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7"/>
  </p:notesMasterIdLst>
  <p:handoutMasterIdLst>
    <p:handoutMasterId r:id="rId28"/>
  </p:handoutMasterIdLst>
  <p:sldIdLst>
    <p:sldId id="256" r:id="rId2"/>
    <p:sldId id="392" r:id="rId3"/>
    <p:sldId id="397" r:id="rId4"/>
    <p:sldId id="273" r:id="rId5"/>
    <p:sldId id="401" r:id="rId6"/>
    <p:sldId id="1520" r:id="rId7"/>
    <p:sldId id="1521" r:id="rId8"/>
    <p:sldId id="1542" r:id="rId9"/>
    <p:sldId id="1543" r:id="rId10"/>
    <p:sldId id="1544" r:id="rId11"/>
    <p:sldId id="1540" r:id="rId12"/>
    <p:sldId id="1522" r:id="rId13"/>
    <p:sldId id="1523" r:id="rId14"/>
    <p:sldId id="1528" r:id="rId15"/>
    <p:sldId id="1531" r:id="rId16"/>
    <p:sldId id="1530" r:id="rId17"/>
    <p:sldId id="1509" r:id="rId18"/>
    <p:sldId id="1533" r:id="rId19"/>
    <p:sldId id="1534" r:id="rId20"/>
    <p:sldId id="1535" r:id="rId21"/>
    <p:sldId id="1536" r:id="rId22"/>
    <p:sldId id="1538" r:id="rId23"/>
    <p:sldId id="1539" r:id="rId24"/>
    <p:sldId id="1519" r:id="rId25"/>
    <p:sldId id="381" r:id="rId26"/>
  </p:sldIdLst>
  <p:sldSz cx="10287000" cy="6858000" type="35mm"/>
  <p:notesSz cx="17526000" cy="231775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2400" kern="1200">
        <a:solidFill>
          <a:schemeClr val="tx1"/>
        </a:solidFill>
        <a:latin typeface="Times" pitchFamily="2"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Times" pitchFamily="2"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pitchFamily="2"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pitchFamily="2"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pitchFamily="2"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Times" pitchFamily="2"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Times" pitchFamily="2"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Times" pitchFamily="2"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Times" pitchFamily="2"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32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533"/>
    <p:restoredTop sz="93089"/>
  </p:normalViewPr>
  <p:slideViewPr>
    <p:cSldViewPr snapToGrid="0">
      <p:cViewPr varScale="1">
        <p:scale>
          <a:sx n="114" d="100"/>
          <a:sy n="114" d="100"/>
        </p:scale>
        <p:origin x="1664" y="184"/>
      </p:cViewPr>
      <p:guideLst>
        <p:guide orient="horz" pos="2160"/>
        <p:guide pos="32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44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5F5F3731-CC1B-9840-B535-AB3B9E1940FA}"/>
              </a:ext>
            </a:extLst>
          </p:cNvPr>
          <p:cNvSpPr>
            <a:spLocks noGrp="1" noChangeArrowheads="1"/>
          </p:cNvSpPr>
          <p:nvPr>
            <p:ph type="body" sz="quarter" idx="3"/>
          </p:nvPr>
        </p:nvSpPr>
        <p:spPr bwMode="auto">
          <a:xfrm>
            <a:off x="2338388" y="11009313"/>
            <a:ext cx="12850812" cy="10429875"/>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234950" tIns="117475" rIns="234950" bIns="11747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1" name="Rectangle 3">
            <a:extLst>
              <a:ext uri="{FF2B5EF4-FFF2-40B4-BE49-F238E27FC236}">
                <a16:creationId xmlns:a16="http://schemas.microsoft.com/office/drawing/2014/main" id="{A8803798-BE2C-6D3D-744E-7E2859D37809}"/>
              </a:ext>
            </a:extLst>
          </p:cNvPr>
          <p:cNvSpPr>
            <a:spLocks noGrp="1" noRot="1" noChangeAspect="1" noChangeArrowheads="1" noTextEdit="1"/>
          </p:cNvSpPr>
          <p:nvPr>
            <p:ph type="sldImg" idx="2"/>
          </p:nvPr>
        </p:nvSpPr>
        <p:spPr bwMode="auto">
          <a:xfrm>
            <a:off x="6184900" y="4364038"/>
            <a:ext cx="5156200" cy="34417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cSld>
  <p:clrMap bg1="lt1" tx1="dk1" bg2="lt2" tx2="dk2" accent1="accent1" accent2="accent2" accent3="accent3" accent4="accent4" accent5="accent5" accent6="accent6" hlink="hlink" folHlink="folHlink"/>
  <p:notesStyle>
    <a:lvl1pPr algn="l" defTabSz="2319338" rtl="0" eaLnBrk="0" fontAlgn="base" hangingPunct="0">
      <a:spcBef>
        <a:spcPct val="30000"/>
      </a:spcBef>
      <a:spcAft>
        <a:spcPct val="0"/>
      </a:spcAft>
      <a:defRPr sz="3000" kern="1200">
        <a:solidFill>
          <a:schemeClr val="tx1"/>
        </a:solidFill>
        <a:latin typeface="Times" charset="0"/>
        <a:ea typeface="ＭＳ Ｐゴシック" charset="0"/>
        <a:cs typeface="ＭＳ Ｐゴシック" charset="0"/>
      </a:defRPr>
    </a:lvl1pPr>
    <a:lvl2pPr marL="1160463" algn="l" defTabSz="2319338" rtl="0" eaLnBrk="0" fontAlgn="base" hangingPunct="0">
      <a:spcBef>
        <a:spcPct val="30000"/>
      </a:spcBef>
      <a:spcAft>
        <a:spcPct val="0"/>
      </a:spcAft>
      <a:defRPr sz="3000" kern="1200">
        <a:solidFill>
          <a:schemeClr val="tx1"/>
        </a:solidFill>
        <a:latin typeface="Times" charset="0"/>
        <a:ea typeface="ＭＳ Ｐゴシック" charset="0"/>
        <a:cs typeface="+mn-cs"/>
      </a:defRPr>
    </a:lvl2pPr>
    <a:lvl3pPr marL="2319338" algn="l" defTabSz="2319338" rtl="0" eaLnBrk="0" fontAlgn="base" hangingPunct="0">
      <a:spcBef>
        <a:spcPct val="30000"/>
      </a:spcBef>
      <a:spcAft>
        <a:spcPct val="0"/>
      </a:spcAft>
      <a:defRPr sz="3000" kern="1200">
        <a:solidFill>
          <a:schemeClr val="tx1"/>
        </a:solidFill>
        <a:latin typeface="Times" charset="0"/>
        <a:ea typeface="ＭＳ Ｐゴシック" charset="0"/>
        <a:cs typeface="+mn-cs"/>
      </a:defRPr>
    </a:lvl3pPr>
    <a:lvl4pPr marL="3481388" algn="l" defTabSz="2319338" rtl="0" eaLnBrk="0" fontAlgn="base" hangingPunct="0">
      <a:spcBef>
        <a:spcPct val="30000"/>
      </a:spcBef>
      <a:spcAft>
        <a:spcPct val="0"/>
      </a:spcAft>
      <a:defRPr sz="3000" kern="1200">
        <a:solidFill>
          <a:schemeClr val="tx1"/>
        </a:solidFill>
        <a:latin typeface="Times" charset="0"/>
        <a:ea typeface="ＭＳ Ｐゴシック" charset="0"/>
        <a:cs typeface="+mn-cs"/>
      </a:defRPr>
    </a:lvl4pPr>
    <a:lvl5pPr marL="4641850" algn="l" defTabSz="2319338" rtl="0" eaLnBrk="0" fontAlgn="base" hangingPunct="0">
      <a:spcBef>
        <a:spcPct val="30000"/>
      </a:spcBef>
      <a:spcAft>
        <a:spcPct val="0"/>
      </a:spcAft>
      <a:defRPr sz="3000" kern="1200">
        <a:solidFill>
          <a:schemeClr val="tx1"/>
        </a:solidFill>
        <a:latin typeface="Times"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a:extLst>
              <a:ext uri="{FF2B5EF4-FFF2-40B4-BE49-F238E27FC236}">
                <a16:creationId xmlns:a16="http://schemas.microsoft.com/office/drawing/2014/main" id="{27C83EED-B1F1-E406-CE83-CA7447B5311F}"/>
              </a:ext>
            </a:extLst>
          </p:cNvPr>
          <p:cNvSpPr>
            <a:spLocks noGrp="1" noRot="1" noChangeAspect="1" noChangeArrowheads="1" noTextEdit="1"/>
          </p:cNvSpPr>
          <p:nvPr>
            <p:ph type="sldImg"/>
          </p:nvPr>
        </p:nvSpPr>
        <p:spPr>
          <a:xfrm>
            <a:off x="6181725" y="4364038"/>
            <a:ext cx="5162550" cy="3441700"/>
          </a:xfrm>
          <a:ln/>
        </p:spPr>
      </p:sp>
      <p:sp>
        <p:nvSpPr>
          <p:cNvPr id="197635" name="Rectangle 3">
            <a:extLst>
              <a:ext uri="{FF2B5EF4-FFF2-40B4-BE49-F238E27FC236}">
                <a16:creationId xmlns:a16="http://schemas.microsoft.com/office/drawing/2014/main" id="{F4382E7D-C70D-2E4F-92FD-AFF4AB6417FA}"/>
              </a:ext>
            </a:extLst>
          </p:cNvPr>
          <p:cNvSpPr>
            <a:spLocks noGrp="1" noChangeArrowheads="1"/>
          </p:cNvSpPr>
          <p:nvPr>
            <p:ph type="body" idx="1"/>
          </p:nvPr>
        </p:nvSpPr>
        <p:spPr/>
        <p:txBody>
          <a:bodyPr/>
          <a:lstStyle/>
          <a:p>
            <a:pPr>
              <a:defRPr/>
            </a:pPr>
            <a:endParaRPr lang="en-US" dirty="0">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3" name="Rectangle 1"/>
          <p:cNvSpPr>
            <a:spLocks noGrp="1" noRot="1" noChangeAspect="1" noChangeArrowheads="1" noTextEdit="1"/>
          </p:cNvSpPr>
          <p:nvPr>
            <p:ph type="sldImg"/>
          </p:nvPr>
        </p:nvSpPr>
        <p:spPr bwMode="auto">
          <a:xfrm>
            <a:off x="1077913" y="914400"/>
            <a:ext cx="4700587" cy="3135313"/>
          </a:xfrm>
          <a:prstGeom prst="rect">
            <a:avLst/>
          </a:prstGeom>
          <a:solidFill>
            <a:srgbClr val="FFFFFF"/>
          </a:solidFill>
          <a:ln>
            <a:solidFill>
              <a:srgbClr val="000000"/>
            </a:solidFill>
            <a:miter lim="800000"/>
            <a:headEnd/>
            <a:tailEnd/>
          </a:ln>
        </p:spPr>
      </p:sp>
      <p:sp>
        <p:nvSpPr>
          <p:cNvPr id="13314" name="Text Box 2"/>
          <p:cNvSpPr txBox="1">
            <a:spLocks noGrp="1" noChangeArrowheads="1"/>
          </p:cNvSpPr>
          <p:nvPr>
            <p:ph type="body" idx="1"/>
          </p:nvPr>
        </p:nvSpPr>
        <p:spPr bwMode="auto">
          <a:xfrm>
            <a:off x="1046350" y="4352637"/>
            <a:ext cx="4770904" cy="4120818"/>
          </a:xfrm>
          <a:prstGeom prst="rect">
            <a:avLst/>
          </a:prstGeom>
          <a:noFill/>
          <a:ln>
            <a:miter lim="800000"/>
            <a:headEnd/>
            <a:tailEnd/>
          </a:ln>
        </p:spPr>
        <p:txBody>
          <a:bodyPr lIns="0" tIns="0" rIns="0" bIns="0">
            <a:spAutoFit/>
          </a:bodyPr>
          <a:lstStyle/>
          <a:p>
            <a:pPr marL="193749" indent="-193749">
              <a:lnSpc>
                <a:spcPct val="97000"/>
              </a:lnSpc>
              <a:spcBef>
                <a:spcPct val="0"/>
              </a:spcBef>
              <a:buSzPct val="45000"/>
              <a:tabLst>
                <a:tab pos="649628" algn="l"/>
                <a:tab pos="1299256" algn="l"/>
                <a:tab pos="1948884" algn="l"/>
                <a:tab pos="2598511" algn="l"/>
                <a:tab pos="3248139" algn="l"/>
                <a:tab pos="3897767" algn="l"/>
                <a:tab pos="4547395" algn="l"/>
              </a:tabLst>
            </a:pPr>
            <a:r>
              <a:rPr lang="en-GB" dirty="0">
                <a:latin typeface="Arial" charset="0"/>
                <a:ea typeface="Gothic" charset="0"/>
                <a:cs typeface="Gothic" charset="0"/>
              </a:rPr>
              <a:t>Figure 2 Effect of Once-Weekly </a:t>
            </a:r>
            <a:r>
              <a:rPr lang="en-GB" dirty="0" err="1">
                <a:latin typeface="Arial" charset="0"/>
                <a:ea typeface="Gothic" charset="0"/>
                <a:cs typeface="Gothic" charset="0"/>
              </a:rPr>
              <a:t>Tirzepatide</a:t>
            </a:r>
            <a:r>
              <a:rPr lang="en-GB" dirty="0">
                <a:latin typeface="Arial" charset="0"/>
                <a:ea typeface="Gothic" charset="0"/>
                <a:cs typeface="Gothic" charset="0"/>
              </a:rPr>
              <a:t>, as Compared with </a:t>
            </a:r>
            <a:r>
              <a:rPr lang="en-GB" dirty="0" err="1">
                <a:latin typeface="Arial" charset="0"/>
                <a:ea typeface="Gothic" charset="0"/>
                <a:cs typeface="Gothic" charset="0"/>
              </a:rPr>
              <a:t>Semaglutide</a:t>
            </a:r>
            <a:r>
              <a:rPr lang="en-GB" dirty="0">
                <a:latin typeface="Arial" charset="0"/>
                <a:ea typeface="Gothic" charset="0"/>
                <a:cs typeface="Gothic" charset="0"/>
              </a:rPr>
              <a:t>, on Body Weight, the Percentage of Patients Who Met Weight-Loss Goals, and the Lipid Profile. Least-squares means (±SE) are presented, unless otherwise noted. Error bars indicate the standard error. Panel A shows the change from baseline in body weight at 40 weeks, as assessed with analysis of covariance with multiple imputation for treatment for missing weight at 40 weeks (treatment-regimen </a:t>
            </a:r>
            <a:r>
              <a:rPr lang="en-GB" dirty="0" err="1">
                <a:latin typeface="Arial" charset="0"/>
                <a:ea typeface="Gothic" charset="0"/>
                <a:cs typeface="Gothic" charset="0"/>
              </a:rPr>
              <a:t>estimand</a:t>
            </a:r>
            <a:r>
              <a:rPr lang="en-GB" dirty="0">
                <a:latin typeface="Arial" charset="0"/>
                <a:ea typeface="Gothic" charset="0"/>
                <a:cs typeface="Gothic" charset="0"/>
              </a:rPr>
              <a:t>). ETDs are least-squares means (95% confidence interval) at 40 weeks in the modified intention-to-treat population. Panel B shows the change from baseline in body weight over time, derived from a mixed-model repeated-measures analysis (efficacy </a:t>
            </a:r>
            <a:r>
              <a:rPr lang="en-GB" dirty="0" err="1">
                <a:latin typeface="Arial" charset="0"/>
                <a:ea typeface="Gothic" charset="0"/>
                <a:cs typeface="Gothic" charset="0"/>
              </a:rPr>
              <a:t>estimand</a:t>
            </a:r>
            <a:r>
              <a:rPr lang="en-GB" dirty="0">
                <a:latin typeface="Arial" charset="0"/>
                <a:ea typeface="Gothic" charset="0"/>
                <a:cs typeface="Gothic" charset="0"/>
              </a:rPr>
              <a:t>). The </a:t>
            </a:r>
            <a:r>
              <a:rPr lang="en-GB" dirty="0" err="1">
                <a:latin typeface="Arial" charset="0"/>
                <a:ea typeface="Gothic" charset="0"/>
                <a:cs typeface="Gothic" charset="0"/>
              </a:rPr>
              <a:t>percent</a:t>
            </a:r>
            <a:r>
              <a:rPr lang="en-GB" dirty="0">
                <a:latin typeface="Arial" charset="0"/>
                <a:ea typeface="Gothic" charset="0"/>
                <a:cs typeface="Gothic" charset="0"/>
              </a:rPr>
              <a:t> changes from baseline values at 40 weeks are shown in parentheses. Arrows indicate the times at which the maintenance doses of </a:t>
            </a:r>
            <a:r>
              <a:rPr lang="en-GB" dirty="0" err="1">
                <a:latin typeface="Arial" charset="0"/>
                <a:ea typeface="Gothic" charset="0"/>
                <a:cs typeface="Gothic" charset="0"/>
              </a:rPr>
              <a:t>tirzepatide</a:t>
            </a:r>
            <a:r>
              <a:rPr lang="en-GB" dirty="0">
                <a:latin typeface="Arial" charset="0"/>
                <a:ea typeface="Gothic" charset="0"/>
                <a:cs typeface="Gothic" charset="0"/>
              </a:rPr>
              <a:t> (5 mg, 10 mg, or 15 mg) and </a:t>
            </a:r>
            <a:r>
              <a:rPr lang="en-GB" dirty="0" err="1">
                <a:latin typeface="Arial" charset="0"/>
                <a:ea typeface="Gothic" charset="0"/>
                <a:cs typeface="Gothic" charset="0"/>
              </a:rPr>
              <a:t>semaglutide</a:t>
            </a:r>
            <a:r>
              <a:rPr lang="en-GB" dirty="0">
                <a:latin typeface="Arial" charset="0"/>
                <a:ea typeface="Gothic" charset="0"/>
                <a:cs typeface="Gothic" charset="0"/>
              </a:rPr>
              <a:t> 1 mg were achieved. Panel C shows the percentage of patients who had body-weight reductions of at least 5%, 10%, or 15% from baseline to week 40 (treatment-regimen </a:t>
            </a:r>
            <a:r>
              <a:rPr lang="en-GB" dirty="0" err="1">
                <a:latin typeface="Arial" charset="0"/>
                <a:ea typeface="Gothic" charset="0"/>
                <a:cs typeface="Gothic" charset="0"/>
              </a:rPr>
              <a:t>estimand</a:t>
            </a:r>
            <a:r>
              <a:rPr lang="en-GB" dirty="0">
                <a:latin typeface="Arial" charset="0"/>
                <a:ea typeface="Gothic" charset="0"/>
                <a:cs typeface="Gothic" charset="0"/>
              </a:rPr>
              <a:t>). The percentage was calculated with the use of Rubin’s rules by combining the percentages of patients who met the target in imputed data sets. Panel D shows the </a:t>
            </a:r>
            <a:r>
              <a:rPr lang="en-GB" dirty="0" err="1">
                <a:latin typeface="Arial" charset="0"/>
                <a:ea typeface="Gothic" charset="0"/>
                <a:cs typeface="Gothic" charset="0"/>
              </a:rPr>
              <a:t>percent</a:t>
            </a:r>
            <a:r>
              <a:rPr lang="en-GB" dirty="0">
                <a:latin typeface="Arial" charset="0"/>
                <a:ea typeface="Gothic" charset="0"/>
                <a:cs typeface="Gothic" charset="0"/>
              </a:rPr>
              <a:t> change (±SE) from baseline in lipid levels at 40 weeks, as estimated with the use of log transformation. HDL denotes high-density lipoprotein, LDL low-density lipoprotein, and VLDL very-low-density lipoprotein.</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181725" y="4364038"/>
            <a:ext cx="5162550" cy="34417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067763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2130425"/>
            <a:ext cx="8743950" cy="1470025"/>
          </a:xfrm>
        </p:spPr>
        <p:txBody>
          <a:bodyPr/>
          <a:lstStyle/>
          <a:p>
            <a:r>
              <a:rPr lang="en-US"/>
              <a:t>Click to edit Master title style</a:t>
            </a:r>
          </a:p>
        </p:txBody>
      </p:sp>
      <p:sp>
        <p:nvSpPr>
          <p:cNvPr id="3" name="Subtitle 2"/>
          <p:cNvSpPr>
            <a:spLocks noGrp="1"/>
          </p:cNvSpPr>
          <p:nvPr>
            <p:ph type="subTitle" idx="1"/>
          </p:nvPr>
        </p:nvSpPr>
        <p:spPr>
          <a:xfrm>
            <a:off x="1543050" y="3886200"/>
            <a:ext cx="72009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8273683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620621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573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14832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096079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800" y="4406900"/>
            <a:ext cx="874395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812800"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9434433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573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2197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9765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8"/>
            <a:ext cx="92583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14350" y="1535113"/>
            <a:ext cx="45450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14350" y="2174875"/>
            <a:ext cx="45450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226050" y="1535113"/>
            <a:ext cx="4546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226050" y="2174875"/>
            <a:ext cx="4546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56289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139858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099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3050"/>
            <a:ext cx="3384550"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022725" y="273050"/>
            <a:ext cx="57499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14350" y="1435100"/>
            <a:ext cx="338455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3682873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125" y="4800600"/>
            <a:ext cx="6172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016125"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016125"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0815662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BB4283D5-4CBF-F48E-41A7-B37421C77900}"/>
              </a:ext>
            </a:extLst>
          </p:cNvPr>
          <p:cNvSpPr>
            <a:spLocks noGrp="1" noChangeArrowheads="1"/>
          </p:cNvSpPr>
          <p:nvPr>
            <p:ph type="title"/>
          </p:nvPr>
        </p:nvSpPr>
        <p:spPr bwMode="auto">
          <a:xfrm>
            <a:off x="12573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488" tIns="44450" rIns="90488" bIns="4445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593A1614-F8FD-917E-6F6E-EE15CC942043}"/>
              </a:ext>
            </a:extLst>
          </p:cNvPr>
          <p:cNvSpPr>
            <a:spLocks noGrp="1" noChangeArrowheads="1"/>
          </p:cNvSpPr>
          <p:nvPr>
            <p:ph type="body" idx="1"/>
          </p:nvPr>
        </p:nvSpPr>
        <p:spPr bwMode="auto">
          <a:xfrm>
            <a:off x="12573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488" tIns="44450" rIns="90488" bIns="4445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ＭＳ Ｐゴシック" charset="0"/>
        </a:defRPr>
      </a:lvl1pPr>
      <a:lvl2pPr algn="ctr" rtl="0" eaLnBrk="0" fontAlgn="base" hangingPunct="0">
        <a:spcBef>
          <a:spcPct val="0"/>
        </a:spcBef>
        <a:spcAft>
          <a:spcPct val="0"/>
        </a:spcAft>
        <a:defRPr sz="4400">
          <a:solidFill>
            <a:schemeClr val="tx2"/>
          </a:solidFill>
          <a:latin typeface="Times"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charset="0"/>
          <a:ea typeface="ＭＳ Ｐゴシック" charset="0"/>
          <a:cs typeface="ＭＳ Ｐゴシック" charset="0"/>
        </a:defRPr>
      </a:lvl5pPr>
      <a:lvl6pPr marL="457200" algn="ctr" rtl="0" eaLnBrk="0" fontAlgn="base" hangingPunct="0">
        <a:spcBef>
          <a:spcPct val="0"/>
        </a:spcBef>
        <a:spcAft>
          <a:spcPct val="0"/>
        </a:spcAft>
        <a:defRPr sz="4400">
          <a:solidFill>
            <a:schemeClr val="tx2"/>
          </a:solidFill>
          <a:latin typeface="Times" charset="0"/>
          <a:ea typeface="ＭＳ Ｐゴシック" charset="0"/>
        </a:defRPr>
      </a:lvl6pPr>
      <a:lvl7pPr marL="914400" algn="ctr" rtl="0" eaLnBrk="0" fontAlgn="base" hangingPunct="0">
        <a:spcBef>
          <a:spcPct val="0"/>
        </a:spcBef>
        <a:spcAft>
          <a:spcPct val="0"/>
        </a:spcAft>
        <a:defRPr sz="4400">
          <a:solidFill>
            <a:schemeClr val="tx2"/>
          </a:solidFill>
          <a:latin typeface="Times" charset="0"/>
          <a:ea typeface="ＭＳ Ｐゴシック" charset="0"/>
        </a:defRPr>
      </a:lvl7pPr>
      <a:lvl8pPr marL="1371600" algn="ctr" rtl="0" eaLnBrk="0" fontAlgn="base" hangingPunct="0">
        <a:spcBef>
          <a:spcPct val="0"/>
        </a:spcBef>
        <a:spcAft>
          <a:spcPct val="0"/>
        </a:spcAft>
        <a:defRPr sz="4400">
          <a:solidFill>
            <a:schemeClr val="tx2"/>
          </a:solidFill>
          <a:latin typeface="Times" charset="0"/>
          <a:ea typeface="ＭＳ Ｐゴシック" charset="0"/>
        </a:defRPr>
      </a:lvl8pPr>
      <a:lvl9pPr marL="1828800" algn="ctr" rtl="0" eaLnBrk="0" fontAlgn="base" hangingPunct="0">
        <a:spcBef>
          <a:spcPct val="0"/>
        </a:spcBef>
        <a:spcAft>
          <a:spcPct val="0"/>
        </a:spcAft>
        <a:defRPr sz="4400">
          <a:solidFill>
            <a:schemeClr val="tx2"/>
          </a:solidFill>
          <a:latin typeface="Times" charset="0"/>
          <a:ea typeface="ＭＳ Ｐゴシック" charset="0"/>
        </a:defRPr>
      </a:lvl9pPr>
    </p:titleStyle>
    <p:bodyStyle>
      <a:lvl1pPr marL="342900" indent="-342900" algn="l" rtl="0" eaLnBrk="0" fontAlgn="base" hangingPunct="0">
        <a:spcBef>
          <a:spcPct val="20000"/>
        </a:spcBef>
        <a:spcAft>
          <a:spcPct val="0"/>
        </a:spcAft>
        <a:buClr>
          <a:schemeClr val="tx1"/>
        </a:buClr>
        <a:buSzPct val="100000"/>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lr>
          <a:schemeClr val="tx1"/>
        </a:buClr>
        <a:buSzPct val="100000"/>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tx1"/>
        </a:buClr>
        <a:buSzPct val="100000"/>
        <a:buChar char="•"/>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SzPct val="100000"/>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tx1"/>
        </a:buClr>
        <a:buSzPct val="100000"/>
        <a:buChar char="•"/>
        <a:defRPr sz="2000">
          <a:solidFill>
            <a:schemeClr val="tx1"/>
          </a:solidFill>
          <a:latin typeface="+mn-lt"/>
          <a:ea typeface="+mn-ea"/>
        </a:defRPr>
      </a:lvl5pPr>
      <a:lvl6pPr marL="2514600" indent="-228600" algn="l" rtl="0" eaLnBrk="0" fontAlgn="base" hangingPunct="0">
        <a:spcBef>
          <a:spcPct val="20000"/>
        </a:spcBef>
        <a:spcAft>
          <a:spcPct val="0"/>
        </a:spcAft>
        <a:buClr>
          <a:schemeClr val="tx1"/>
        </a:buClr>
        <a:buSzPct val="100000"/>
        <a:buChar char="•"/>
        <a:defRPr sz="2000">
          <a:solidFill>
            <a:schemeClr val="tx1"/>
          </a:solidFill>
          <a:latin typeface="+mn-lt"/>
          <a:ea typeface="+mn-ea"/>
        </a:defRPr>
      </a:lvl6pPr>
      <a:lvl7pPr marL="2971800" indent="-228600" algn="l" rtl="0" eaLnBrk="0" fontAlgn="base" hangingPunct="0">
        <a:spcBef>
          <a:spcPct val="20000"/>
        </a:spcBef>
        <a:spcAft>
          <a:spcPct val="0"/>
        </a:spcAft>
        <a:buClr>
          <a:schemeClr val="tx1"/>
        </a:buClr>
        <a:buSzPct val="100000"/>
        <a:buChar char="•"/>
        <a:defRPr sz="2000">
          <a:solidFill>
            <a:schemeClr val="tx1"/>
          </a:solidFill>
          <a:latin typeface="+mn-lt"/>
          <a:ea typeface="+mn-ea"/>
        </a:defRPr>
      </a:lvl7pPr>
      <a:lvl8pPr marL="3429000" indent="-228600" algn="l" rtl="0" eaLnBrk="0" fontAlgn="base" hangingPunct="0">
        <a:spcBef>
          <a:spcPct val="20000"/>
        </a:spcBef>
        <a:spcAft>
          <a:spcPct val="0"/>
        </a:spcAft>
        <a:buClr>
          <a:schemeClr val="tx1"/>
        </a:buClr>
        <a:buSzPct val="100000"/>
        <a:buChar char="•"/>
        <a:defRPr sz="2000">
          <a:solidFill>
            <a:schemeClr val="tx1"/>
          </a:solidFill>
          <a:latin typeface="+mn-lt"/>
          <a:ea typeface="+mn-ea"/>
        </a:defRPr>
      </a:lvl8pPr>
      <a:lvl9pPr marL="3886200" indent="-228600" algn="l" rtl="0" eaLnBrk="0" fontAlgn="base" hangingPunct="0">
        <a:spcBef>
          <a:spcPct val="20000"/>
        </a:spcBef>
        <a:spcAft>
          <a:spcPct val="0"/>
        </a:spcAft>
        <a:buClr>
          <a:schemeClr val="tx1"/>
        </a:buClr>
        <a:buSzPct val="100000"/>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facebook.com/goodhormonehealth"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www.goodhormonehealth.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2">
            <a:extLst>
              <a:ext uri="{FF2B5EF4-FFF2-40B4-BE49-F238E27FC236}">
                <a16:creationId xmlns:a16="http://schemas.microsoft.com/office/drawing/2014/main" id="{D8FA00A8-E881-1183-87B9-76C1F5AFBC4C}"/>
              </a:ext>
            </a:extLst>
          </p:cNvPr>
          <p:cNvSpPr>
            <a:spLocks noGrp="1" noChangeArrowheads="1"/>
          </p:cNvSpPr>
          <p:nvPr>
            <p:ph type="title"/>
          </p:nvPr>
        </p:nvSpPr>
        <p:spPr>
          <a:xfrm>
            <a:off x="918117" y="3700463"/>
            <a:ext cx="7797800" cy="1143000"/>
          </a:xfrm>
        </p:spPr>
        <p:txBody>
          <a:bodyPr/>
          <a:lstStyle/>
          <a:p>
            <a:r>
              <a:rPr lang="en-US" altLang="en-US" sz="2800" dirty="0">
                <a:solidFill>
                  <a:srgbClr val="FAFD00"/>
                </a:solidFill>
              </a:rPr>
              <a:t>Theodore C. Friedman, M.D., Ph.D.</a:t>
            </a:r>
            <a:br>
              <a:rPr lang="en-US" altLang="en-US" sz="2800" dirty="0">
                <a:solidFill>
                  <a:srgbClr val="FAFD00"/>
                </a:solidFill>
              </a:rPr>
            </a:br>
            <a:r>
              <a:rPr lang="en-US" altLang="en-US" sz="2800" dirty="0">
                <a:solidFill>
                  <a:srgbClr val="FAFD00"/>
                </a:solidFill>
              </a:rPr>
              <a:t> (the Wiz) </a:t>
            </a:r>
            <a:br>
              <a:rPr lang="en-US" altLang="en-US" sz="2800" dirty="0">
                <a:solidFill>
                  <a:srgbClr val="FAFD00"/>
                </a:solidFill>
              </a:rPr>
            </a:br>
            <a:r>
              <a:rPr lang="en-US" altLang="en-US" sz="2800" dirty="0">
                <a:solidFill>
                  <a:srgbClr val="FAFD00"/>
                </a:solidFill>
              </a:rPr>
              <a:t>Professor of Medicine-UCLA</a:t>
            </a:r>
            <a:br>
              <a:rPr lang="en-US" altLang="en-US" sz="2800" dirty="0">
                <a:solidFill>
                  <a:srgbClr val="FAFD00"/>
                </a:solidFill>
              </a:rPr>
            </a:br>
            <a:r>
              <a:rPr lang="en-US" altLang="en-US" sz="2800" dirty="0">
                <a:solidFill>
                  <a:srgbClr val="FAFD00"/>
                </a:solidFill>
              </a:rPr>
              <a:t>Chairman, Department of Internal Medicine</a:t>
            </a:r>
            <a:br>
              <a:rPr lang="en-US" altLang="en-US" sz="2800" dirty="0">
                <a:solidFill>
                  <a:srgbClr val="FAFD00"/>
                </a:solidFill>
              </a:rPr>
            </a:br>
            <a:r>
              <a:rPr lang="en-US" altLang="en-US" sz="2800" dirty="0">
                <a:solidFill>
                  <a:srgbClr val="FAFD00"/>
                </a:solidFill>
              </a:rPr>
              <a:t>Charles R. Drew University</a:t>
            </a:r>
            <a:br>
              <a:rPr lang="en-US" altLang="en-US" sz="2800" dirty="0">
                <a:solidFill>
                  <a:srgbClr val="FAFD00"/>
                </a:solidFill>
              </a:rPr>
            </a:br>
            <a:r>
              <a:rPr lang="en-US" altLang="en-US" sz="2800" dirty="0">
                <a:solidFill>
                  <a:srgbClr val="FAFD00"/>
                </a:solidFill>
              </a:rPr>
              <a:t>Dr. Friedman’s Endocrinology Clinic</a:t>
            </a:r>
            <a:br>
              <a:rPr lang="en-US" altLang="en-US" sz="2800" dirty="0">
                <a:solidFill>
                  <a:srgbClr val="FAFD00"/>
                </a:solidFill>
              </a:rPr>
            </a:br>
            <a:r>
              <a:rPr lang="en-US" altLang="en-US" sz="2800" dirty="0"/>
              <a:t>Brief Update on </a:t>
            </a:r>
            <a:r>
              <a:rPr lang="en-US" sz="2400" dirty="0">
                <a:effectLst/>
                <a:latin typeface="Arial" panose="020B0604020202020204" pitchFamily="34" charset="0"/>
                <a:ea typeface="Calibri" panose="020F0502020204030204" pitchFamily="34" charset="0"/>
                <a:cs typeface="Arial" panose="020B0604020202020204" pitchFamily="34" charset="0"/>
              </a:rPr>
              <a:t>Compounded Tirzepatide vs </a:t>
            </a:r>
            <a:r>
              <a:rPr lang="en-US" sz="2400" dirty="0" err="1">
                <a:effectLst/>
                <a:latin typeface="Arial" panose="020B0604020202020204" pitchFamily="34" charset="0"/>
                <a:ea typeface="Calibri" panose="020F0502020204030204" pitchFamily="34" charset="0"/>
                <a:cs typeface="Arial" panose="020B0604020202020204" pitchFamily="34" charset="0"/>
              </a:rPr>
              <a:t>Semaglutide</a:t>
            </a:r>
            <a:r>
              <a:rPr lang="en-US" sz="2400" dirty="0">
                <a:effectLst/>
                <a:latin typeface="Arial" panose="020B0604020202020204" pitchFamily="34" charset="0"/>
                <a:ea typeface="Calibri" panose="020F0502020204030204" pitchFamily="34" charset="0"/>
                <a:cs typeface="Arial" panose="020B0604020202020204" pitchFamily="34" charset="0"/>
              </a:rPr>
              <a:t> for patients with endocrine problems</a:t>
            </a:r>
            <a:r>
              <a:rPr lang="en-US" sz="2400" dirty="0">
                <a:effectLst/>
                <a:latin typeface="Arial" panose="020B0604020202020204" pitchFamily="34" charset="0"/>
                <a:cs typeface="Arial" panose="020B0604020202020204" pitchFamily="34" charset="0"/>
              </a:rPr>
              <a:t> </a:t>
            </a:r>
            <a:br>
              <a:rPr lang="en-US" altLang="en-US" sz="3200" dirty="0"/>
            </a:br>
            <a:r>
              <a:rPr lang="en-US" sz="1800" u="sng" dirty="0">
                <a:solidFill>
                  <a:srgbClr val="FFFF00"/>
                </a:solidFill>
                <a:effectLst/>
                <a:latin typeface="Helvetica Neue LT Std 67 Medium" panose="02000503000000020004" pitchFamily="2" charset="0"/>
                <a:ea typeface="Calibri" panose="020F0502020204030204" pitchFamily="34" charset="0"/>
                <a:cs typeface="Times New Roman" panose="02020603050405020304" pitchFamily="18" charset="0"/>
              </a:rPr>
              <a:t>Join on Facebook Live - </a:t>
            </a:r>
            <a:r>
              <a:rPr lang="en-US" sz="1800" u="sng" dirty="0">
                <a:solidFill>
                  <a:srgbClr val="0563C1"/>
                </a:solidFill>
                <a:effectLst/>
                <a:latin typeface="Helvetica Neue LT Std 67 Medium" panose="02000503000000020004" pitchFamily="2" charset="0"/>
                <a:ea typeface="Calibri" panose="020F0502020204030204" pitchFamily="34" charset="0"/>
                <a:cs typeface="Times New Roman" panose="02020603050405020304" pitchFamily="18" charset="0"/>
                <a:hlinkClick r:id="rId3"/>
              </a:rPr>
              <a:t>https://www.facebook.com/goodhormonehealth</a:t>
            </a:r>
            <a:r>
              <a:rPr lang="en-US" sz="1800" u="sng" dirty="0">
                <a:solidFill>
                  <a:srgbClr val="0563C1"/>
                </a:solidFill>
                <a:effectLst/>
                <a:latin typeface="Helvetica Neue LT Std 67 Medium" panose="02000503000000020004" pitchFamily="2" charset="0"/>
                <a:ea typeface="Calibri" panose="020F0502020204030204" pitchFamily="34" charset="0"/>
                <a:cs typeface="Times New Roman" panose="02020603050405020304" pitchFamily="18" charset="0"/>
              </a:rPr>
              <a:t> </a:t>
            </a:r>
            <a:br>
              <a:rPr lang="en-US" altLang="en-US" sz="3200" dirty="0"/>
            </a:br>
            <a:r>
              <a:rPr lang="en-US" altLang="en-US" sz="3200" dirty="0" err="1">
                <a:solidFill>
                  <a:srgbClr val="FFFF00"/>
                </a:solidFill>
              </a:rPr>
              <a:t>GoodHormoneHealth</a:t>
            </a:r>
            <a:r>
              <a:rPr lang="en-US" altLang="en-US" sz="3200" dirty="0">
                <a:solidFill>
                  <a:srgbClr val="FFFF00"/>
                </a:solidFill>
              </a:rPr>
              <a:t> Webinar</a:t>
            </a:r>
            <a:br>
              <a:rPr lang="en-US" altLang="en-US" sz="2800" dirty="0">
                <a:solidFill>
                  <a:srgbClr val="FAFD00"/>
                </a:solidFill>
              </a:rPr>
            </a:br>
            <a:br>
              <a:rPr lang="en-US" altLang="en-US" sz="2800" dirty="0">
                <a:solidFill>
                  <a:srgbClr val="FAFD00"/>
                </a:solidFill>
              </a:rPr>
            </a:br>
            <a:r>
              <a:rPr lang="en-US" altLang="en-US" sz="2800" dirty="0">
                <a:solidFill>
                  <a:srgbClr val="FAFD00"/>
                </a:solidFill>
              </a:rPr>
              <a:t>March 23, 2025</a:t>
            </a:r>
            <a:br>
              <a:rPr lang="en-US" altLang="en-US" sz="2800" dirty="0">
                <a:solidFill>
                  <a:srgbClr val="FAFD00"/>
                </a:solidFill>
              </a:rPr>
            </a:br>
            <a:br>
              <a:rPr lang="en-US" altLang="en-US" sz="3600" dirty="0">
                <a:solidFill>
                  <a:srgbClr val="FAFD00"/>
                </a:solidFill>
              </a:rPr>
            </a:br>
            <a:br>
              <a:rPr lang="en-US" altLang="en-US" sz="3600" dirty="0">
                <a:solidFill>
                  <a:srgbClr val="FAFD00"/>
                </a:solidFill>
              </a:rPr>
            </a:br>
            <a:endParaRPr lang="en-US" altLang="en-US" sz="3600" dirty="0">
              <a:solidFill>
                <a:srgbClr val="FAFD00"/>
              </a:solidFill>
            </a:endParaRPr>
          </a:p>
        </p:txBody>
      </p:sp>
      <p:pic>
        <p:nvPicPr>
          <p:cNvPr id="4098" name="Picture 2">
            <a:extLst>
              <a:ext uri="{FF2B5EF4-FFF2-40B4-BE49-F238E27FC236}">
                <a16:creationId xmlns:a16="http://schemas.microsoft.com/office/drawing/2014/main" id="{983807FB-E153-3C8C-004E-C07474D0871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438400"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3">
            <a:extLst>
              <a:ext uri="{FF2B5EF4-FFF2-40B4-BE49-F238E27FC236}">
                <a16:creationId xmlns:a16="http://schemas.microsoft.com/office/drawing/2014/main" id="{22AC953F-17A8-78B3-2FC4-2F331C9287C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28038" y="176213"/>
            <a:ext cx="1838325" cy="183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25DF1A-6388-FA3F-8EDC-6046C16B5D38}"/>
            </a:ext>
          </a:extLst>
        </p:cNvPr>
        <p:cNvGrpSpPr/>
        <p:nvPr/>
      </p:nvGrpSpPr>
      <p:grpSpPr>
        <a:xfrm>
          <a:off x="0" y="0"/>
          <a:ext cx="0" cy="0"/>
          <a:chOff x="0" y="0"/>
          <a:chExt cx="0" cy="0"/>
        </a:xfrm>
      </p:grpSpPr>
      <p:sp>
        <p:nvSpPr>
          <p:cNvPr id="7169" name="Rectangle 2">
            <a:extLst>
              <a:ext uri="{FF2B5EF4-FFF2-40B4-BE49-F238E27FC236}">
                <a16:creationId xmlns:a16="http://schemas.microsoft.com/office/drawing/2014/main" id="{1915698B-4EBF-3A85-AFAB-8E142B0DF925}"/>
              </a:ext>
            </a:extLst>
          </p:cNvPr>
          <p:cNvSpPr>
            <a:spLocks noGrp="1" noChangeArrowheads="1"/>
          </p:cNvSpPr>
          <p:nvPr>
            <p:ph type="title"/>
          </p:nvPr>
        </p:nvSpPr>
        <p:spPr>
          <a:xfrm>
            <a:off x="1257300" y="228600"/>
            <a:ext cx="8321598" cy="1143000"/>
          </a:xfrm>
        </p:spPr>
        <p:txBody>
          <a:bodyPr/>
          <a:lstStyle/>
          <a:p>
            <a:pPr marL="0" marR="0">
              <a:lnSpc>
                <a:spcPct val="107000"/>
              </a:lnSpc>
              <a:spcAft>
                <a:spcPts val="400"/>
              </a:spcAft>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Response from companies that supply compounded GLP-1a</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7170" name="Rectangle 3">
            <a:extLst>
              <a:ext uri="{FF2B5EF4-FFF2-40B4-BE49-F238E27FC236}">
                <a16:creationId xmlns:a16="http://schemas.microsoft.com/office/drawing/2014/main" id="{6761257B-48F1-40C8-B003-CA4A58BD2E12}"/>
              </a:ext>
            </a:extLst>
          </p:cNvPr>
          <p:cNvSpPr>
            <a:spLocks noGrp="1" noChangeArrowheads="1"/>
          </p:cNvSpPr>
          <p:nvPr>
            <p:ph type="body" idx="1"/>
          </p:nvPr>
        </p:nvSpPr>
        <p:spPr>
          <a:xfrm>
            <a:off x="1257300" y="1371600"/>
            <a:ext cx="7772400" cy="4114800"/>
          </a:xfrm>
        </p:spPr>
        <p:txBody>
          <a:bodyPr/>
          <a:lstStyle/>
          <a:p>
            <a:pPr marL="0" marR="0" algn="jus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According</a:t>
            </a:r>
            <a:r>
              <a:rPr lang="en-US" sz="1800" kern="1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to</a:t>
            </a:r>
            <a:r>
              <a:rPr lang="en-US" sz="1800" kern="1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the Wall Street Journal, </a:t>
            </a:r>
            <a:r>
              <a:rPr lang="en-US" sz="1800" kern="100" dirty="0" err="1">
                <a:effectLst/>
                <a:latin typeface="Times New Roman" panose="02020603050405020304" pitchFamily="18" charset="0"/>
                <a:ea typeface="Calibri" panose="020F0502020204030204" pitchFamily="34" charset="0"/>
                <a:cs typeface="Times New Roman" panose="02020603050405020304" pitchFamily="18" charset="0"/>
              </a:rPr>
              <a:t>Hims</a:t>
            </a: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 &amp; Hers referred to a March 2 social-media post by Chief Executive Andrew Dudum saying the firm would stop selling commercially available doses in mid-May but would keep providing compounded versions if they have been getting a personalized dosing regimen.</a:t>
            </a:r>
          </a:p>
          <a:p>
            <a:pPr marL="0" marR="0" algn="jus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Thus, the personalized dosing regimen of GLP-1s (syringes that allow patients to adjust dosing) may allow them to continue to supply these compounds.</a:t>
            </a:r>
          </a:p>
        </p:txBody>
      </p:sp>
    </p:spTree>
    <p:extLst>
      <p:ext uri="{BB962C8B-B14F-4D97-AF65-F5344CB8AC3E}">
        <p14:creationId xmlns:p14="http://schemas.microsoft.com/office/powerpoint/2010/main" val="23757061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266F6B-D825-3699-3A14-239071D3824D}"/>
            </a:ext>
          </a:extLst>
        </p:cNvPr>
        <p:cNvGrpSpPr/>
        <p:nvPr/>
      </p:nvGrpSpPr>
      <p:grpSpPr>
        <a:xfrm>
          <a:off x="0" y="0"/>
          <a:ext cx="0" cy="0"/>
          <a:chOff x="0" y="0"/>
          <a:chExt cx="0" cy="0"/>
        </a:xfrm>
      </p:grpSpPr>
      <p:sp>
        <p:nvSpPr>
          <p:cNvPr id="7169" name="Rectangle 2">
            <a:extLst>
              <a:ext uri="{FF2B5EF4-FFF2-40B4-BE49-F238E27FC236}">
                <a16:creationId xmlns:a16="http://schemas.microsoft.com/office/drawing/2014/main" id="{8FCC4070-E34E-454E-5777-F53373E11605}"/>
              </a:ext>
            </a:extLst>
          </p:cNvPr>
          <p:cNvSpPr>
            <a:spLocks noGrp="1" noChangeArrowheads="1"/>
          </p:cNvSpPr>
          <p:nvPr>
            <p:ph type="title"/>
          </p:nvPr>
        </p:nvSpPr>
        <p:spPr>
          <a:xfrm>
            <a:off x="1257300" y="228600"/>
            <a:ext cx="8321598" cy="1143000"/>
          </a:xfrm>
        </p:spPr>
        <p:txBody>
          <a:bodyPr/>
          <a:lstStyle/>
          <a:p>
            <a:pPr marL="0" marR="0">
              <a:lnSpc>
                <a:spcPct val="107000"/>
              </a:lnSpc>
              <a:spcAft>
                <a:spcPts val="400"/>
              </a:spcAft>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Will Compounding Pharmacies be allowed to continue to Compound GLP-1RAs</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7170" name="Rectangle 3">
            <a:extLst>
              <a:ext uri="{FF2B5EF4-FFF2-40B4-BE49-F238E27FC236}">
                <a16:creationId xmlns:a16="http://schemas.microsoft.com/office/drawing/2014/main" id="{FCBB3BA4-D004-B1C7-67EC-B4395A866B8C}"/>
              </a:ext>
            </a:extLst>
          </p:cNvPr>
          <p:cNvSpPr>
            <a:spLocks noGrp="1" noChangeArrowheads="1"/>
          </p:cNvSpPr>
          <p:nvPr>
            <p:ph type="body" idx="1"/>
          </p:nvPr>
        </p:nvSpPr>
        <p:spPr>
          <a:xfrm>
            <a:off x="1257300" y="1371600"/>
            <a:ext cx="7772400" cy="4114800"/>
          </a:xfrm>
        </p:spPr>
        <p:txBody>
          <a:bodyPr/>
          <a:lstStyle/>
          <a:p>
            <a:pPr marL="0" marR="0">
              <a:spcBef>
                <a:spcPts val="0"/>
              </a:spcBef>
              <a:spcAft>
                <a:spcPts val="0"/>
              </a:spcAft>
            </a:pPr>
            <a:r>
              <a:rPr lang="en-US" sz="1800" dirty="0">
                <a:effectLst/>
                <a:latin typeface="Times New Roman" panose="02020603050405020304" pitchFamily="18" charset="0"/>
                <a:ea typeface="Aptos" panose="020B0004020202020204" pitchFamily="34" charset="0"/>
              </a:rPr>
              <a:t>Although he cannot predict the future, Dr. Friedman expects compounding pharmacies to come up with alternatives to continue to supply these drugs and expand their use as providers realize these are good options for patients.</a:t>
            </a:r>
          </a:p>
          <a:p>
            <a:pPr marL="0" marR="0">
              <a:spcBef>
                <a:spcPts val="0"/>
              </a:spcBef>
              <a:spcAft>
                <a:spcPts val="0"/>
              </a:spcAft>
            </a:pPr>
            <a:r>
              <a:rPr lang="en-US" sz="1800" dirty="0">
                <a:effectLst/>
                <a:latin typeface="Times New Roman" panose="02020603050405020304" pitchFamily="18" charset="0"/>
                <a:ea typeface="Aptos" panose="020B0004020202020204" pitchFamily="34" charset="0"/>
              </a:rPr>
              <a:t> Big phar</a:t>
            </a:r>
            <a:r>
              <a:rPr lang="en-US" sz="1800" dirty="0">
                <a:latin typeface="Times New Roman" panose="02020603050405020304" pitchFamily="18" charset="0"/>
                <a:ea typeface="Aptos" panose="020B0004020202020204" pitchFamily="34" charset="0"/>
              </a:rPr>
              <a:t>ma has a lot at stake to try to quench compounding pharmacies.</a:t>
            </a:r>
            <a:endParaRPr lang="en-US" altLang="en-US" sz="2000" dirty="0"/>
          </a:p>
        </p:txBody>
      </p:sp>
    </p:spTree>
    <p:extLst>
      <p:ext uri="{BB962C8B-B14F-4D97-AF65-F5344CB8AC3E}">
        <p14:creationId xmlns:p14="http://schemas.microsoft.com/office/powerpoint/2010/main" val="207228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61F507-D1A6-68A7-46B2-BBACDD6850E8}"/>
            </a:ext>
          </a:extLst>
        </p:cNvPr>
        <p:cNvGrpSpPr/>
        <p:nvPr/>
      </p:nvGrpSpPr>
      <p:grpSpPr>
        <a:xfrm>
          <a:off x="0" y="0"/>
          <a:ext cx="0" cy="0"/>
          <a:chOff x="0" y="0"/>
          <a:chExt cx="0" cy="0"/>
        </a:xfrm>
      </p:grpSpPr>
      <p:sp>
        <p:nvSpPr>
          <p:cNvPr id="7169" name="Rectangle 2">
            <a:extLst>
              <a:ext uri="{FF2B5EF4-FFF2-40B4-BE49-F238E27FC236}">
                <a16:creationId xmlns:a16="http://schemas.microsoft.com/office/drawing/2014/main" id="{FB51BDF4-8BAA-C5C5-1535-C3617227FA34}"/>
              </a:ext>
            </a:extLst>
          </p:cNvPr>
          <p:cNvSpPr>
            <a:spLocks noGrp="1" noChangeArrowheads="1"/>
          </p:cNvSpPr>
          <p:nvPr>
            <p:ph type="title"/>
          </p:nvPr>
        </p:nvSpPr>
        <p:spPr>
          <a:xfrm>
            <a:off x="1257300" y="228600"/>
            <a:ext cx="8321598" cy="1143000"/>
          </a:xfrm>
        </p:spPr>
        <p:txBody>
          <a:bodyPr/>
          <a:lstStyle/>
          <a:p>
            <a:pPr marL="0" marR="0">
              <a:lnSpc>
                <a:spcPct val="107000"/>
              </a:lnSpc>
              <a:spcAft>
                <a:spcPts val="400"/>
              </a:spcAft>
            </a:pPr>
            <a:r>
              <a:rPr lang="en-US" sz="3200" b="1" kern="100" dirty="0">
                <a:effectLst/>
                <a:latin typeface="Times New Roman" panose="02020603050405020304" pitchFamily="18" charset="0"/>
                <a:ea typeface="Aptos" panose="020B0004020202020204" pitchFamily="34" charset="0"/>
                <a:cs typeface="Times New Roman" panose="02020603050405020304" pitchFamily="18" charset="0"/>
              </a:rPr>
              <a:t>Individual Dosing</a:t>
            </a:r>
            <a:endParaRPr lang="en-US" sz="32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7170" name="Rectangle 3">
            <a:extLst>
              <a:ext uri="{FF2B5EF4-FFF2-40B4-BE49-F238E27FC236}">
                <a16:creationId xmlns:a16="http://schemas.microsoft.com/office/drawing/2014/main" id="{F187CDD2-A558-0C68-1241-559087A3941F}"/>
              </a:ext>
            </a:extLst>
          </p:cNvPr>
          <p:cNvSpPr>
            <a:spLocks noGrp="1" noChangeArrowheads="1"/>
          </p:cNvSpPr>
          <p:nvPr>
            <p:ph type="body" idx="1"/>
          </p:nvPr>
        </p:nvSpPr>
        <p:spPr>
          <a:xfrm>
            <a:off x="1257300" y="1371600"/>
            <a:ext cx="7772400" cy="4114800"/>
          </a:xfrm>
        </p:spPr>
        <p:txBody>
          <a:bodyPr/>
          <a:lstStyle/>
          <a:p>
            <a:pPr marL="0" marR="0" algn="just">
              <a:lnSpc>
                <a:spcPct val="107000"/>
              </a:lnSpc>
              <a:spcAft>
                <a:spcPts val="400"/>
              </a:spcAft>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Another advantage of GLP-1RAs from compounding pharmacies over brand name products is that compounding pharmacies prescribed vials and syringes, so the dose can be individualized, while </a:t>
            </a:r>
            <a:r>
              <a:rPr lang="en-US" sz="1800" kern="100" dirty="0" err="1">
                <a:effectLst/>
                <a:latin typeface="Times New Roman" panose="02020603050405020304" pitchFamily="18" charset="0"/>
                <a:ea typeface="Aptos" panose="020B0004020202020204" pitchFamily="34" charset="0"/>
                <a:cs typeface="Times New Roman" panose="02020603050405020304" pitchFamily="18" charset="0"/>
              </a:rPr>
              <a:t>Wegovy</a:t>
            </a: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1800" kern="100" dirty="0" err="1">
                <a:effectLst/>
                <a:latin typeface="Times New Roman" panose="02020603050405020304" pitchFamily="18" charset="0"/>
                <a:ea typeface="Aptos" panose="020B0004020202020204" pitchFamily="34" charset="0"/>
                <a:cs typeface="Times New Roman" panose="02020603050405020304" pitchFamily="18" charset="0"/>
              </a:rPr>
              <a:t>Zepbound</a:t>
            </a: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 and </a:t>
            </a:r>
            <a:r>
              <a:rPr lang="en-US" sz="1800" kern="100" dirty="0" err="1">
                <a:effectLst/>
                <a:latin typeface="Times New Roman" panose="02020603050405020304" pitchFamily="18" charset="0"/>
                <a:ea typeface="Aptos" panose="020B0004020202020204" pitchFamily="34" charset="0"/>
                <a:cs typeface="Times New Roman" panose="02020603050405020304" pitchFamily="18" charset="0"/>
              </a:rPr>
              <a:t>Mounjaro</a:t>
            </a: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 come as single-use, fixed-dose cartridges. </a:t>
            </a:r>
          </a:p>
          <a:p>
            <a:pPr marL="0" marR="0" algn="just">
              <a:lnSpc>
                <a:spcPct val="107000"/>
              </a:lnSpc>
              <a:spcAft>
                <a:spcPts val="400"/>
              </a:spcAft>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Ozempic is designed for multiple fixed-dose delivery, but by using “clicks” patients can give individualized dosing. </a:t>
            </a:r>
          </a:p>
        </p:txBody>
      </p:sp>
      <p:pic>
        <p:nvPicPr>
          <p:cNvPr id="2" name="Picture 35" descr="Ozempic® pen 0.25 mg or 0.5 mg">
            <a:extLst>
              <a:ext uri="{FF2B5EF4-FFF2-40B4-BE49-F238E27FC236}">
                <a16:creationId xmlns:a16="http://schemas.microsoft.com/office/drawing/2014/main" id="{FC9BC1F1-A117-01E2-B1A2-93B2AED899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056856"/>
            <a:ext cx="36576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36" descr="Beginning and maintenance doses">
            <a:extLst>
              <a:ext uri="{FF2B5EF4-FFF2-40B4-BE49-F238E27FC236}">
                <a16:creationId xmlns:a16="http://schemas.microsoft.com/office/drawing/2014/main" id="{0D248AD4-3078-70D1-45BD-5BB9E8FA9A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815" y="4529689"/>
            <a:ext cx="2743200" cy="134112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white pen with green and black text&#10;&#10;Description automatically generated">
            <a:extLst>
              <a:ext uri="{FF2B5EF4-FFF2-40B4-BE49-F238E27FC236}">
                <a16:creationId xmlns:a16="http://schemas.microsoft.com/office/drawing/2014/main" id="{342933A8-7F6C-9DE9-16DD-EB71AFD607D4}"/>
              </a:ext>
            </a:extLst>
          </p:cNvPr>
          <p:cNvPicPr>
            <a:picLocks noChangeAspect="1"/>
          </p:cNvPicPr>
          <p:nvPr/>
        </p:nvPicPr>
        <p:blipFill>
          <a:blip r:embed="rId4"/>
          <a:stretch>
            <a:fillRect/>
          </a:stretch>
        </p:blipFill>
        <p:spPr>
          <a:xfrm>
            <a:off x="3657600" y="4168698"/>
            <a:ext cx="2453268" cy="1373830"/>
          </a:xfrm>
          <a:prstGeom prst="rect">
            <a:avLst/>
          </a:prstGeom>
        </p:spPr>
      </p:pic>
      <p:pic>
        <p:nvPicPr>
          <p:cNvPr id="7" name="Picture 6" descr="A close up of a pen&#10;&#10;Description automatically generated">
            <a:extLst>
              <a:ext uri="{FF2B5EF4-FFF2-40B4-BE49-F238E27FC236}">
                <a16:creationId xmlns:a16="http://schemas.microsoft.com/office/drawing/2014/main" id="{33AAD5B9-F4BC-7DDB-2607-A27BE251805F}"/>
              </a:ext>
            </a:extLst>
          </p:cNvPr>
          <p:cNvPicPr>
            <a:picLocks noChangeAspect="1"/>
          </p:cNvPicPr>
          <p:nvPr/>
        </p:nvPicPr>
        <p:blipFill>
          <a:blip r:embed="rId5"/>
          <a:stretch>
            <a:fillRect/>
          </a:stretch>
        </p:blipFill>
        <p:spPr>
          <a:xfrm>
            <a:off x="7679739" y="3308196"/>
            <a:ext cx="2041072" cy="1143000"/>
          </a:xfrm>
          <a:prstGeom prst="rect">
            <a:avLst/>
          </a:prstGeom>
        </p:spPr>
      </p:pic>
      <p:pic>
        <p:nvPicPr>
          <p:cNvPr id="9" name="Picture 8" descr="A white and blue stick with a label&#10;&#10;Description automatically generated">
            <a:extLst>
              <a:ext uri="{FF2B5EF4-FFF2-40B4-BE49-F238E27FC236}">
                <a16:creationId xmlns:a16="http://schemas.microsoft.com/office/drawing/2014/main" id="{C27ECFFC-CB59-EF89-DBB5-E74B1743A2B7}"/>
              </a:ext>
            </a:extLst>
          </p:cNvPr>
          <p:cNvPicPr>
            <a:picLocks noChangeAspect="1"/>
          </p:cNvPicPr>
          <p:nvPr/>
        </p:nvPicPr>
        <p:blipFill>
          <a:blip r:embed="rId6"/>
          <a:stretch>
            <a:fillRect/>
          </a:stretch>
        </p:blipFill>
        <p:spPr>
          <a:xfrm>
            <a:off x="7409986" y="5104118"/>
            <a:ext cx="2168911" cy="1624590"/>
          </a:xfrm>
          <a:prstGeom prst="rect">
            <a:avLst/>
          </a:prstGeom>
        </p:spPr>
      </p:pic>
    </p:spTree>
    <p:extLst>
      <p:ext uri="{BB962C8B-B14F-4D97-AF65-F5344CB8AC3E}">
        <p14:creationId xmlns:p14="http://schemas.microsoft.com/office/powerpoint/2010/main" val="33308054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D96B04-73F2-AE5A-8E0F-E588D70DC042}"/>
            </a:ext>
          </a:extLst>
        </p:cNvPr>
        <p:cNvGrpSpPr/>
        <p:nvPr/>
      </p:nvGrpSpPr>
      <p:grpSpPr>
        <a:xfrm>
          <a:off x="0" y="0"/>
          <a:ext cx="0" cy="0"/>
          <a:chOff x="0" y="0"/>
          <a:chExt cx="0" cy="0"/>
        </a:xfrm>
      </p:grpSpPr>
      <p:sp>
        <p:nvSpPr>
          <p:cNvPr id="7169" name="Rectangle 2">
            <a:extLst>
              <a:ext uri="{FF2B5EF4-FFF2-40B4-BE49-F238E27FC236}">
                <a16:creationId xmlns:a16="http://schemas.microsoft.com/office/drawing/2014/main" id="{6668EA41-84D6-7DE3-045B-8DA6D2D22FF8}"/>
              </a:ext>
            </a:extLst>
          </p:cNvPr>
          <p:cNvSpPr>
            <a:spLocks noGrp="1" noChangeArrowheads="1"/>
          </p:cNvSpPr>
          <p:nvPr>
            <p:ph type="title"/>
          </p:nvPr>
        </p:nvSpPr>
        <p:spPr>
          <a:xfrm>
            <a:off x="1257300" y="228600"/>
            <a:ext cx="8321598" cy="1143000"/>
          </a:xfrm>
        </p:spPr>
        <p:txBody>
          <a:bodyPr/>
          <a:lstStyle/>
          <a:p>
            <a:pPr marL="0" marR="0">
              <a:lnSpc>
                <a:spcPct val="107000"/>
              </a:lnSpc>
              <a:spcAft>
                <a:spcPts val="400"/>
              </a:spcAft>
            </a:pPr>
            <a:r>
              <a:rPr lang="en-US" sz="3200" b="1" kern="100" dirty="0">
                <a:effectLst/>
                <a:latin typeface="Times New Roman" panose="02020603050405020304" pitchFamily="18" charset="0"/>
                <a:ea typeface="Aptos" panose="020B0004020202020204" pitchFamily="34" charset="0"/>
                <a:cs typeface="Times New Roman" panose="02020603050405020304" pitchFamily="18" charset="0"/>
              </a:rPr>
              <a:t>Individual Dosing</a:t>
            </a:r>
            <a:endParaRPr lang="en-US" sz="32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7170" name="Rectangle 3">
            <a:extLst>
              <a:ext uri="{FF2B5EF4-FFF2-40B4-BE49-F238E27FC236}">
                <a16:creationId xmlns:a16="http://schemas.microsoft.com/office/drawing/2014/main" id="{863D9D94-58F3-C6FF-7052-B767A442C7C6}"/>
              </a:ext>
            </a:extLst>
          </p:cNvPr>
          <p:cNvSpPr>
            <a:spLocks noGrp="1" noChangeArrowheads="1"/>
          </p:cNvSpPr>
          <p:nvPr>
            <p:ph type="body" idx="1"/>
          </p:nvPr>
        </p:nvSpPr>
        <p:spPr>
          <a:xfrm>
            <a:off x="1257300" y="1371600"/>
            <a:ext cx="7772400" cy="4114800"/>
          </a:xfrm>
        </p:spPr>
        <p:txBody>
          <a:bodyPr/>
          <a:lstStyle/>
          <a:p>
            <a:pPr marL="0" marR="0" algn="just">
              <a:lnSpc>
                <a:spcPct val="107000"/>
              </a:lnSpc>
              <a:spcAft>
                <a:spcPts val="400"/>
              </a:spcAft>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In contrast, compounding </a:t>
            </a:r>
            <a:r>
              <a:rPr lang="en-US" sz="1800" kern="100" dirty="0" err="1">
                <a:effectLst/>
                <a:latin typeface="Times New Roman" panose="02020603050405020304" pitchFamily="18" charset="0"/>
                <a:ea typeface="Aptos" panose="020B0004020202020204" pitchFamily="34" charset="0"/>
                <a:cs typeface="Times New Roman" panose="02020603050405020304" pitchFamily="18" charset="0"/>
              </a:rPr>
              <a:t>Semaglutide</a:t>
            </a: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 and </a:t>
            </a:r>
            <a:r>
              <a:rPr lang="en-US" sz="1800" kern="100" dirty="0" err="1">
                <a:effectLst/>
                <a:latin typeface="Times New Roman" panose="02020603050405020304" pitchFamily="18" charset="0"/>
                <a:ea typeface="Aptos" panose="020B0004020202020204" pitchFamily="34" charset="0"/>
                <a:cs typeface="Times New Roman" panose="02020603050405020304" pitchFamily="18" charset="0"/>
              </a:rPr>
              <a:t>Tirzepatide</a:t>
            </a: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 can be given in whatever dose the patient and doctor decide on. </a:t>
            </a:r>
          </a:p>
          <a:p>
            <a:pPr marL="0" marR="0" algn="just">
              <a:lnSpc>
                <a:spcPct val="107000"/>
              </a:lnSpc>
              <a:spcAft>
                <a:spcPts val="400"/>
              </a:spcAft>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Patients can start on a very low dose (micro-dosing) and work their way up, so side effects are minimized. </a:t>
            </a:r>
          </a:p>
          <a:p>
            <a:pPr marL="0" marR="0" algn="just">
              <a:lnSpc>
                <a:spcPct val="107000"/>
              </a:lnSpc>
              <a:spcAft>
                <a:spcPts val="400"/>
              </a:spcAft>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Patients have the leeway to adjust their own dose depending on appetite suppression and side effects, as well as costs. </a:t>
            </a:r>
          </a:p>
          <a:p>
            <a:pPr marL="0" marR="0" algn="just">
              <a:lnSpc>
                <a:spcPct val="107000"/>
              </a:lnSpc>
              <a:spcAft>
                <a:spcPts val="400"/>
              </a:spcAft>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This is a major advantage of the compounded drugs.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2" name="Picture 1" descr="A close-up of a vial&#10;&#10;Description automatically generated">
            <a:extLst>
              <a:ext uri="{FF2B5EF4-FFF2-40B4-BE49-F238E27FC236}">
                <a16:creationId xmlns:a16="http://schemas.microsoft.com/office/drawing/2014/main" id="{543AA555-BD6A-BF9B-958D-06C8B4FB1EB9}"/>
              </a:ext>
            </a:extLst>
          </p:cNvPr>
          <p:cNvPicPr>
            <a:picLocks noChangeAspect="1"/>
          </p:cNvPicPr>
          <p:nvPr/>
        </p:nvPicPr>
        <p:blipFill rotWithShape="1">
          <a:blip r:embed="rId2">
            <a:extLst>
              <a:ext uri="{28A0092B-C50C-407E-A947-70E740481C1C}">
                <a14:useLocalDpi xmlns:a14="http://schemas.microsoft.com/office/drawing/2010/main" val="0"/>
              </a:ext>
            </a:extLst>
          </a:blip>
          <a:srcRect t="14075" r="25577"/>
          <a:stretch/>
        </p:blipFill>
        <p:spPr bwMode="auto">
          <a:xfrm rot="5400000">
            <a:off x="2859271" y="4260544"/>
            <a:ext cx="1708878" cy="1501119"/>
          </a:xfrm>
          <a:prstGeom prst="rect">
            <a:avLst/>
          </a:prstGeom>
          <a:ln>
            <a:noFill/>
          </a:ln>
          <a:extLst>
            <a:ext uri="{53640926-AAD7-44D8-BBD7-CCE9431645EC}">
              <a14:shadowObscured xmlns:a14="http://schemas.microsoft.com/office/drawing/2010/main"/>
            </a:ext>
          </a:extLst>
        </p:spPr>
      </p:pic>
      <p:pic>
        <p:nvPicPr>
          <p:cNvPr id="3" name="Picture 2" descr="A syringe with a cap&#10;&#10;Description automatically generated">
            <a:extLst>
              <a:ext uri="{FF2B5EF4-FFF2-40B4-BE49-F238E27FC236}">
                <a16:creationId xmlns:a16="http://schemas.microsoft.com/office/drawing/2014/main" id="{A6FDDC6F-34AA-9901-0887-5D6FB6A0A8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5982302" y="4421131"/>
            <a:ext cx="2083851" cy="1563254"/>
          </a:xfrm>
          <a:prstGeom prst="rect">
            <a:avLst/>
          </a:prstGeom>
        </p:spPr>
      </p:pic>
    </p:spTree>
    <p:extLst>
      <p:ext uri="{BB962C8B-B14F-4D97-AF65-F5344CB8AC3E}">
        <p14:creationId xmlns:p14="http://schemas.microsoft.com/office/powerpoint/2010/main" val="21381185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A5FB38-4734-597B-CC24-1540B6014A11}"/>
            </a:ext>
          </a:extLst>
        </p:cNvPr>
        <p:cNvGrpSpPr/>
        <p:nvPr/>
      </p:nvGrpSpPr>
      <p:grpSpPr>
        <a:xfrm>
          <a:off x="0" y="0"/>
          <a:ext cx="0" cy="0"/>
          <a:chOff x="0" y="0"/>
          <a:chExt cx="0" cy="0"/>
        </a:xfrm>
      </p:grpSpPr>
      <p:sp>
        <p:nvSpPr>
          <p:cNvPr id="7169" name="Rectangle 2">
            <a:extLst>
              <a:ext uri="{FF2B5EF4-FFF2-40B4-BE49-F238E27FC236}">
                <a16:creationId xmlns:a16="http://schemas.microsoft.com/office/drawing/2014/main" id="{E8DA2CEB-76A5-4FD8-79FE-0263283BB787}"/>
              </a:ext>
            </a:extLst>
          </p:cNvPr>
          <p:cNvSpPr>
            <a:spLocks noGrp="1" noChangeArrowheads="1"/>
          </p:cNvSpPr>
          <p:nvPr>
            <p:ph type="title"/>
          </p:nvPr>
        </p:nvSpPr>
        <p:spPr>
          <a:xfrm>
            <a:off x="1257300" y="228600"/>
            <a:ext cx="8321598" cy="1143000"/>
          </a:xfrm>
        </p:spPr>
        <p:txBody>
          <a:bodyPr/>
          <a:lstStyle/>
          <a:p>
            <a:pPr marL="0" marR="0">
              <a:lnSpc>
                <a:spcPct val="107000"/>
              </a:lnSpc>
              <a:spcAft>
                <a:spcPts val="400"/>
              </a:spcAft>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UCP</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7170" name="Rectangle 3">
            <a:extLst>
              <a:ext uri="{FF2B5EF4-FFF2-40B4-BE49-F238E27FC236}">
                <a16:creationId xmlns:a16="http://schemas.microsoft.com/office/drawing/2014/main" id="{F146D67B-DD5E-66CB-BE5E-A5B35AC83E72}"/>
              </a:ext>
            </a:extLst>
          </p:cNvPr>
          <p:cNvSpPr>
            <a:spLocks noGrp="1" noChangeArrowheads="1"/>
          </p:cNvSpPr>
          <p:nvPr>
            <p:ph type="body" idx="1"/>
          </p:nvPr>
        </p:nvSpPr>
        <p:spPr>
          <a:xfrm>
            <a:off x="1257300" y="1371600"/>
            <a:ext cx="7772400" cy="4114800"/>
          </a:xfrm>
        </p:spPr>
        <p:txBody>
          <a:bodyPr/>
          <a:lstStyle/>
          <a:p>
            <a:pPr marL="0" algn="jus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800" kern="0" dirty="0">
                <a:effectLst/>
                <a:latin typeface="Times New Roman" panose="02020603050405020304" pitchFamily="18" charset="0"/>
                <a:ea typeface="Calibri" panose="020F0502020204030204" pitchFamily="34" charset="0"/>
                <a:cs typeface="Times New Roman" panose="02020603050405020304" pitchFamily="18" charset="0"/>
              </a:rPr>
              <a:t>Tirzepatide injections have been discontinued but they may have sublingual Tirzepatide (10 mg/mL) with a typical starting dose of 5 mg under the tongue twice a week and up to 10 mg under the tongue twice a week in 1 month. </a:t>
            </a:r>
          </a:p>
          <a:p>
            <a:pPr marL="0" algn="jus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800" kern="0" dirty="0">
                <a:effectLst/>
                <a:latin typeface="Times New Roman" panose="02020603050405020304" pitchFamily="18" charset="0"/>
                <a:ea typeface="Calibri" panose="020F0502020204030204" pitchFamily="34" charset="0"/>
                <a:cs typeface="Times New Roman" panose="02020603050405020304" pitchFamily="18" charset="0"/>
              </a:rPr>
              <a:t>Price for 10 mL (lasts about 2 months) is $199.  20mL is $299</a:t>
            </a:r>
            <a:endParaRPr lang="en-US" sz="18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Compounded </a:t>
            </a:r>
            <a:r>
              <a:rPr lang="en-US" sz="1800" kern="100" dirty="0" err="1">
                <a:effectLst/>
                <a:latin typeface="Times New Roman" panose="02020603050405020304" pitchFamily="18" charset="0"/>
                <a:ea typeface="Calibri" panose="020F0502020204030204" pitchFamily="34" charset="0"/>
                <a:cs typeface="Times New Roman" panose="02020603050405020304" pitchFamily="18" charset="0"/>
              </a:rPr>
              <a:t>Semaglutide</a:t>
            </a: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 B12 FIVE is available until April 22, 2025 and is available in 44 states including </a:t>
            </a:r>
            <a:r>
              <a:rPr lang="en-US" sz="1800" kern="100" dirty="0" err="1">
                <a:effectLst/>
                <a:latin typeface="Times New Roman" panose="02020603050405020304" pitchFamily="18" charset="0"/>
                <a:ea typeface="Calibri" panose="020F0502020204030204" pitchFamily="34" charset="0"/>
                <a:cs typeface="Times New Roman" panose="02020603050405020304" pitchFamily="18" charset="0"/>
              </a:rPr>
              <a:t>Califormia</a:t>
            </a: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 A 5 mg vial that last about 2 months is $299.</a:t>
            </a:r>
            <a:endParaRPr lang="en-US" sz="18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0" marR="0" algn="just">
              <a:lnSpc>
                <a:spcPct val="107000"/>
              </a:lnSpc>
              <a:spcAft>
                <a:spcPts val="400"/>
              </a:spcAft>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UCP also has </a:t>
            </a:r>
            <a:r>
              <a:rPr lang="en-US" sz="1800" kern="100" dirty="0" err="1">
                <a:effectLst/>
                <a:latin typeface="Times New Roman" panose="02020603050405020304" pitchFamily="18" charset="0"/>
                <a:ea typeface="Aptos" panose="020B0004020202020204" pitchFamily="34" charset="0"/>
                <a:cs typeface="Times New Roman" panose="02020603050405020304" pitchFamily="18" charset="0"/>
              </a:rPr>
              <a:t>Semaglutide</a:t>
            </a: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 (TWO) with Cyanocobalamin (B12) 2 mg-0.4 mg/mL #1 mL (2 mg of </a:t>
            </a:r>
            <a:r>
              <a:rPr lang="en-US" sz="1800" kern="100" dirty="0" err="1">
                <a:effectLst/>
                <a:latin typeface="Times New Roman" panose="02020603050405020304" pitchFamily="18" charset="0"/>
                <a:ea typeface="Aptos" panose="020B0004020202020204" pitchFamily="34" charset="0"/>
                <a:cs typeface="Times New Roman" panose="02020603050405020304" pitchFamily="18" charset="0"/>
              </a:rPr>
              <a:t>Semaglutide</a:t>
            </a: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 /vial) - Price $199</a:t>
            </a:r>
          </a:p>
          <a:p>
            <a:pPr marL="0" marR="0" algn="just">
              <a:lnSpc>
                <a:spcPct val="107000"/>
              </a:lnSpc>
              <a:spcAft>
                <a:spcPts val="400"/>
              </a:spcAft>
            </a:pPr>
            <a:r>
              <a:rPr lang="en-US" sz="1800" kern="100" dirty="0">
                <a:latin typeface="Times New Roman" panose="02020603050405020304" pitchFamily="18" charset="0"/>
                <a:ea typeface="Aptos" panose="020B0004020202020204" pitchFamily="34" charset="0"/>
                <a:cs typeface="Times New Roman" panose="02020603050405020304" pitchFamily="18" charset="0"/>
              </a:rPr>
              <a:t>UCP collects payment and shipping and billing information after an order from Dr. Friedman</a:t>
            </a:r>
            <a:endParaRPr lang="en-US" sz="18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2011425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9E36B7-F7CA-79F5-2D61-54CCE3F5FAE1}"/>
            </a:ext>
          </a:extLst>
        </p:cNvPr>
        <p:cNvGrpSpPr/>
        <p:nvPr/>
      </p:nvGrpSpPr>
      <p:grpSpPr>
        <a:xfrm>
          <a:off x="0" y="0"/>
          <a:ext cx="0" cy="0"/>
          <a:chOff x="0" y="0"/>
          <a:chExt cx="0" cy="0"/>
        </a:xfrm>
      </p:grpSpPr>
      <p:sp>
        <p:nvSpPr>
          <p:cNvPr id="7169" name="Rectangle 2">
            <a:extLst>
              <a:ext uri="{FF2B5EF4-FFF2-40B4-BE49-F238E27FC236}">
                <a16:creationId xmlns:a16="http://schemas.microsoft.com/office/drawing/2014/main" id="{CB29052C-27FA-8246-D96D-8740960D1E05}"/>
              </a:ext>
            </a:extLst>
          </p:cNvPr>
          <p:cNvSpPr>
            <a:spLocks noGrp="1" noChangeArrowheads="1"/>
          </p:cNvSpPr>
          <p:nvPr>
            <p:ph type="title"/>
          </p:nvPr>
        </p:nvSpPr>
        <p:spPr>
          <a:xfrm>
            <a:off x="1179241" y="0"/>
            <a:ext cx="8321598" cy="1143000"/>
          </a:xfrm>
        </p:spPr>
        <p:txBody>
          <a:bodyPr/>
          <a:lstStyle/>
          <a:p>
            <a:pPr marL="0" marR="0">
              <a:lnSpc>
                <a:spcPct val="107000"/>
              </a:lnSpc>
              <a:spcAft>
                <a:spcPts val="400"/>
              </a:spcAft>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Strive Pharmacy</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17D8EA0A-B15B-A606-2C43-1234947775F1}"/>
              </a:ext>
            </a:extLst>
          </p:cNvPr>
          <p:cNvSpPr txBox="1"/>
          <p:nvPr/>
        </p:nvSpPr>
        <p:spPr>
          <a:xfrm>
            <a:off x="618892" y="1069843"/>
            <a:ext cx="8410808" cy="2597121"/>
          </a:xfrm>
          <a:prstGeom prst="rect">
            <a:avLst/>
          </a:prstGeom>
          <a:noFill/>
        </p:spPr>
        <p:txBody>
          <a:bodyPr wrap="square">
            <a:spAutoFit/>
          </a:bodyPr>
          <a:lstStyle/>
          <a:p>
            <a:pPr marL="0" marR="0" algn="just">
              <a:lnSpc>
                <a:spcPct val="107000"/>
              </a:lnSpc>
              <a:spcAft>
                <a:spcPts val="400"/>
              </a:spcAft>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Strive Pharmacy, which compounds </a:t>
            </a:r>
            <a:r>
              <a:rPr lang="en-US" sz="1800" kern="100" dirty="0" err="1">
                <a:effectLst/>
                <a:latin typeface="Times New Roman" panose="02020603050405020304" pitchFamily="18" charset="0"/>
                <a:ea typeface="Aptos" panose="020B0004020202020204" pitchFamily="34" charset="0"/>
                <a:cs typeface="Times New Roman" panose="02020603050405020304" pitchFamily="18" charset="0"/>
              </a:rPr>
              <a:t>Semaglutide</a:t>
            </a: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 (brand name Ozempic, </a:t>
            </a:r>
            <a:r>
              <a:rPr lang="en-US" sz="1800" kern="100" dirty="0" err="1">
                <a:effectLst/>
                <a:latin typeface="Times New Roman" panose="02020603050405020304" pitchFamily="18" charset="0"/>
                <a:ea typeface="Aptos" panose="020B0004020202020204" pitchFamily="34" charset="0"/>
                <a:cs typeface="Times New Roman" panose="02020603050405020304" pitchFamily="18" charset="0"/>
              </a:rPr>
              <a:t>Wegovy</a:t>
            </a: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 and Tirzepatide (brand name </a:t>
            </a:r>
            <a:r>
              <a:rPr lang="en-US" sz="1800" kern="100" dirty="0" err="1">
                <a:effectLst/>
                <a:latin typeface="Times New Roman" panose="02020603050405020304" pitchFamily="18" charset="0"/>
                <a:ea typeface="Aptos" panose="020B0004020202020204" pitchFamily="34" charset="0"/>
                <a:cs typeface="Times New Roman" panose="02020603050405020304" pitchFamily="18" charset="0"/>
              </a:rPr>
              <a:t>Mounjaro</a:t>
            </a: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1800" kern="100" dirty="0" err="1">
                <a:effectLst/>
                <a:latin typeface="Times New Roman" panose="02020603050405020304" pitchFamily="18" charset="0"/>
                <a:ea typeface="Aptos" panose="020B0004020202020204" pitchFamily="34" charset="0"/>
                <a:cs typeface="Times New Roman" panose="02020603050405020304" pitchFamily="18" charset="0"/>
              </a:rPr>
              <a:t>Zepbound</a:t>
            </a: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 is a 503B compounding pharmacy that offers GLP-1RAs to patients at a low price in 31 states including California  (but </a:t>
            </a:r>
            <a:r>
              <a:rPr lang="en-US" sz="1800" kern="100">
                <a:effectLst/>
                <a:latin typeface="Times New Roman" panose="02020603050405020304" pitchFamily="18" charset="0"/>
                <a:ea typeface="Aptos" panose="020B0004020202020204" pitchFamily="34" charset="0"/>
                <a:cs typeface="Times New Roman" panose="02020603050405020304" pitchFamily="18" charset="0"/>
              </a:rPr>
              <a:t>not Tirzepatide). </a:t>
            </a:r>
            <a:endParaRPr lang="en-US" sz="18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0" marR="0" algn="just">
              <a:lnSpc>
                <a:spcPct val="107000"/>
              </a:lnSpc>
              <a:spcAft>
                <a:spcPts val="400"/>
              </a:spcAft>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For Strive pharmacy, patients pay Dr. Friedman directly. </a:t>
            </a:r>
          </a:p>
          <a:p>
            <a:pPr marL="0" marR="0" algn="just">
              <a:lnSpc>
                <a:spcPct val="107000"/>
              </a:lnSpc>
              <a:spcAft>
                <a:spcPts val="400"/>
              </a:spcAft>
            </a:pPr>
            <a:r>
              <a:rPr lang="en-US" sz="1800" dirty="0">
                <a:effectLst/>
                <a:latin typeface="Times New Roman" panose="02020603050405020304" pitchFamily="18" charset="0"/>
                <a:ea typeface="Aptos" panose="020B0004020202020204" pitchFamily="34" charset="0"/>
              </a:rPr>
              <a:t>Dr. Friedman will ask the patient for a PayPal payment of $299 with instructions to submit the PayPal receipt, state of residence, preferred drug and number of vials.</a:t>
            </a:r>
            <a:endParaRPr lang="en-US" sz="18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0" marR="0" algn="just">
              <a:lnSpc>
                <a:spcPct val="107000"/>
              </a:lnSpc>
              <a:spcAft>
                <a:spcPts val="400"/>
              </a:spcAft>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There are 3 options available at Strive Pharmacy, as seen in this table:</a:t>
            </a:r>
            <a:endParaRPr lang="en-US" sz="1800" kern="100" dirty="0">
              <a:latin typeface="Times New Roman" panose="02020603050405020304" pitchFamily="18" charset="0"/>
              <a:ea typeface="Aptos" panose="020B0004020202020204" pitchFamily="34" charset="0"/>
              <a:cs typeface="Times New Roman" panose="02020603050405020304" pitchFamily="18" charset="0"/>
            </a:endParaRPr>
          </a:p>
        </p:txBody>
      </p:sp>
      <p:graphicFrame>
        <p:nvGraphicFramePr>
          <p:cNvPr id="3" name="Table 2">
            <a:extLst>
              <a:ext uri="{FF2B5EF4-FFF2-40B4-BE49-F238E27FC236}">
                <a16:creationId xmlns:a16="http://schemas.microsoft.com/office/drawing/2014/main" id="{DF8F38DA-5604-81A7-5F49-F2BC409AB0D6}"/>
              </a:ext>
            </a:extLst>
          </p:cNvPr>
          <p:cNvGraphicFramePr>
            <a:graphicFrameLocks noGrp="1"/>
          </p:cNvGraphicFramePr>
          <p:nvPr>
            <p:extLst>
              <p:ext uri="{D42A27DB-BD31-4B8C-83A1-F6EECF244321}">
                <p14:modId xmlns:p14="http://schemas.microsoft.com/office/powerpoint/2010/main" val="318816282"/>
              </p:ext>
            </p:extLst>
          </p:nvPr>
        </p:nvGraphicFramePr>
        <p:xfrm>
          <a:off x="2143125" y="3620089"/>
          <a:ext cx="6000750" cy="2323594"/>
        </p:xfrm>
        <a:graphic>
          <a:graphicData uri="http://schemas.openxmlformats.org/drawingml/2006/table">
            <a:tbl>
              <a:tblPr firstRow="1" firstCol="1" bandRow="1">
                <a:tableStyleId>{5C22544A-7EE6-4342-B048-85BDC9FD1C3A}</a:tableStyleId>
              </a:tblPr>
              <a:tblGrid>
                <a:gridCol w="1369149">
                  <a:extLst>
                    <a:ext uri="{9D8B030D-6E8A-4147-A177-3AD203B41FA5}">
                      <a16:colId xmlns:a16="http://schemas.microsoft.com/office/drawing/2014/main" val="1680405704"/>
                    </a:ext>
                  </a:extLst>
                </a:gridCol>
                <a:gridCol w="1029245">
                  <a:extLst>
                    <a:ext uri="{9D8B030D-6E8A-4147-A177-3AD203B41FA5}">
                      <a16:colId xmlns:a16="http://schemas.microsoft.com/office/drawing/2014/main" val="1826268888"/>
                    </a:ext>
                  </a:extLst>
                </a:gridCol>
                <a:gridCol w="514622">
                  <a:extLst>
                    <a:ext uri="{9D8B030D-6E8A-4147-A177-3AD203B41FA5}">
                      <a16:colId xmlns:a16="http://schemas.microsoft.com/office/drawing/2014/main" val="1650650985"/>
                    </a:ext>
                  </a:extLst>
                </a:gridCol>
                <a:gridCol w="1086425">
                  <a:extLst>
                    <a:ext uri="{9D8B030D-6E8A-4147-A177-3AD203B41FA5}">
                      <a16:colId xmlns:a16="http://schemas.microsoft.com/office/drawing/2014/main" val="1769342885"/>
                    </a:ext>
                  </a:extLst>
                </a:gridCol>
                <a:gridCol w="743343">
                  <a:extLst>
                    <a:ext uri="{9D8B030D-6E8A-4147-A177-3AD203B41FA5}">
                      <a16:colId xmlns:a16="http://schemas.microsoft.com/office/drawing/2014/main" val="3771095314"/>
                    </a:ext>
                  </a:extLst>
                </a:gridCol>
                <a:gridCol w="628983">
                  <a:extLst>
                    <a:ext uri="{9D8B030D-6E8A-4147-A177-3AD203B41FA5}">
                      <a16:colId xmlns:a16="http://schemas.microsoft.com/office/drawing/2014/main" val="3905296226"/>
                    </a:ext>
                  </a:extLst>
                </a:gridCol>
                <a:gridCol w="628983">
                  <a:extLst>
                    <a:ext uri="{9D8B030D-6E8A-4147-A177-3AD203B41FA5}">
                      <a16:colId xmlns:a16="http://schemas.microsoft.com/office/drawing/2014/main" val="4159947628"/>
                    </a:ext>
                  </a:extLst>
                </a:gridCol>
              </a:tblGrid>
              <a:tr h="0">
                <a:tc>
                  <a:txBody>
                    <a:bodyPr/>
                    <a:lstStyle/>
                    <a:p>
                      <a:pPr marL="0" marR="0" algn="l">
                        <a:lnSpc>
                          <a:spcPct val="107000"/>
                        </a:lnSpc>
                        <a:spcAft>
                          <a:spcPts val="400"/>
                        </a:spcAft>
                      </a:pPr>
                      <a:r>
                        <a:rPr lang="en-US" sz="900" kern="100">
                          <a:effectLst/>
                        </a:rPr>
                        <a:t>Strive</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l">
                        <a:lnSpc>
                          <a:spcPct val="107000"/>
                        </a:lnSpc>
                        <a:spcAft>
                          <a:spcPts val="400"/>
                        </a:spcAft>
                      </a:pPr>
                      <a:r>
                        <a:rPr lang="en-US" sz="900" kern="100">
                          <a:effectLst/>
                        </a:rPr>
                        <a:t>How to order</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l">
                        <a:lnSpc>
                          <a:spcPct val="107000"/>
                        </a:lnSpc>
                        <a:spcAft>
                          <a:spcPts val="400"/>
                        </a:spcAft>
                      </a:pPr>
                      <a:r>
                        <a:rPr lang="en-US" sz="900" kern="100">
                          <a:effectLst/>
                        </a:rPr>
                        <a:t>Mg per vial</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l">
                        <a:lnSpc>
                          <a:spcPct val="107000"/>
                        </a:lnSpc>
                        <a:spcAft>
                          <a:spcPts val="400"/>
                        </a:spcAft>
                      </a:pPr>
                      <a:r>
                        <a:rPr lang="en-US" sz="900" kern="100">
                          <a:effectLst/>
                        </a:rPr>
                        <a:t>Use for which dose</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l">
                        <a:lnSpc>
                          <a:spcPct val="107000"/>
                        </a:lnSpc>
                        <a:spcAft>
                          <a:spcPts val="400"/>
                        </a:spcAft>
                      </a:pPr>
                      <a:r>
                        <a:rPr lang="en-US" sz="900" kern="100">
                          <a:effectLst/>
                        </a:rPr>
                        <a:t>Theoretical doses per vial*</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l">
                        <a:lnSpc>
                          <a:spcPct val="107000"/>
                        </a:lnSpc>
                        <a:spcAft>
                          <a:spcPts val="400"/>
                        </a:spcAft>
                      </a:pPr>
                      <a:r>
                        <a:rPr lang="en-US" sz="900" kern="100">
                          <a:effectLst/>
                        </a:rPr>
                        <a:t>Cost per vial*</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l">
                        <a:lnSpc>
                          <a:spcPct val="107000"/>
                        </a:lnSpc>
                        <a:spcAft>
                          <a:spcPts val="400"/>
                        </a:spcAft>
                      </a:pPr>
                      <a:r>
                        <a:rPr lang="en-US" sz="900" kern="100">
                          <a:effectLst/>
                        </a:rPr>
                        <a:t>State</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93755153"/>
                  </a:ext>
                </a:extLst>
              </a:tr>
              <a:tr h="0">
                <a:tc>
                  <a:txBody>
                    <a:bodyPr/>
                    <a:lstStyle/>
                    <a:p>
                      <a:pPr marL="0" marR="0" algn="l">
                        <a:lnSpc>
                          <a:spcPct val="107000"/>
                        </a:lnSpc>
                        <a:spcAft>
                          <a:spcPts val="400"/>
                        </a:spcAft>
                      </a:pPr>
                      <a:r>
                        <a:rPr lang="en-US" sz="900" kern="100">
                          <a:effectLst/>
                        </a:rPr>
                        <a:t>Semaglutide#</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l">
                        <a:lnSpc>
                          <a:spcPct val="107000"/>
                        </a:lnSpc>
                        <a:spcAft>
                          <a:spcPts val="400"/>
                        </a:spcAft>
                      </a:pPr>
                      <a:r>
                        <a:rPr lang="en-US" sz="900" kern="100">
                          <a:effectLst/>
                        </a:rPr>
                        <a:t>2.5 mg/ml - 2 ml vial</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l">
                        <a:lnSpc>
                          <a:spcPct val="107000"/>
                        </a:lnSpc>
                        <a:spcAft>
                          <a:spcPts val="400"/>
                        </a:spcAft>
                      </a:pPr>
                      <a:r>
                        <a:rPr lang="en-US" sz="900" kern="100">
                          <a:effectLst/>
                        </a:rPr>
                        <a:t>5 mg</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l">
                        <a:lnSpc>
                          <a:spcPct val="107000"/>
                        </a:lnSpc>
                        <a:spcAft>
                          <a:spcPts val="400"/>
                        </a:spcAft>
                      </a:pPr>
                      <a:r>
                        <a:rPr lang="en-US" sz="900" kern="100">
                          <a:effectLst/>
                        </a:rPr>
                        <a:t>0.25 mg weekly for 4 weeks, then .5 mg weekly for 4 weeks, then 1 mg weekly for 2 weeks</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l">
                        <a:lnSpc>
                          <a:spcPct val="107000"/>
                        </a:lnSpc>
                        <a:spcAft>
                          <a:spcPts val="400"/>
                        </a:spcAft>
                      </a:pPr>
                      <a:r>
                        <a:rPr lang="en-US" sz="900" kern="100">
                          <a:effectLst/>
                        </a:rPr>
                        <a:t>10</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l">
                        <a:lnSpc>
                          <a:spcPct val="107000"/>
                        </a:lnSpc>
                        <a:spcAft>
                          <a:spcPts val="400"/>
                        </a:spcAft>
                      </a:pPr>
                      <a:r>
                        <a:rPr lang="en-US" sz="900" kern="100">
                          <a:effectLst/>
                        </a:rPr>
                        <a:t>$299</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l">
                        <a:lnSpc>
                          <a:spcPct val="107000"/>
                        </a:lnSpc>
                        <a:spcAft>
                          <a:spcPts val="400"/>
                        </a:spcAft>
                      </a:pPr>
                      <a:r>
                        <a:rPr lang="en-US" sz="900" kern="100">
                          <a:effectLst/>
                        </a:rPr>
                        <a:t>CA</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23103472"/>
                  </a:ext>
                </a:extLst>
              </a:tr>
              <a:tr h="0">
                <a:tc>
                  <a:txBody>
                    <a:bodyPr/>
                    <a:lstStyle/>
                    <a:p>
                      <a:pPr marL="0" marR="0" algn="l">
                        <a:lnSpc>
                          <a:spcPct val="107000"/>
                        </a:lnSpc>
                        <a:spcAft>
                          <a:spcPts val="400"/>
                        </a:spcAft>
                      </a:pPr>
                      <a:r>
                        <a:rPr lang="en-US" sz="900" kern="100">
                          <a:effectLst/>
                        </a:rPr>
                        <a:t>Semaglutide/Glycine/B12</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l">
                        <a:lnSpc>
                          <a:spcPct val="107000"/>
                        </a:lnSpc>
                        <a:spcAft>
                          <a:spcPts val="400"/>
                        </a:spcAft>
                      </a:pPr>
                      <a:r>
                        <a:rPr lang="en-US" sz="900" kern="100">
                          <a:effectLst/>
                        </a:rPr>
                        <a:t>5mg/5mg/1mg/mL 2 ml vial</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l">
                        <a:lnSpc>
                          <a:spcPct val="107000"/>
                        </a:lnSpc>
                        <a:spcAft>
                          <a:spcPts val="400"/>
                        </a:spcAft>
                      </a:pPr>
                      <a:r>
                        <a:rPr lang="en-US" sz="900" kern="100">
                          <a:effectLst/>
                        </a:rPr>
                        <a:t>10 mg</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l">
                        <a:lnSpc>
                          <a:spcPct val="107000"/>
                        </a:lnSpc>
                        <a:spcAft>
                          <a:spcPts val="400"/>
                        </a:spcAft>
                      </a:pPr>
                      <a:r>
                        <a:rPr lang="en-US" sz="900" kern="100">
                          <a:effectLst/>
                        </a:rPr>
                        <a:t>0.25 mg weekly for 4 weeks, then 0.5 mg weekly for 4 weeks, then 1 mg weekly for 7 weeks</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l">
                        <a:lnSpc>
                          <a:spcPct val="107000"/>
                        </a:lnSpc>
                        <a:spcAft>
                          <a:spcPts val="400"/>
                        </a:spcAft>
                      </a:pPr>
                      <a:r>
                        <a:rPr lang="en-US" sz="900" kern="100">
                          <a:effectLst/>
                        </a:rPr>
                        <a:t>15</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l">
                        <a:lnSpc>
                          <a:spcPct val="107000"/>
                        </a:lnSpc>
                        <a:spcAft>
                          <a:spcPts val="400"/>
                        </a:spcAft>
                      </a:pPr>
                      <a:r>
                        <a:rPr lang="en-US" sz="900" kern="100">
                          <a:effectLst/>
                        </a:rPr>
                        <a:t>$299</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l">
                        <a:lnSpc>
                          <a:spcPct val="107000"/>
                        </a:lnSpc>
                        <a:spcAft>
                          <a:spcPts val="400"/>
                        </a:spcAft>
                      </a:pPr>
                      <a:r>
                        <a:rPr lang="en-US" sz="900" kern="100">
                          <a:effectLst/>
                        </a:rPr>
                        <a:t>Out of CA</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60671148"/>
                  </a:ext>
                </a:extLst>
              </a:tr>
              <a:tr h="0">
                <a:tc>
                  <a:txBody>
                    <a:bodyPr/>
                    <a:lstStyle/>
                    <a:p>
                      <a:pPr marL="0" marR="0" algn="l">
                        <a:lnSpc>
                          <a:spcPct val="107000"/>
                        </a:lnSpc>
                        <a:spcAft>
                          <a:spcPts val="400"/>
                        </a:spcAft>
                      </a:pPr>
                      <a:r>
                        <a:rPr lang="en-US" sz="900" kern="100">
                          <a:effectLst/>
                        </a:rPr>
                        <a:t>Tirzepatide/Glycine/B12</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l">
                        <a:lnSpc>
                          <a:spcPct val="107000"/>
                        </a:lnSpc>
                        <a:spcAft>
                          <a:spcPts val="400"/>
                        </a:spcAft>
                      </a:pPr>
                      <a:r>
                        <a:rPr lang="en-US" sz="900" kern="100">
                          <a:effectLst/>
                        </a:rPr>
                        <a:t>10mg/5mg/500mcg/mL 2 ml vial</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l">
                        <a:lnSpc>
                          <a:spcPct val="107000"/>
                        </a:lnSpc>
                        <a:spcAft>
                          <a:spcPts val="400"/>
                        </a:spcAft>
                      </a:pPr>
                      <a:r>
                        <a:rPr lang="en-US" sz="900" kern="100">
                          <a:effectLst/>
                        </a:rPr>
                        <a:t>20 mg</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l">
                        <a:lnSpc>
                          <a:spcPct val="107000"/>
                        </a:lnSpc>
                        <a:spcAft>
                          <a:spcPts val="400"/>
                        </a:spcAft>
                      </a:pPr>
                      <a:r>
                        <a:rPr lang="en-US" sz="900" kern="100">
                          <a:effectLst/>
                        </a:rPr>
                        <a:t>2.5 mg weekly for 4 weeks, then 5 mg weekly for 2 weeks</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l">
                        <a:lnSpc>
                          <a:spcPct val="107000"/>
                        </a:lnSpc>
                        <a:spcAft>
                          <a:spcPts val="400"/>
                        </a:spcAft>
                      </a:pPr>
                      <a:r>
                        <a:rPr lang="en-US" sz="900" kern="100">
                          <a:effectLst/>
                        </a:rPr>
                        <a:t>6</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l">
                        <a:lnSpc>
                          <a:spcPct val="107000"/>
                        </a:lnSpc>
                        <a:spcAft>
                          <a:spcPts val="400"/>
                        </a:spcAft>
                      </a:pPr>
                      <a:r>
                        <a:rPr lang="en-US" sz="900" kern="100">
                          <a:effectLst/>
                        </a:rPr>
                        <a:t>$299</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l">
                        <a:lnSpc>
                          <a:spcPct val="107000"/>
                        </a:lnSpc>
                        <a:spcAft>
                          <a:spcPts val="400"/>
                        </a:spcAft>
                      </a:pPr>
                      <a:r>
                        <a:rPr lang="en-US" sz="900" kern="100" dirty="0">
                          <a:effectLst/>
                        </a:rPr>
                        <a:t>Out of CA</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19744767"/>
                  </a:ext>
                </a:extLst>
              </a:tr>
            </a:tbl>
          </a:graphicData>
        </a:graphic>
      </p:graphicFrame>
    </p:spTree>
    <p:extLst>
      <p:ext uri="{BB962C8B-B14F-4D97-AF65-F5344CB8AC3E}">
        <p14:creationId xmlns:p14="http://schemas.microsoft.com/office/powerpoint/2010/main" val="18497171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B97897-F3F9-CE86-D355-DB0918447828}"/>
            </a:ext>
          </a:extLst>
        </p:cNvPr>
        <p:cNvGrpSpPr/>
        <p:nvPr/>
      </p:nvGrpSpPr>
      <p:grpSpPr>
        <a:xfrm>
          <a:off x="0" y="0"/>
          <a:ext cx="0" cy="0"/>
          <a:chOff x="0" y="0"/>
          <a:chExt cx="0" cy="0"/>
        </a:xfrm>
      </p:grpSpPr>
      <p:sp>
        <p:nvSpPr>
          <p:cNvPr id="7169" name="Rectangle 2">
            <a:extLst>
              <a:ext uri="{FF2B5EF4-FFF2-40B4-BE49-F238E27FC236}">
                <a16:creationId xmlns:a16="http://schemas.microsoft.com/office/drawing/2014/main" id="{F03391BA-F3C6-52C0-4B45-6181D325F47B}"/>
              </a:ext>
            </a:extLst>
          </p:cNvPr>
          <p:cNvSpPr>
            <a:spLocks noGrp="1" noChangeArrowheads="1"/>
          </p:cNvSpPr>
          <p:nvPr>
            <p:ph type="title"/>
          </p:nvPr>
        </p:nvSpPr>
        <p:spPr>
          <a:xfrm>
            <a:off x="1179241" y="0"/>
            <a:ext cx="8321598" cy="1143000"/>
          </a:xfrm>
        </p:spPr>
        <p:txBody>
          <a:bodyPr/>
          <a:lstStyle/>
          <a:p>
            <a:pPr marL="0" marR="0">
              <a:lnSpc>
                <a:spcPct val="107000"/>
              </a:lnSpc>
              <a:spcAft>
                <a:spcPts val="400"/>
              </a:spcAft>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Empower compounding pharmacy</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58D08BB2-4338-1D61-E162-8A065BF83DEF}"/>
              </a:ext>
            </a:extLst>
          </p:cNvPr>
          <p:cNvSpPr txBox="1"/>
          <p:nvPr/>
        </p:nvSpPr>
        <p:spPr>
          <a:xfrm>
            <a:off x="618892" y="1069843"/>
            <a:ext cx="8410808" cy="724044"/>
          </a:xfrm>
          <a:prstGeom prst="rect">
            <a:avLst/>
          </a:prstGeom>
          <a:noFill/>
        </p:spPr>
        <p:txBody>
          <a:bodyPr wrap="square">
            <a:spAutoFit/>
          </a:bodyPr>
          <a:lstStyle/>
          <a:p>
            <a:pPr marL="0" marR="0" algn="just">
              <a:lnSpc>
                <a:spcPct val="107000"/>
              </a:lnSpc>
              <a:spcAft>
                <a:spcPts val="400"/>
              </a:spcAft>
            </a:pPr>
            <a:r>
              <a:rPr lang="en-US" sz="1800" b="1" dirty="0">
                <a:effectLst/>
                <a:latin typeface="Times New Roman" panose="02020603050405020304" pitchFamily="18" charset="0"/>
                <a:ea typeface="Calibri" panose="020F0502020204030204" pitchFamily="34" charset="0"/>
              </a:rPr>
              <a:t>Empower compounding pharmacy</a:t>
            </a:r>
            <a:r>
              <a:rPr lang="en-US" sz="1800" dirty="0">
                <a:effectLst/>
                <a:latin typeface="Times New Roman" panose="02020603050405020304" pitchFamily="18" charset="0"/>
                <a:ea typeface="Calibri" panose="020F0502020204030204" pitchFamily="34" charset="0"/>
              </a:rPr>
              <a:t> ships to all states but CA, WI and IA</a:t>
            </a:r>
            <a:r>
              <a:rPr lang="en-US" sz="1400" dirty="0">
                <a:effectLst/>
              </a:rPr>
              <a:t> </a:t>
            </a:r>
          </a:p>
          <a:p>
            <a:pPr marL="0" marR="0" algn="just">
              <a:lnSpc>
                <a:spcPct val="107000"/>
              </a:lnSpc>
              <a:spcAft>
                <a:spcPts val="400"/>
              </a:spcAft>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Patients pay Empower directly.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graphicFrame>
        <p:nvGraphicFramePr>
          <p:cNvPr id="5" name="Table 4">
            <a:extLst>
              <a:ext uri="{FF2B5EF4-FFF2-40B4-BE49-F238E27FC236}">
                <a16:creationId xmlns:a16="http://schemas.microsoft.com/office/drawing/2014/main" id="{492C73B7-5BA3-231D-0AC4-7A8693DF9AF8}"/>
              </a:ext>
            </a:extLst>
          </p:cNvPr>
          <p:cNvGraphicFramePr>
            <a:graphicFrameLocks noGrp="1"/>
          </p:cNvGraphicFramePr>
          <p:nvPr>
            <p:extLst>
              <p:ext uri="{D42A27DB-BD31-4B8C-83A1-F6EECF244321}">
                <p14:modId xmlns:p14="http://schemas.microsoft.com/office/powerpoint/2010/main" val="2848815800"/>
              </p:ext>
            </p:extLst>
          </p:nvPr>
        </p:nvGraphicFramePr>
        <p:xfrm>
          <a:off x="2174875" y="2425698"/>
          <a:ext cx="5937250" cy="3435245"/>
        </p:xfrm>
        <a:graphic>
          <a:graphicData uri="http://schemas.openxmlformats.org/drawingml/2006/table">
            <a:tbl>
              <a:tblPr firstRow="1" firstCol="1" bandRow="1">
                <a:tableStyleId>{5C22544A-7EE6-4342-B048-85BDC9FD1C3A}</a:tableStyleId>
              </a:tblPr>
              <a:tblGrid>
                <a:gridCol w="1271905">
                  <a:extLst>
                    <a:ext uri="{9D8B030D-6E8A-4147-A177-3AD203B41FA5}">
                      <a16:colId xmlns:a16="http://schemas.microsoft.com/office/drawing/2014/main" val="491426376"/>
                    </a:ext>
                  </a:extLst>
                </a:gridCol>
                <a:gridCol w="962025">
                  <a:extLst>
                    <a:ext uri="{9D8B030D-6E8A-4147-A177-3AD203B41FA5}">
                      <a16:colId xmlns:a16="http://schemas.microsoft.com/office/drawing/2014/main" val="3230670898"/>
                    </a:ext>
                  </a:extLst>
                </a:gridCol>
                <a:gridCol w="921385">
                  <a:extLst>
                    <a:ext uri="{9D8B030D-6E8A-4147-A177-3AD203B41FA5}">
                      <a16:colId xmlns:a16="http://schemas.microsoft.com/office/drawing/2014/main" val="517678217"/>
                    </a:ext>
                  </a:extLst>
                </a:gridCol>
                <a:gridCol w="975995">
                  <a:extLst>
                    <a:ext uri="{9D8B030D-6E8A-4147-A177-3AD203B41FA5}">
                      <a16:colId xmlns:a16="http://schemas.microsoft.com/office/drawing/2014/main" val="2922811181"/>
                    </a:ext>
                  </a:extLst>
                </a:gridCol>
                <a:gridCol w="856615">
                  <a:extLst>
                    <a:ext uri="{9D8B030D-6E8A-4147-A177-3AD203B41FA5}">
                      <a16:colId xmlns:a16="http://schemas.microsoft.com/office/drawing/2014/main" val="1880279740"/>
                    </a:ext>
                  </a:extLst>
                </a:gridCol>
                <a:gridCol w="949325">
                  <a:extLst>
                    <a:ext uri="{9D8B030D-6E8A-4147-A177-3AD203B41FA5}">
                      <a16:colId xmlns:a16="http://schemas.microsoft.com/office/drawing/2014/main" val="3479855291"/>
                    </a:ext>
                  </a:extLst>
                </a:gridCol>
              </a:tblGrid>
              <a:tr h="528783">
                <a:tc>
                  <a:txBody>
                    <a:bodyPr/>
                    <a:lstStyle/>
                    <a:p>
                      <a:pPr marL="0" marR="0" algn="l">
                        <a:lnSpc>
                          <a:spcPct val="107000"/>
                        </a:lnSpc>
                        <a:spcAft>
                          <a:spcPts val="800"/>
                        </a:spcAft>
                      </a:pPr>
                      <a:r>
                        <a:rPr lang="en-US" sz="1000" kern="100">
                          <a:effectLst/>
                        </a:rPr>
                        <a:t>Empower* product</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l">
                        <a:lnSpc>
                          <a:spcPct val="107000"/>
                        </a:lnSpc>
                        <a:spcAft>
                          <a:spcPts val="800"/>
                        </a:spcAft>
                      </a:pPr>
                      <a:r>
                        <a:rPr lang="en-US" sz="1000" kern="100">
                          <a:effectLst/>
                        </a:rPr>
                        <a:t>How to order</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l">
                        <a:lnSpc>
                          <a:spcPct val="107000"/>
                        </a:lnSpc>
                        <a:spcAft>
                          <a:spcPts val="800"/>
                        </a:spcAft>
                      </a:pPr>
                      <a:r>
                        <a:rPr lang="en-US" sz="1000" kern="100">
                          <a:effectLst/>
                        </a:rPr>
                        <a:t>Mg per vial</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l">
                        <a:lnSpc>
                          <a:spcPct val="107000"/>
                        </a:lnSpc>
                        <a:spcAft>
                          <a:spcPts val="800"/>
                        </a:spcAft>
                      </a:pPr>
                      <a:r>
                        <a:rPr lang="en-US" sz="1000" kern="100">
                          <a:effectLst/>
                        </a:rPr>
                        <a:t>Use for which dose</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l">
                        <a:lnSpc>
                          <a:spcPct val="107000"/>
                        </a:lnSpc>
                        <a:spcAft>
                          <a:spcPts val="800"/>
                        </a:spcAft>
                      </a:pPr>
                      <a:r>
                        <a:rPr lang="en-US" sz="1000" kern="100">
                          <a:effectLst/>
                        </a:rPr>
                        <a:t>Theoretical doses per vial</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l">
                        <a:lnSpc>
                          <a:spcPct val="107000"/>
                        </a:lnSpc>
                        <a:spcAft>
                          <a:spcPts val="800"/>
                        </a:spcAft>
                      </a:pPr>
                      <a:r>
                        <a:rPr lang="en-US" sz="1000" kern="100">
                          <a:effectLst/>
                        </a:rPr>
                        <a:t>Cost per vial**</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63274256"/>
                  </a:ext>
                </a:extLst>
              </a:tr>
              <a:tr h="289423">
                <a:tc>
                  <a:txBody>
                    <a:bodyPr/>
                    <a:lstStyle/>
                    <a:p>
                      <a:pPr marL="0" marR="0" algn="l">
                        <a:lnSpc>
                          <a:spcPct val="107000"/>
                        </a:lnSpc>
                        <a:spcAft>
                          <a:spcPts val="800"/>
                        </a:spcAft>
                      </a:pPr>
                      <a:r>
                        <a:rPr lang="en-US" sz="1000" kern="100">
                          <a:effectLst/>
                        </a:rPr>
                        <a:t>Semaglutide / Cyanocobalamin</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l">
                        <a:lnSpc>
                          <a:spcPct val="107000"/>
                        </a:lnSpc>
                        <a:spcAft>
                          <a:spcPts val="800"/>
                        </a:spcAft>
                      </a:pPr>
                      <a:r>
                        <a:rPr lang="en-US" sz="1000" kern="100">
                          <a:effectLst/>
                        </a:rPr>
                        <a:t>1/0.5 mg/mL 1 mL Vial</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l">
                        <a:lnSpc>
                          <a:spcPct val="107000"/>
                        </a:lnSpc>
                        <a:spcAft>
                          <a:spcPts val="800"/>
                        </a:spcAft>
                      </a:pPr>
                      <a:r>
                        <a:rPr lang="en-US" sz="1000" kern="100">
                          <a:effectLst/>
                        </a:rPr>
                        <a:t>1 mg</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l">
                        <a:lnSpc>
                          <a:spcPct val="107000"/>
                        </a:lnSpc>
                        <a:spcAft>
                          <a:spcPts val="800"/>
                        </a:spcAft>
                      </a:pPr>
                      <a:r>
                        <a:rPr lang="en-US" sz="1000" kern="100">
                          <a:effectLst/>
                        </a:rPr>
                        <a:t>0.25 mg weekly</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l">
                        <a:lnSpc>
                          <a:spcPct val="107000"/>
                        </a:lnSpc>
                        <a:spcAft>
                          <a:spcPts val="800"/>
                        </a:spcAft>
                      </a:pPr>
                      <a:r>
                        <a:rPr lang="en-US" sz="1000" kern="100">
                          <a:effectLst/>
                        </a:rPr>
                        <a:t>4</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l">
                        <a:lnSpc>
                          <a:spcPct val="107000"/>
                        </a:lnSpc>
                        <a:spcAft>
                          <a:spcPts val="800"/>
                        </a:spcAft>
                      </a:pPr>
                      <a:r>
                        <a:rPr lang="en-US" sz="1000" kern="100" dirty="0">
                          <a:effectLst/>
                        </a:rPr>
                        <a:t>94.68</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19785357"/>
                  </a:ext>
                </a:extLst>
              </a:tr>
              <a:tr h="289423">
                <a:tc>
                  <a:txBody>
                    <a:bodyPr/>
                    <a:lstStyle/>
                    <a:p>
                      <a:pPr marL="0" marR="0" algn="l">
                        <a:lnSpc>
                          <a:spcPct val="107000"/>
                        </a:lnSpc>
                        <a:spcAft>
                          <a:spcPts val="800"/>
                        </a:spcAft>
                      </a:pPr>
                      <a:r>
                        <a:rPr lang="en-US" sz="1000" kern="100">
                          <a:effectLst/>
                        </a:rPr>
                        <a:t>Semaglutide / Cyanocobalamin</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l">
                        <a:lnSpc>
                          <a:spcPct val="107000"/>
                        </a:lnSpc>
                        <a:spcAft>
                          <a:spcPts val="800"/>
                        </a:spcAft>
                      </a:pPr>
                      <a:r>
                        <a:rPr lang="en-US" sz="1000" kern="100">
                          <a:effectLst/>
                        </a:rPr>
                        <a:t>1/0.5 mg/mL 2.5 mL Vial</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l">
                        <a:lnSpc>
                          <a:spcPct val="107000"/>
                        </a:lnSpc>
                        <a:spcAft>
                          <a:spcPts val="800"/>
                        </a:spcAft>
                      </a:pPr>
                      <a:r>
                        <a:rPr lang="en-US" sz="1000" kern="100">
                          <a:effectLst/>
                        </a:rPr>
                        <a:t>2.5 mg</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l">
                        <a:lnSpc>
                          <a:spcPct val="107000"/>
                        </a:lnSpc>
                        <a:spcAft>
                          <a:spcPts val="800"/>
                        </a:spcAft>
                      </a:pPr>
                      <a:r>
                        <a:rPr lang="en-US" sz="1000" kern="100">
                          <a:effectLst/>
                        </a:rPr>
                        <a:t>0.5 mg weekly </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l">
                        <a:lnSpc>
                          <a:spcPct val="107000"/>
                        </a:lnSpc>
                        <a:spcAft>
                          <a:spcPts val="800"/>
                        </a:spcAft>
                      </a:pPr>
                      <a:r>
                        <a:rPr lang="en-US" sz="1000" kern="100">
                          <a:effectLst/>
                        </a:rPr>
                        <a:t>5</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l">
                        <a:lnSpc>
                          <a:spcPct val="107000"/>
                        </a:lnSpc>
                        <a:spcAft>
                          <a:spcPts val="800"/>
                        </a:spcAft>
                      </a:pPr>
                      <a:r>
                        <a:rPr lang="en-US" sz="1000" kern="100" dirty="0">
                          <a:effectLst/>
                        </a:rPr>
                        <a:t>118.96</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94310051"/>
                  </a:ext>
                </a:extLst>
              </a:tr>
              <a:tr h="289423">
                <a:tc>
                  <a:txBody>
                    <a:bodyPr/>
                    <a:lstStyle/>
                    <a:p>
                      <a:pPr marL="0" marR="0" algn="l">
                        <a:lnSpc>
                          <a:spcPct val="107000"/>
                        </a:lnSpc>
                        <a:spcAft>
                          <a:spcPts val="800"/>
                        </a:spcAft>
                      </a:pPr>
                      <a:r>
                        <a:rPr lang="en-US" sz="1000" kern="100">
                          <a:effectLst/>
                        </a:rPr>
                        <a:t>Semaglutide / Cyanocobalamin</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l">
                        <a:lnSpc>
                          <a:spcPct val="107000"/>
                        </a:lnSpc>
                        <a:spcAft>
                          <a:spcPts val="800"/>
                        </a:spcAft>
                      </a:pPr>
                      <a:r>
                        <a:rPr lang="en-US" sz="1000" kern="100">
                          <a:effectLst/>
                        </a:rPr>
                        <a:t>5/0.5 mg/mL 1 mL Vial</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l">
                        <a:lnSpc>
                          <a:spcPct val="107000"/>
                        </a:lnSpc>
                        <a:spcAft>
                          <a:spcPts val="800"/>
                        </a:spcAft>
                      </a:pPr>
                      <a:r>
                        <a:rPr lang="en-US" sz="1000" kern="100">
                          <a:effectLst/>
                        </a:rPr>
                        <a:t>5 mg</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l">
                        <a:lnSpc>
                          <a:spcPct val="107000"/>
                        </a:lnSpc>
                        <a:spcAft>
                          <a:spcPts val="800"/>
                        </a:spcAft>
                      </a:pPr>
                      <a:r>
                        <a:rPr lang="en-US" sz="1000" kern="100">
                          <a:effectLst/>
                        </a:rPr>
                        <a:t>1 mg weekly</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l">
                        <a:lnSpc>
                          <a:spcPct val="107000"/>
                        </a:lnSpc>
                        <a:spcAft>
                          <a:spcPts val="800"/>
                        </a:spcAft>
                      </a:pPr>
                      <a:r>
                        <a:rPr lang="en-US" sz="1000" kern="100">
                          <a:effectLst/>
                        </a:rPr>
                        <a:t>5</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l">
                        <a:lnSpc>
                          <a:spcPct val="107000"/>
                        </a:lnSpc>
                        <a:spcAft>
                          <a:spcPts val="800"/>
                        </a:spcAft>
                      </a:pPr>
                      <a:r>
                        <a:rPr lang="en-US" sz="1000" kern="100" dirty="0">
                          <a:effectLst/>
                        </a:rPr>
                        <a:t>132.18</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23144861"/>
                  </a:ext>
                </a:extLst>
              </a:tr>
              <a:tr h="381504">
                <a:tc>
                  <a:txBody>
                    <a:bodyPr/>
                    <a:lstStyle/>
                    <a:p>
                      <a:pPr marL="0" marR="0" algn="l">
                        <a:lnSpc>
                          <a:spcPct val="107000"/>
                        </a:lnSpc>
                        <a:spcAft>
                          <a:spcPts val="800"/>
                        </a:spcAft>
                      </a:pPr>
                      <a:r>
                        <a:rPr lang="en-US" sz="1000" kern="100">
                          <a:effectLst/>
                        </a:rPr>
                        <a:t>Semaglutide / Cyanocobalamin</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l">
                        <a:lnSpc>
                          <a:spcPct val="107000"/>
                        </a:lnSpc>
                        <a:spcAft>
                          <a:spcPts val="800"/>
                        </a:spcAft>
                      </a:pPr>
                      <a:r>
                        <a:rPr lang="en-US" sz="1000" kern="100">
                          <a:effectLst/>
                        </a:rPr>
                        <a:t>5/0.5 mg/mL 2.5 mL Vial</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l">
                        <a:lnSpc>
                          <a:spcPct val="107000"/>
                        </a:lnSpc>
                        <a:spcAft>
                          <a:spcPts val="800"/>
                        </a:spcAft>
                      </a:pPr>
                      <a:r>
                        <a:rPr lang="en-US" sz="1000" kern="100">
                          <a:effectLst/>
                        </a:rPr>
                        <a:t>12.5 mg</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l">
                        <a:lnSpc>
                          <a:spcPct val="107000"/>
                        </a:lnSpc>
                        <a:spcAft>
                          <a:spcPts val="800"/>
                        </a:spcAft>
                      </a:pPr>
                      <a:r>
                        <a:rPr lang="en-US" sz="1000" kern="100">
                          <a:effectLst/>
                        </a:rPr>
                        <a:t>2mg weekly</a:t>
                      </a:r>
                      <a:endParaRPr lang="en-US" sz="1100" kern="100">
                        <a:effectLst/>
                      </a:endParaRPr>
                    </a:p>
                    <a:p>
                      <a:pPr marL="0" marR="0" algn="l">
                        <a:lnSpc>
                          <a:spcPct val="107000"/>
                        </a:lnSpc>
                        <a:spcAft>
                          <a:spcPts val="800"/>
                        </a:spcAft>
                      </a:pPr>
                      <a:r>
                        <a:rPr lang="en-US" sz="1000" kern="100">
                          <a:effectLst/>
                        </a:rPr>
                        <a:t>2.4 mg weekly</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l">
                        <a:lnSpc>
                          <a:spcPct val="107000"/>
                        </a:lnSpc>
                        <a:spcAft>
                          <a:spcPts val="800"/>
                        </a:spcAft>
                      </a:pPr>
                      <a:r>
                        <a:rPr lang="en-US" sz="1000" kern="100">
                          <a:effectLst/>
                        </a:rPr>
                        <a:t>6</a:t>
                      </a:r>
                      <a:endParaRPr lang="en-US" sz="1100" kern="100">
                        <a:effectLst/>
                      </a:endParaRPr>
                    </a:p>
                    <a:p>
                      <a:pPr marL="0" marR="0" algn="l">
                        <a:lnSpc>
                          <a:spcPct val="107000"/>
                        </a:lnSpc>
                        <a:spcAft>
                          <a:spcPts val="800"/>
                        </a:spcAft>
                      </a:pPr>
                      <a:r>
                        <a:rPr lang="en-US" sz="1000" kern="100">
                          <a:effectLst/>
                        </a:rPr>
                        <a:t>5</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l">
                        <a:lnSpc>
                          <a:spcPct val="107000"/>
                        </a:lnSpc>
                        <a:spcAft>
                          <a:spcPts val="800"/>
                        </a:spcAft>
                      </a:pPr>
                      <a:r>
                        <a:rPr lang="en-US" sz="1000" kern="100" dirty="0">
                          <a:effectLst/>
                        </a:rPr>
                        <a:t>219.49</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64555059"/>
                  </a:ext>
                </a:extLst>
              </a:tr>
              <a:tr h="381504">
                <a:tc>
                  <a:txBody>
                    <a:bodyPr/>
                    <a:lstStyle/>
                    <a:p>
                      <a:pPr marL="0" marR="0" algn="l">
                        <a:lnSpc>
                          <a:spcPct val="107000"/>
                        </a:lnSpc>
                        <a:spcAft>
                          <a:spcPts val="800"/>
                        </a:spcAft>
                      </a:pPr>
                      <a:r>
                        <a:rPr lang="en-US" sz="1000" kern="100">
                          <a:effectLst/>
                        </a:rPr>
                        <a:t>Tirzepatide / Niacinamide</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l">
                        <a:lnSpc>
                          <a:spcPct val="107000"/>
                        </a:lnSpc>
                        <a:spcAft>
                          <a:spcPts val="800"/>
                        </a:spcAft>
                      </a:pPr>
                      <a:r>
                        <a:rPr lang="en-US" sz="1000" kern="100">
                          <a:effectLst/>
                        </a:rPr>
                        <a:t>8/2 mg/mL 2.5 mL Vial</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l">
                        <a:lnSpc>
                          <a:spcPct val="107000"/>
                        </a:lnSpc>
                        <a:spcAft>
                          <a:spcPts val="800"/>
                        </a:spcAft>
                      </a:pPr>
                      <a:r>
                        <a:rPr lang="en-US" sz="1000" kern="100">
                          <a:effectLst/>
                        </a:rPr>
                        <a:t>20 mg</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l">
                        <a:lnSpc>
                          <a:spcPct val="107000"/>
                        </a:lnSpc>
                        <a:spcAft>
                          <a:spcPts val="800"/>
                        </a:spcAft>
                      </a:pPr>
                      <a:r>
                        <a:rPr lang="en-US" sz="1000" kern="100">
                          <a:effectLst/>
                        </a:rPr>
                        <a:t>2.5 mg weekly</a:t>
                      </a:r>
                      <a:endParaRPr lang="en-US" sz="1100" kern="100">
                        <a:effectLst/>
                      </a:endParaRPr>
                    </a:p>
                    <a:p>
                      <a:pPr marL="0" marR="0" algn="l">
                        <a:lnSpc>
                          <a:spcPct val="107000"/>
                        </a:lnSpc>
                        <a:spcAft>
                          <a:spcPts val="800"/>
                        </a:spcAft>
                      </a:pPr>
                      <a:r>
                        <a:rPr lang="en-US" sz="1000" kern="100">
                          <a:effectLst/>
                        </a:rPr>
                        <a:t>5 mg weekly</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l">
                        <a:lnSpc>
                          <a:spcPct val="107000"/>
                        </a:lnSpc>
                        <a:spcAft>
                          <a:spcPts val="800"/>
                        </a:spcAft>
                      </a:pPr>
                      <a:r>
                        <a:rPr lang="en-US" sz="1000" kern="100">
                          <a:effectLst/>
                        </a:rPr>
                        <a:t>8</a:t>
                      </a:r>
                      <a:endParaRPr lang="en-US" sz="1100" kern="100">
                        <a:effectLst/>
                      </a:endParaRPr>
                    </a:p>
                    <a:p>
                      <a:pPr marL="0" marR="0" algn="l">
                        <a:lnSpc>
                          <a:spcPct val="107000"/>
                        </a:lnSpc>
                        <a:spcAft>
                          <a:spcPts val="800"/>
                        </a:spcAft>
                      </a:pPr>
                      <a:r>
                        <a:rPr lang="en-US" sz="1000" kern="100">
                          <a:effectLst/>
                        </a:rPr>
                        <a:t>4</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l">
                        <a:lnSpc>
                          <a:spcPct val="107000"/>
                        </a:lnSpc>
                        <a:spcAft>
                          <a:spcPts val="800"/>
                        </a:spcAft>
                      </a:pPr>
                      <a:r>
                        <a:rPr lang="en-US" sz="1000" kern="100" dirty="0">
                          <a:effectLst/>
                        </a:rPr>
                        <a:t>188.20</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08427539"/>
                  </a:ext>
                </a:extLst>
              </a:tr>
              <a:tr h="381504">
                <a:tc>
                  <a:txBody>
                    <a:bodyPr/>
                    <a:lstStyle/>
                    <a:p>
                      <a:pPr marL="0" marR="0" algn="l">
                        <a:lnSpc>
                          <a:spcPct val="107000"/>
                        </a:lnSpc>
                        <a:spcAft>
                          <a:spcPts val="800"/>
                        </a:spcAft>
                      </a:pPr>
                      <a:r>
                        <a:rPr lang="en-US" sz="1000" kern="100">
                          <a:effectLst/>
                        </a:rPr>
                        <a:t>Tirzepatide / Niacinamide</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l">
                        <a:lnSpc>
                          <a:spcPct val="107000"/>
                        </a:lnSpc>
                        <a:spcAft>
                          <a:spcPts val="800"/>
                        </a:spcAft>
                      </a:pPr>
                      <a:r>
                        <a:rPr lang="en-US" sz="1000" kern="100">
                          <a:effectLst/>
                        </a:rPr>
                        <a:t>17/2 mg/mL 2 mL Vial</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l">
                        <a:lnSpc>
                          <a:spcPct val="107000"/>
                        </a:lnSpc>
                        <a:spcAft>
                          <a:spcPts val="800"/>
                        </a:spcAft>
                      </a:pPr>
                      <a:r>
                        <a:rPr lang="en-US" sz="1000" kern="100">
                          <a:effectLst/>
                        </a:rPr>
                        <a:t>34 mg</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l">
                        <a:lnSpc>
                          <a:spcPct val="107000"/>
                        </a:lnSpc>
                        <a:spcAft>
                          <a:spcPts val="800"/>
                        </a:spcAft>
                      </a:pPr>
                      <a:r>
                        <a:rPr lang="en-US" sz="1000" kern="100">
                          <a:effectLst/>
                        </a:rPr>
                        <a:t>7.5 mg</a:t>
                      </a:r>
                      <a:endParaRPr lang="en-US" sz="1100" kern="100">
                        <a:effectLst/>
                      </a:endParaRPr>
                    </a:p>
                    <a:p>
                      <a:pPr marL="0" marR="0" algn="l">
                        <a:lnSpc>
                          <a:spcPct val="107000"/>
                        </a:lnSpc>
                        <a:spcAft>
                          <a:spcPts val="800"/>
                        </a:spcAft>
                      </a:pPr>
                      <a:r>
                        <a:rPr lang="en-US" sz="1000" kern="100">
                          <a:effectLst/>
                        </a:rPr>
                        <a:t>10 mg</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l">
                        <a:lnSpc>
                          <a:spcPct val="107000"/>
                        </a:lnSpc>
                        <a:spcAft>
                          <a:spcPts val="800"/>
                        </a:spcAft>
                      </a:pPr>
                      <a:r>
                        <a:rPr lang="en-US" sz="1000" kern="100">
                          <a:effectLst/>
                        </a:rPr>
                        <a:t>4</a:t>
                      </a:r>
                      <a:endParaRPr lang="en-US" sz="1100" kern="100">
                        <a:effectLst/>
                      </a:endParaRPr>
                    </a:p>
                    <a:p>
                      <a:pPr marL="0" marR="0" algn="l">
                        <a:lnSpc>
                          <a:spcPct val="107000"/>
                        </a:lnSpc>
                        <a:spcAft>
                          <a:spcPts val="800"/>
                        </a:spcAft>
                      </a:pPr>
                      <a:r>
                        <a:rPr lang="en-US" sz="1000" kern="100">
                          <a:effectLst/>
                        </a:rPr>
                        <a:t>3</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l">
                        <a:lnSpc>
                          <a:spcPct val="107000"/>
                        </a:lnSpc>
                        <a:spcAft>
                          <a:spcPts val="800"/>
                        </a:spcAft>
                      </a:pPr>
                      <a:r>
                        <a:rPr lang="en-US" sz="1000" kern="100" dirty="0">
                          <a:effectLst/>
                        </a:rPr>
                        <a:t>308.53</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14229774"/>
                  </a:ext>
                </a:extLst>
              </a:tr>
              <a:tr h="621375">
                <a:tc>
                  <a:txBody>
                    <a:bodyPr/>
                    <a:lstStyle/>
                    <a:p>
                      <a:pPr marL="0" marR="0" algn="l">
                        <a:lnSpc>
                          <a:spcPct val="107000"/>
                        </a:lnSpc>
                        <a:spcAft>
                          <a:spcPts val="800"/>
                        </a:spcAft>
                      </a:pPr>
                      <a:r>
                        <a:rPr lang="en-US" sz="1000" kern="100">
                          <a:effectLst/>
                        </a:rPr>
                        <a:t>Tirzepatide / Niacinamide</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l">
                        <a:lnSpc>
                          <a:spcPct val="107000"/>
                        </a:lnSpc>
                        <a:spcAft>
                          <a:spcPts val="800"/>
                        </a:spcAft>
                      </a:pPr>
                      <a:r>
                        <a:rPr lang="en-US" sz="1000" kern="100">
                          <a:effectLst/>
                        </a:rPr>
                        <a:t>17/2 mg/mL 4 mL Vial</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l">
                        <a:lnSpc>
                          <a:spcPct val="107000"/>
                        </a:lnSpc>
                        <a:spcAft>
                          <a:spcPts val="800"/>
                        </a:spcAft>
                      </a:pPr>
                      <a:r>
                        <a:rPr lang="en-US" sz="1000" kern="100">
                          <a:effectLst/>
                        </a:rPr>
                        <a:t>68 mg</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l">
                        <a:lnSpc>
                          <a:spcPct val="107000"/>
                        </a:lnSpc>
                        <a:spcAft>
                          <a:spcPts val="800"/>
                        </a:spcAft>
                      </a:pPr>
                      <a:r>
                        <a:rPr lang="en-US" sz="1000" kern="100">
                          <a:effectLst/>
                        </a:rPr>
                        <a:t>10 mg</a:t>
                      </a:r>
                      <a:endParaRPr lang="en-US" sz="1100" kern="100">
                        <a:effectLst/>
                      </a:endParaRPr>
                    </a:p>
                    <a:p>
                      <a:pPr marL="0" marR="0" algn="l">
                        <a:lnSpc>
                          <a:spcPct val="107000"/>
                        </a:lnSpc>
                        <a:spcAft>
                          <a:spcPts val="800"/>
                        </a:spcAft>
                      </a:pPr>
                      <a:r>
                        <a:rPr lang="en-US" sz="1000" kern="100">
                          <a:effectLst/>
                        </a:rPr>
                        <a:t>12.5 mg</a:t>
                      </a:r>
                      <a:endParaRPr lang="en-US" sz="1100" kern="100">
                        <a:effectLst/>
                      </a:endParaRPr>
                    </a:p>
                    <a:p>
                      <a:pPr marL="0" marR="0" algn="l">
                        <a:lnSpc>
                          <a:spcPct val="107000"/>
                        </a:lnSpc>
                        <a:spcAft>
                          <a:spcPts val="800"/>
                        </a:spcAft>
                      </a:pPr>
                      <a:r>
                        <a:rPr lang="en-US" sz="1000" kern="100">
                          <a:effectLst/>
                        </a:rPr>
                        <a:t>15 mg</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l">
                        <a:lnSpc>
                          <a:spcPct val="107000"/>
                        </a:lnSpc>
                        <a:spcAft>
                          <a:spcPts val="800"/>
                        </a:spcAft>
                      </a:pPr>
                      <a:r>
                        <a:rPr lang="en-US" sz="1000" kern="100">
                          <a:effectLst/>
                        </a:rPr>
                        <a:t>6</a:t>
                      </a:r>
                      <a:endParaRPr lang="en-US" sz="1100" kern="100">
                        <a:effectLst/>
                      </a:endParaRPr>
                    </a:p>
                    <a:p>
                      <a:pPr marL="0" marR="0" algn="l">
                        <a:lnSpc>
                          <a:spcPct val="107000"/>
                        </a:lnSpc>
                        <a:spcAft>
                          <a:spcPts val="800"/>
                        </a:spcAft>
                      </a:pPr>
                      <a:r>
                        <a:rPr lang="en-US" sz="1000" kern="100">
                          <a:effectLst/>
                        </a:rPr>
                        <a:t>5</a:t>
                      </a:r>
                      <a:endParaRPr lang="en-US" sz="1100" kern="100">
                        <a:effectLst/>
                      </a:endParaRPr>
                    </a:p>
                    <a:p>
                      <a:pPr marL="0" marR="0" algn="l">
                        <a:lnSpc>
                          <a:spcPct val="107000"/>
                        </a:lnSpc>
                        <a:spcAft>
                          <a:spcPts val="800"/>
                        </a:spcAft>
                      </a:pPr>
                      <a:r>
                        <a:rPr lang="en-US" sz="1000" kern="100">
                          <a:effectLst/>
                        </a:rPr>
                        <a:t>4</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gn="l">
                        <a:lnSpc>
                          <a:spcPct val="107000"/>
                        </a:lnSpc>
                        <a:spcAft>
                          <a:spcPts val="800"/>
                        </a:spcAft>
                      </a:pPr>
                      <a:r>
                        <a:rPr lang="en-US" sz="1000" kern="100" dirty="0">
                          <a:effectLst/>
                        </a:rPr>
                        <a:t>559.21</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52059418"/>
                  </a:ext>
                </a:extLst>
              </a:tr>
            </a:tbl>
          </a:graphicData>
        </a:graphic>
      </p:graphicFrame>
      <p:sp>
        <p:nvSpPr>
          <p:cNvPr id="7" name="TextBox 6">
            <a:extLst>
              <a:ext uri="{FF2B5EF4-FFF2-40B4-BE49-F238E27FC236}">
                <a16:creationId xmlns:a16="http://schemas.microsoft.com/office/drawing/2014/main" id="{01A95C07-6FC3-9C02-CD1C-DE5173EBCF6B}"/>
              </a:ext>
            </a:extLst>
          </p:cNvPr>
          <p:cNvSpPr txBox="1"/>
          <p:nvPr/>
        </p:nvSpPr>
        <p:spPr>
          <a:xfrm>
            <a:off x="1770255" y="5988851"/>
            <a:ext cx="6816183" cy="473976"/>
          </a:xfrm>
          <a:prstGeom prst="rect">
            <a:avLst/>
          </a:prstGeom>
          <a:noFill/>
        </p:spPr>
        <p:txBody>
          <a:bodyPr wrap="square">
            <a:spAutoFit/>
          </a:bodyPr>
          <a:lstStyle/>
          <a:p>
            <a:pPr marL="0" marR="0" algn="ctr">
              <a:lnSpc>
                <a:spcPct val="107000"/>
              </a:lnSpc>
              <a:spcAft>
                <a:spcPts val="800"/>
              </a:spcAft>
            </a:pPr>
            <a:r>
              <a:rPr lang="en-US" sz="2400" kern="100" dirty="0">
                <a:effectLst/>
                <a:latin typeface="Aptos" panose="020B0004020202020204" pitchFamily="34" charset="0"/>
                <a:ea typeface="Aptos" panose="020B0004020202020204" pitchFamily="34" charset="0"/>
                <a:cs typeface="Times New Roman" panose="02020603050405020304" pitchFamily="18" charset="0"/>
              </a:rPr>
              <a:t>** Plus overnight shipping charges of $41</a:t>
            </a:r>
          </a:p>
        </p:txBody>
      </p:sp>
    </p:spTree>
    <p:extLst>
      <p:ext uri="{BB962C8B-B14F-4D97-AF65-F5344CB8AC3E}">
        <p14:creationId xmlns:p14="http://schemas.microsoft.com/office/powerpoint/2010/main" val="35642809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a:extLst>
              <a:ext uri="{FF2B5EF4-FFF2-40B4-BE49-F238E27FC236}">
                <a16:creationId xmlns:a16="http://schemas.microsoft.com/office/drawing/2014/main" id="{436167AC-9398-A0C5-1177-2493A0FE7568}"/>
              </a:ext>
            </a:extLst>
          </p:cNvPr>
          <p:cNvSpPr>
            <a:spLocks noGrp="1" noChangeArrowheads="1"/>
          </p:cNvSpPr>
          <p:nvPr>
            <p:ph type="title"/>
          </p:nvPr>
        </p:nvSpPr>
        <p:spPr>
          <a:xfrm>
            <a:off x="1257300" y="228600"/>
            <a:ext cx="8321598" cy="1143000"/>
          </a:xfrm>
        </p:spPr>
        <p:txBody>
          <a:bodyPr/>
          <a:lstStyle/>
          <a:p>
            <a:pPr marL="0" marR="0">
              <a:lnSpc>
                <a:spcPct val="107000"/>
              </a:lnSpc>
              <a:spcAft>
                <a:spcPts val="400"/>
              </a:spcAft>
            </a:pPr>
            <a:r>
              <a:rPr lang="en-US" sz="2800" b="1" kern="0" dirty="0">
                <a:effectLst/>
                <a:latin typeface="Times New Roman" panose="02020603050405020304" pitchFamily="18" charset="0"/>
                <a:ea typeface="Aptos" panose="020B0004020202020204" pitchFamily="34" charset="0"/>
                <a:cs typeface="Times New Roman" panose="02020603050405020304" pitchFamily="18" charset="0"/>
              </a:rPr>
              <a:t>How long are the compounded vials good for?</a:t>
            </a:r>
            <a:endParaRPr lang="en-US" sz="2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7170" name="Rectangle 3">
            <a:extLst>
              <a:ext uri="{FF2B5EF4-FFF2-40B4-BE49-F238E27FC236}">
                <a16:creationId xmlns:a16="http://schemas.microsoft.com/office/drawing/2014/main" id="{E370A8A4-8CE1-000D-E0B9-46B6728C9DCA}"/>
              </a:ext>
            </a:extLst>
          </p:cNvPr>
          <p:cNvSpPr>
            <a:spLocks noGrp="1" noChangeArrowheads="1"/>
          </p:cNvSpPr>
          <p:nvPr>
            <p:ph type="body" idx="1"/>
          </p:nvPr>
        </p:nvSpPr>
        <p:spPr>
          <a:xfrm>
            <a:off x="1257300" y="1371600"/>
            <a:ext cx="7772400" cy="4114800"/>
          </a:xfrm>
        </p:spPr>
        <p:txBody>
          <a:bodyPr/>
          <a:lstStyle/>
          <a:p>
            <a:pPr marL="0" marR="0" algn="just">
              <a:lnSpc>
                <a:spcPct val="107000"/>
              </a:lnSpc>
              <a:spcAft>
                <a:spcPts val="400"/>
              </a:spcAft>
            </a:pPr>
            <a:r>
              <a:rPr lang="en-US" sz="1800" kern="0" dirty="0">
                <a:effectLst/>
                <a:latin typeface="Times New Roman" panose="02020603050405020304" pitchFamily="18" charset="0"/>
                <a:ea typeface="Aptos" panose="020B0004020202020204" pitchFamily="34" charset="0"/>
                <a:cs typeface="Times New Roman" panose="02020603050405020304" pitchFamily="18" charset="0"/>
              </a:rPr>
              <a:t>Officially, the CDC recommends most multidose vial be discarded 28 days from first puncture. </a:t>
            </a:r>
          </a:p>
          <a:p>
            <a:pPr marL="0" marR="0" algn="just">
              <a:lnSpc>
                <a:spcPct val="107000"/>
              </a:lnSpc>
              <a:spcAft>
                <a:spcPts val="400"/>
              </a:spcAft>
            </a:pPr>
            <a:r>
              <a:rPr lang="en-US" sz="1800" kern="0" dirty="0">
                <a:effectLst/>
                <a:latin typeface="Times New Roman" panose="02020603050405020304" pitchFamily="18" charset="0"/>
                <a:ea typeface="Aptos" panose="020B0004020202020204" pitchFamily="34" charset="0"/>
                <a:cs typeface="Times New Roman" panose="02020603050405020304" pitchFamily="18" charset="0"/>
              </a:rPr>
              <a:t>However, UCP has performed potency, stability, and sterility testing which allows them to guarantee the medication unopened for 50 days and is doing testing that confirms that. </a:t>
            </a:r>
          </a:p>
          <a:p>
            <a:pPr marL="0" marR="0" algn="just">
              <a:lnSpc>
                <a:spcPct val="107000"/>
              </a:lnSpc>
              <a:spcAft>
                <a:spcPts val="400"/>
              </a:spcAft>
            </a:pPr>
            <a:r>
              <a:rPr lang="en-US" sz="1800" kern="0" dirty="0">
                <a:effectLst/>
                <a:latin typeface="Times New Roman" panose="02020603050405020304" pitchFamily="18" charset="0"/>
                <a:ea typeface="Aptos" panose="020B0004020202020204" pitchFamily="34" charset="0"/>
                <a:cs typeface="Times New Roman" panose="02020603050405020304" pitchFamily="18" charset="0"/>
              </a:rPr>
              <a:t>Dr. Friedman recommends that refrigerated unopened vials can be used for a year and refrigerated open vials can be kept for 90 days. </a:t>
            </a:r>
          </a:p>
          <a:p>
            <a:pPr marL="0" marR="0" algn="just">
              <a:lnSpc>
                <a:spcPct val="107000"/>
              </a:lnSpc>
              <a:spcAft>
                <a:spcPts val="400"/>
              </a:spcAft>
            </a:pPr>
            <a:r>
              <a:rPr lang="en-US" sz="1800" kern="0" dirty="0">
                <a:effectLst/>
                <a:latin typeface="Times New Roman" panose="02020603050405020304" pitchFamily="18" charset="0"/>
                <a:ea typeface="Aptos" panose="020B0004020202020204" pitchFamily="34" charset="0"/>
                <a:cs typeface="Times New Roman" panose="02020603050405020304" pitchFamily="18" charset="0"/>
              </a:rPr>
              <a:t>We usually start with one vial to make sure you don’t have side effects and can refill it for one to three vials.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486607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071478-0D00-162C-F2CE-DF2CB082C8A1}"/>
            </a:ext>
          </a:extLst>
        </p:cNvPr>
        <p:cNvGrpSpPr/>
        <p:nvPr/>
      </p:nvGrpSpPr>
      <p:grpSpPr>
        <a:xfrm>
          <a:off x="0" y="0"/>
          <a:ext cx="0" cy="0"/>
          <a:chOff x="0" y="0"/>
          <a:chExt cx="0" cy="0"/>
        </a:xfrm>
      </p:grpSpPr>
      <p:sp>
        <p:nvSpPr>
          <p:cNvPr id="7169" name="Rectangle 2">
            <a:extLst>
              <a:ext uri="{FF2B5EF4-FFF2-40B4-BE49-F238E27FC236}">
                <a16:creationId xmlns:a16="http://schemas.microsoft.com/office/drawing/2014/main" id="{87A9AF02-D4A0-5A4C-2558-44FEEB177607}"/>
              </a:ext>
            </a:extLst>
          </p:cNvPr>
          <p:cNvSpPr>
            <a:spLocks noGrp="1" noChangeArrowheads="1"/>
          </p:cNvSpPr>
          <p:nvPr>
            <p:ph type="title"/>
          </p:nvPr>
        </p:nvSpPr>
        <p:spPr>
          <a:xfrm>
            <a:off x="1257300" y="228600"/>
            <a:ext cx="8321598" cy="1143000"/>
          </a:xfrm>
        </p:spPr>
        <p:txBody>
          <a:bodyPr/>
          <a:lstStyle/>
          <a:p>
            <a:pPr>
              <a:lnSpc>
                <a:spcPct val="107000"/>
              </a:lnSpc>
              <a:spcAft>
                <a:spcPts val="400"/>
              </a:spcAft>
            </a:pPr>
            <a:r>
              <a:rPr lang="en-US" sz="2800" b="1" kern="0" dirty="0">
                <a:effectLst/>
                <a:latin typeface="Times New Roman" panose="02020603050405020304" pitchFamily="18" charset="0"/>
                <a:ea typeface="Aptos" panose="020B0004020202020204" pitchFamily="34" charset="0"/>
              </a:rPr>
              <a:t>What dose does Dr. Friedman recommend?</a:t>
            </a:r>
            <a:br>
              <a:rPr lang="en-US" sz="2800" b="1" kern="0" dirty="0">
                <a:effectLst/>
                <a:latin typeface="Times New Roman" panose="02020603050405020304" pitchFamily="18" charset="0"/>
                <a:ea typeface="Aptos" panose="020B0004020202020204" pitchFamily="34" charset="0"/>
              </a:rPr>
            </a:br>
            <a:r>
              <a:rPr lang="en-US" sz="2800" b="1" kern="0" dirty="0">
                <a:effectLst/>
                <a:latin typeface="Times New Roman" panose="02020603050405020304" pitchFamily="18" charset="0"/>
                <a:ea typeface="Aptos" panose="020B0004020202020204" pitchFamily="34" charset="0"/>
              </a:rPr>
              <a:t>Ho</a:t>
            </a:r>
            <a:r>
              <a:rPr lang="en-US" sz="2800" b="1" kern="0" dirty="0">
                <a:effectLst/>
                <a:latin typeface="Times New Roman" panose="02020603050405020304" pitchFamily="18" charset="0"/>
                <a:ea typeface="Aptos" panose="020B0004020202020204" pitchFamily="34" charset="0"/>
                <a:cs typeface="Times New Roman" panose="02020603050405020304" pitchFamily="18" charset="0"/>
              </a:rPr>
              <a:t>w much is a unit?</a:t>
            </a:r>
            <a:br>
              <a:rPr lang="en-US" sz="1800" kern="100" dirty="0">
                <a:effectLst/>
                <a:latin typeface="Aptos" panose="020B0004020202020204" pitchFamily="34" charset="0"/>
                <a:ea typeface="Aptos" panose="020B0004020202020204" pitchFamily="34" charset="0"/>
                <a:cs typeface="Times New Roman" panose="02020603050405020304" pitchFamily="18" charset="0"/>
              </a:rPr>
            </a:br>
            <a:endParaRPr lang="en-US" sz="2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7170" name="Rectangle 3">
            <a:extLst>
              <a:ext uri="{FF2B5EF4-FFF2-40B4-BE49-F238E27FC236}">
                <a16:creationId xmlns:a16="http://schemas.microsoft.com/office/drawing/2014/main" id="{5B1A6CC3-EB19-6108-A285-3869CF15C18F}"/>
              </a:ext>
            </a:extLst>
          </p:cNvPr>
          <p:cNvSpPr>
            <a:spLocks noGrp="1" noChangeArrowheads="1"/>
          </p:cNvSpPr>
          <p:nvPr>
            <p:ph type="body" idx="1"/>
          </p:nvPr>
        </p:nvSpPr>
        <p:spPr>
          <a:xfrm>
            <a:off x="1257300" y="1371600"/>
            <a:ext cx="7772400" cy="4114800"/>
          </a:xfrm>
        </p:spPr>
        <p:txBody>
          <a:bodyPr/>
          <a:lstStyle/>
          <a:p>
            <a:pPr marL="0" marR="0" algn="just">
              <a:lnSpc>
                <a:spcPct val="107000"/>
              </a:lnSpc>
              <a:spcAft>
                <a:spcPts val="400"/>
              </a:spcAft>
            </a:pPr>
            <a:r>
              <a:rPr lang="en-US" sz="1800" kern="0" dirty="0">
                <a:effectLst/>
                <a:latin typeface="Times New Roman" panose="02020603050405020304" pitchFamily="18" charset="0"/>
                <a:ea typeface="Aptos" panose="020B0004020202020204" pitchFamily="34" charset="0"/>
                <a:cs typeface="Times New Roman" panose="02020603050405020304" pitchFamily="18" charset="0"/>
              </a:rPr>
              <a:t>For weight loss, Dr. Friedman recommends the lowest dose that gives appetite suppression and does not give side effects. </a:t>
            </a:r>
          </a:p>
          <a:p>
            <a:pPr marL="0" marR="0" algn="just">
              <a:lnSpc>
                <a:spcPct val="107000"/>
              </a:lnSpc>
              <a:spcAft>
                <a:spcPts val="400"/>
              </a:spcAft>
            </a:pPr>
            <a:r>
              <a:rPr lang="en-US" sz="1800" kern="0" dirty="0">
                <a:effectLst/>
                <a:latin typeface="Times New Roman" panose="02020603050405020304" pitchFamily="18" charset="0"/>
                <a:ea typeface="Aptos" panose="020B0004020202020204" pitchFamily="34" charset="0"/>
                <a:cs typeface="Times New Roman" panose="02020603050405020304" pitchFamily="18" charset="0"/>
              </a:rPr>
              <a:t>To avoid side effects, Dr. Friedman recommends a slow increase in the dose. </a:t>
            </a:r>
          </a:p>
          <a:p>
            <a:pPr marL="0" marR="0" algn="just">
              <a:lnSpc>
                <a:spcPct val="107000"/>
              </a:lnSpc>
              <a:spcAft>
                <a:spcPts val="400"/>
              </a:spcAft>
            </a:pPr>
            <a:r>
              <a:rPr lang="en-US" sz="1800" kern="0" dirty="0">
                <a:effectLst/>
                <a:latin typeface="Times New Roman" panose="02020603050405020304" pitchFamily="18" charset="0"/>
                <a:ea typeface="Aptos" panose="020B0004020202020204" pitchFamily="34" charset="0"/>
                <a:cs typeface="Times New Roman" panose="02020603050405020304" pitchFamily="18" charset="0"/>
              </a:rPr>
              <a:t>For </a:t>
            </a:r>
            <a:r>
              <a:rPr lang="en-US" sz="1800" kern="0" dirty="0" err="1">
                <a:effectLst/>
                <a:latin typeface="Times New Roman" panose="02020603050405020304" pitchFamily="18" charset="0"/>
                <a:ea typeface="Aptos" panose="020B0004020202020204" pitchFamily="34" charset="0"/>
                <a:cs typeface="Times New Roman" panose="02020603050405020304" pitchFamily="18" charset="0"/>
              </a:rPr>
              <a:t>Tirzepatide</a:t>
            </a:r>
            <a:r>
              <a:rPr lang="en-US" sz="1800" kern="0" dirty="0">
                <a:effectLst/>
                <a:latin typeface="Times New Roman" panose="02020603050405020304" pitchFamily="18" charset="0"/>
                <a:ea typeface="Aptos" panose="020B0004020202020204" pitchFamily="34" charset="0"/>
                <a:cs typeface="Times New Roman" panose="02020603050405020304" pitchFamily="18" charset="0"/>
              </a:rPr>
              <a:t> from UCP, Dr. Friedman recommends starting at 2 mg (0.1 mL=10 units) weekly for a month, then 4 mg (0.2 mL=20 units) weekly for a month, then 6 mg (0.3 mL=30 units) for the next month. </a:t>
            </a:r>
          </a:p>
          <a:p>
            <a:pPr marL="0" marR="0" algn="just">
              <a:lnSpc>
                <a:spcPct val="107000"/>
              </a:lnSpc>
              <a:spcAft>
                <a:spcPts val="400"/>
              </a:spcAft>
            </a:pPr>
            <a:r>
              <a:rPr lang="en-US" sz="1800" kern="0" dirty="0">
                <a:effectLst/>
                <a:latin typeface="Times New Roman" panose="02020603050405020304" pitchFamily="18" charset="0"/>
                <a:ea typeface="Aptos" panose="020B0004020202020204" pitchFamily="34" charset="0"/>
                <a:cs typeface="Times New Roman" panose="02020603050405020304" pitchFamily="18" charset="0"/>
              </a:rPr>
              <a:t>Patients with a history of side effects to GLP-1RA or concern about dosing can start at 1 mg (0.05 mL= 5 units) and those who have been on GLP-1RA before can start at a higher dose such as 5 mg (0.25 mL=25 units). </a:t>
            </a:r>
          </a:p>
        </p:txBody>
      </p:sp>
      <p:pic>
        <p:nvPicPr>
          <p:cNvPr id="2" name="Picture 1" descr="A syringe with a cap&#10;&#10;Description automatically generated">
            <a:extLst>
              <a:ext uri="{FF2B5EF4-FFF2-40B4-BE49-F238E27FC236}">
                <a16:creationId xmlns:a16="http://schemas.microsoft.com/office/drawing/2014/main" id="{DD1FFE2B-8238-8BE0-2C48-E5F41A5059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088603" y="4786874"/>
            <a:ext cx="2009961" cy="1507823"/>
          </a:xfrm>
          <a:prstGeom prst="rect">
            <a:avLst/>
          </a:prstGeom>
        </p:spPr>
      </p:pic>
    </p:spTree>
    <p:extLst>
      <p:ext uri="{BB962C8B-B14F-4D97-AF65-F5344CB8AC3E}">
        <p14:creationId xmlns:p14="http://schemas.microsoft.com/office/powerpoint/2010/main" val="676616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DBD210-35C2-0615-85B7-4B096A08DE89}"/>
            </a:ext>
          </a:extLst>
        </p:cNvPr>
        <p:cNvGrpSpPr/>
        <p:nvPr/>
      </p:nvGrpSpPr>
      <p:grpSpPr>
        <a:xfrm>
          <a:off x="0" y="0"/>
          <a:ext cx="0" cy="0"/>
          <a:chOff x="0" y="0"/>
          <a:chExt cx="0" cy="0"/>
        </a:xfrm>
      </p:grpSpPr>
      <p:sp>
        <p:nvSpPr>
          <p:cNvPr id="7169" name="Rectangle 2">
            <a:extLst>
              <a:ext uri="{FF2B5EF4-FFF2-40B4-BE49-F238E27FC236}">
                <a16:creationId xmlns:a16="http://schemas.microsoft.com/office/drawing/2014/main" id="{425ABAF6-A681-145B-8497-CC61F638D15F}"/>
              </a:ext>
            </a:extLst>
          </p:cNvPr>
          <p:cNvSpPr>
            <a:spLocks noGrp="1" noChangeArrowheads="1"/>
          </p:cNvSpPr>
          <p:nvPr>
            <p:ph type="title"/>
          </p:nvPr>
        </p:nvSpPr>
        <p:spPr>
          <a:xfrm>
            <a:off x="1257300" y="228600"/>
            <a:ext cx="8321598" cy="1143000"/>
          </a:xfrm>
        </p:spPr>
        <p:txBody>
          <a:bodyPr/>
          <a:lstStyle/>
          <a:p>
            <a:pPr>
              <a:lnSpc>
                <a:spcPct val="107000"/>
              </a:lnSpc>
              <a:spcAft>
                <a:spcPts val="400"/>
              </a:spcAft>
            </a:pPr>
            <a:r>
              <a:rPr lang="en-US" sz="2800" b="1" kern="0" dirty="0">
                <a:effectLst/>
                <a:latin typeface="Times New Roman" panose="02020603050405020304" pitchFamily="18" charset="0"/>
                <a:ea typeface="Aptos" panose="020B0004020202020204" pitchFamily="34" charset="0"/>
              </a:rPr>
              <a:t>What dose does Dr. Friedman recommend?</a:t>
            </a:r>
            <a:br>
              <a:rPr lang="en-US" sz="2800" b="1" kern="0" dirty="0">
                <a:effectLst/>
                <a:latin typeface="Times New Roman" panose="02020603050405020304" pitchFamily="18" charset="0"/>
                <a:ea typeface="Aptos" panose="020B0004020202020204" pitchFamily="34" charset="0"/>
              </a:rPr>
            </a:br>
            <a:r>
              <a:rPr lang="en-US" sz="2800" b="1" kern="0" dirty="0">
                <a:effectLst/>
                <a:latin typeface="Times New Roman" panose="02020603050405020304" pitchFamily="18" charset="0"/>
                <a:ea typeface="Aptos" panose="020B0004020202020204" pitchFamily="34" charset="0"/>
              </a:rPr>
              <a:t>Ho</a:t>
            </a:r>
            <a:r>
              <a:rPr lang="en-US" sz="2800" b="1" kern="0" dirty="0">
                <a:effectLst/>
                <a:latin typeface="Times New Roman" panose="02020603050405020304" pitchFamily="18" charset="0"/>
                <a:ea typeface="Aptos" panose="020B0004020202020204" pitchFamily="34" charset="0"/>
                <a:cs typeface="Times New Roman" panose="02020603050405020304" pitchFamily="18" charset="0"/>
              </a:rPr>
              <a:t>w much is a unit?</a:t>
            </a:r>
            <a:br>
              <a:rPr lang="en-US" sz="1800" kern="100" dirty="0">
                <a:effectLst/>
                <a:latin typeface="Aptos" panose="020B0004020202020204" pitchFamily="34" charset="0"/>
                <a:ea typeface="Aptos" panose="020B0004020202020204" pitchFamily="34" charset="0"/>
                <a:cs typeface="Times New Roman" panose="02020603050405020304" pitchFamily="18" charset="0"/>
              </a:rPr>
            </a:br>
            <a:endParaRPr lang="en-US" sz="2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7170" name="Rectangle 3">
            <a:extLst>
              <a:ext uri="{FF2B5EF4-FFF2-40B4-BE49-F238E27FC236}">
                <a16:creationId xmlns:a16="http://schemas.microsoft.com/office/drawing/2014/main" id="{14A5B908-15A2-97F0-170C-9586B131BAD5}"/>
              </a:ext>
            </a:extLst>
          </p:cNvPr>
          <p:cNvSpPr>
            <a:spLocks noGrp="1" noChangeArrowheads="1"/>
          </p:cNvSpPr>
          <p:nvPr>
            <p:ph type="body" idx="1"/>
          </p:nvPr>
        </p:nvSpPr>
        <p:spPr>
          <a:xfrm>
            <a:off x="1257300" y="1371600"/>
            <a:ext cx="7772400" cy="4114800"/>
          </a:xfrm>
        </p:spPr>
        <p:txBody>
          <a:bodyPr/>
          <a:lstStyle/>
          <a:p>
            <a:pPr marL="0" marR="0" algn="just">
              <a:lnSpc>
                <a:spcPct val="107000"/>
              </a:lnSpc>
              <a:spcAft>
                <a:spcPts val="400"/>
              </a:spcAft>
            </a:pPr>
            <a:r>
              <a:rPr lang="en-US" sz="1800" kern="0" dirty="0">
                <a:effectLst/>
                <a:latin typeface="Times New Roman" panose="02020603050405020304" pitchFamily="18" charset="0"/>
                <a:ea typeface="Aptos" panose="020B0004020202020204" pitchFamily="34" charset="0"/>
                <a:cs typeface="Times New Roman" panose="02020603050405020304" pitchFamily="18" charset="0"/>
              </a:rPr>
              <a:t>If patients have been off GLP-1RA for more than a month, Dr. Friedman recommends starting back at a lower dose. </a:t>
            </a:r>
          </a:p>
          <a:p>
            <a:pPr marL="0" marR="0" algn="just">
              <a:lnSpc>
                <a:spcPct val="107000"/>
              </a:lnSpc>
              <a:spcAft>
                <a:spcPts val="400"/>
              </a:spcAft>
            </a:pPr>
            <a:r>
              <a:rPr lang="en-US" sz="1800" kern="0" dirty="0">
                <a:effectLst/>
                <a:latin typeface="Times New Roman" panose="02020603050405020304" pitchFamily="18" charset="0"/>
                <a:ea typeface="Aptos" panose="020B0004020202020204" pitchFamily="34" charset="0"/>
                <a:cs typeface="Times New Roman" panose="02020603050405020304" pitchFamily="18" charset="0"/>
              </a:rPr>
              <a:t>If off for less than a month, the same dose can be restarted. </a:t>
            </a:r>
          </a:p>
          <a:p>
            <a:pPr marL="0" marR="0" algn="just">
              <a:lnSpc>
                <a:spcPct val="107000"/>
              </a:lnSpc>
              <a:spcAft>
                <a:spcPts val="400"/>
              </a:spcAft>
            </a:pPr>
            <a:r>
              <a:rPr lang="en-US" sz="1800" kern="0" dirty="0">
                <a:effectLst/>
                <a:latin typeface="Times New Roman" panose="02020603050405020304" pitchFamily="18" charset="0"/>
                <a:ea typeface="Aptos" panose="020B0004020202020204" pitchFamily="34" charset="0"/>
                <a:cs typeface="Times New Roman" panose="02020603050405020304" pitchFamily="18" charset="0"/>
              </a:rPr>
              <a:t>The maximum dose of </a:t>
            </a:r>
            <a:r>
              <a:rPr lang="en-US" sz="1800" kern="0" dirty="0" err="1">
                <a:effectLst/>
                <a:latin typeface="Times New Roman" panose="02020603050405020304" pitchFamily="18" charset="0"/>
                <a:ea typeface="Aptos" panose="020B0004020202020204" pitchFamily="34" charset="0"/>
                <a:cs typeface="Times New Roman" panose="02020603050405020304" pitchFamily="18" charset="0"/>
              </a:rPr>
              <a:t>Tirzepatide</a:t>
            </a:r>
            <a:r>
              <a:rPr lang="en-US" sz="1800" kern="0" dirty="0">
                <a:effectLst/>
                <a:latin typeface="Times New Roman" panose="02020603050405020304" pitchFamily="18" charset="0"/>
                <a:ea typeface="Aptos" panose="020B0004020202020204" pitchFamily="34" charset="0"/>
                <a:cs typeface="Times New Roman" panose="02020603050405020304" pitchFamily="18" charset="0"/>
              </a:rPr>
              <a:t> is 15 mg a week, however the cost is greater at that dose. </a:t>
            </a:r>
          </a:p>
          <a:p>
            <a:pPr marL="0" marR="0" algn="just">
              <a:lnSpc>
                <a:spcPct val="107000"/>
              </a:lnSpc>
              <a:spcAft>
                <a:spcPts val="400"/>
              </a:spcAft>
            </a:pPr>
            <a:r>
              <a:rPr lang="en-US" sz="1800" kern="0" dirty="0">
                <a:effectLst/>
                <a:latin typeface="Times New Roman" panose="02020603050405020304" pitchFamily="18" charset="0"/>
                <a:ea typeface="Aptos" panose="020B0004020202020204" pitchFamily="34" charset="0"/>
                <a:cs typeface="Times New Roman" panose="02020603050405020304" pitchFamily="18" charset="0"/>
              </a:rPr>
              <a:t>Some patients continue to lose weight on a low dose, while others need to keep increasing the dose. </a:t>
            </a:r>
          </a:p>
          <a:p>
            <a:pPr marL="0" marR="0" algn="just">
              <a:lnSpc>
                <a:spcPct val="107000"/>
              </a:lnSpc>
              <a:spcAft>
                <a:spcPts val="400"/>
              </a:spcAft>
            </a:pPr>
            <a:r>
              <a:rPr lang="en-US" sz="1800" dirty="0">
                <a:latin typeface="Times New Roman" panose="02020603050405020304" pitchFamily="18" charset="0"/>
                <a:ea typeface="Aptos" panose="020B0004020202020204" pitchFamily="34" charset="0"/>
                <a:cs typeface="Times New Roman" panose="02020603050405020304" pitchFamily="18" charset="0"/>
              </a:rPr>
              <a:t>If you are at your target weight, you can go on a low dose maintenance dose (2 mg)</a:t>
            </a:r>
          </a:p>
          <a:p>
            <a:pPr marL="0" algn="just">
              <a:lnSpc>
                <a:spcPct val="107000"/>
              </a:lnSpc>
              <a:spcAft>
                <a:spcPts val="400"/>
              </a:spcAft>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A unit is the markings on the syringe. 10 units equal 0.1 </a:t>
            </a:r>
            <a:r>
              <a:rPr lang="en-US" sz="1800" kern="100" dirty="0" err="1">
                <a:effectLst/>
                <a:latin typeface="Times New Roman" panose="02020603050405020304" pitchFamily="18" charset="0"/>
                <a:ea typeface="Aptos" panose="020B0004020202020204" pitchFamily="34" charset="0"/>
                <a:cs typeface="Times New Roman" panose="02020603050405020304" pitchFamily="18" charset="0"/>
              </a:rPr>
              <a:t>mLs</a:t>
            </a: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gn="just">
              <a:lnSpc>
                <a:spcPct val="107000"/>
              </a:lnSpc>
              <a:spcAft>
                <a:spcPts val="400"/>
              </a:spcAf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7066411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a:extLst>
              <a:ext uri="{FF2B5EF4-FFF2-40B4-BE49-F238E27FC236}">
                <a16:creationId xmlns:a16="http://schemas.microsoft.com/office/drawing/2014/main" id="{436167AC-9398-A0C5-1177-2493A0FE7568}"/>
              </a:ext>
            </a:extLst>
          </p:cNvPr>
          <p:cNvSpPr>
            <a:spLocks noGrp="1" noChangeArrowheads="1"/>
          </p:cNvSpPr>
          <p:nvPr>
            <p:ph type="title"/>
          </p:nvPr>
        </p:nvSpPr>
        <p:spPr>
          <a:xfrm>
            <a:off x="1257300" y="228600"/>
            <a:ext cx="8321598" cy="1143000"/>
          </a:xfrm>
        </p:spPr>
        <p:txBody>
          <a:bodyPr/>
          <a:lstStyle/>
          <a:p>
            <a:pPr lvl="1"/>
            <a:r>
              <a:rPr lang="en-US" sz="4400" dirty="0" err="1">
                <a:solidFill>
                  <a:srgbClr val="FF0000"/>
                </a:solidFill>
                <a:effectLst/>
                <a:latin typeface="Times New Roman" panose="02020603050405020304" pitchFamily="18" charset="0"/>
                <a:ea typeface="Calibri" panose="020F0502020204030204" pitchFamily="34" charset="0"/>
              </a:rPr>
              <a:t>Semaglutide</a:t>
            </a:r>
            <a:r>
              <a:rPr lang="en-US" sz="4400" dirty="0">
                <a:solidFill>
                  <a:srgbClr val="FF0000"/>
                </a:solidFill>
                <a:effectLst/>
                <a:latin typeface="Times New Roman" panose="02020603050405020304" pitchFamily="18" charset="0"/>
                <a:ea typeface="Calibri" panose="020F0502020204030204" pitchFamily="34" charset="0"/>
              </a:rPr>
              <a:t> (Ozempic)</a:t>
            </a:r>
            <a:endParaRPr lang="en-US" sz="4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170" name="Rectangle 3">
            <a:extLst>
              <a:ext uri="{FF2B5EF4-FFF2-40B4-BE49-F238E27FC236}">
                <a16:creationId xmlns:a16="http://schemas.microsoft.com/office/drawing/2014/main" id="{E370A8A4-8CE1-000D-E0B9-46B6728C9DCA}"/>
              </a:ext>
            </a:extLst>
          </p:cNvPr>
          <p:cNvSpPr>
            <a:spLocks noGrp="1" noChangeArrowheads="1"/>
          </p:cNvSpPr>
          <p:nvPr>
            <p:ph type="body" idx="1"/>
          </p:nvPr>
        </p:nvSpPr>
        <p:spPr>
          <a:xfrm>
            <a:off x="1257300" y="1371600"/>
            <a:ext cx="7772400" cy="4114800"/>
          </a:xfrm>
        </p:spPr>
        <p:txBody>
          <a:bodyPr/>
          <a:lstStyle/>
          <a:p>
            <a:pPr marL="0" marR="0" algn="just">
              <a:spcBef>
                <a:spcPts val="0"/>
              </a:spcBef>
              <a:spcAft>
                <a:spcPts val="0"/>
              </a:spcAft>
            </a:pPr>
            <a:r>
              <a:rPr lang="en-US" sz="1800" dirty="0" err="1">
                <a:solidFill>
                  <a:srgbClr val="FFFF00"/>
                </a:solidFill>
                <a:effectLst/>
                <a:latin typeface="Times New Roman" panose="02020603050405020304" pitchFamily="18" charset="0"/>
                <a:ea typeface="Calibri" panose="020F0502020204030204" pitchFamily="34" charset="0"/>
              </a:rPr>
              <a:t>Semaglutide</a:t>
            </a:r>
            <a:r>
              <a:rPr lang="en-US" sz="1800" dirty="0">
                <a:solidFill>
                  <a:srgbClr val="FFFF00"/>
                </a:solidFill>
                <a:effectLst/>
                <a:latin typeface="Times New Roman" panose="02020603050405020304" pitchFamily="18" charset="0"/>
                <a:ea typeface="Calibri" panose="020F0502020204030204" pitchFamily="34" charset="0"/>
              </a:rPr>
              <a:t> (Ozempic) is a diabetes medicine that leads to profound and sustained weight loss. </a:t>
            </a:r>
          </a:p>
          <a:p>
            <a:pPr marL="0" marR="0" algn="just">
              <a:spcBef>
                <a:spcPts val="0"/>
              </a:spcBef>
              <a:spcAft>
                <a:spcPts val="0"/>
              </a:spcAft>
            </a:pPr>
            <a:r>
              <a:rPr lang="en-US" sz="1800" dirty="0">
                <a:solidFill>
                  <a:srgbClr val="FFFF00"/>
                </a:solidFill>
                <a:effectLst/>
                <a:latin typeface="Times New Roman" panose="02020603050405020304" pitchFamily="18" charset="0"/>
                <a:ea typeface="Calibri" panose="020F0502020204030204" pitchFamily="34" charset="0"/>
              </a:rPr>
              <a:t>It is not an amphetamine like drug so patients who have side effects on </a:t>
            </a:r>
            <a:r>
              <a:rPr lang="en-US" sz="1800" dirty="0">
                <a:solidFill>
                  <a:srgbClr val="FFFF00"/>
                </a:solidFill>
                <a:effectLst/>
                <a:latin typeface="Times New Roman" panose="02020603050405020304" pitchFamily="18" charset="0"/>
                <a:ea typeface="Times New Roman" panose="02020603050405020304" pitchFamily="18" charset="0"/>
              </a:rPr>
              <a:t>Phentermine or Phendimetrazine are likely to tolerate </a:t>
            </a:r>
            <a:r>
              <a:rPr lang="en-US" sz="1800" dirty="0">
                <a:solidFill>
                  <a:srgbClr val="FFFF00"/>
                </a:solidFill>
                <a:effectLst/>
                <a:latin typeface="Times New Roman" panose="02020603050405020304" pitchFamily="18" charset="0"/>
                <a:ea typeface="Calibri" panose="020F0502020204030204" pitchFamily="34" charset="0"/>
              </a:rPr>
              <a:t>Ozempic. </a:t>
            </a:r>
          </a:p>
          <a:p>
            <a:pPr marL="0" marR="0" algn="just">
              <a:spcBef>
                <a:spcPts val="0"/>
              </a:spcBef>
              <a:spcAft>
                <a:spcPts val="0"/>
              </a:spcAft>
            </a:pPr>
            <a:r>
              <a:rPr lang="en-US" sz="1800" dirty="0">
                <a:solidFill>
                  <a:srgbClr val="FFFF00"/>
                </a:solidFill>
                <a:effectLst/>
                <a:latin typeface="Times New Roman" panose="02020603050405020304" pitchFamily="18" charset="0"/>
                <a:ea typeface="Calibri" panose="020F0502020204030204" pitchFamily="34" charset="0"/>
              </a:rPr>
              <a:t>To avoid side effects including nausea (which is common) and feeling full, it is recommended to go up gradually on the dose of Ozempic (0.25 mg weekly for 1 month, then 0.5 mg weekly for 1 month, then 1 mg weekly). </a:t>
            </a:r>
          </a:p>
          <a:p>
            <a:pPr marL="0" marR="0" algn="just">
              <a:spcBef>
                <a:spcPts val="0"/>
              </a:spcBef>
              <a:spcAft>
                <a:spcPts val="0"/>
              </a:spcAft>
            </a:pPr>
            <a:r>
              <a:rPr lang="en-US" sz="1800" dirty="0">
                <a:solidFill>
                  <a:srgbClr val="FFFF00"/>
                </a:solidFill>
                <a:latin typeface="Times New Roman" panose="02020603050405020304" pitchFamily="18" charset="0"/>
                <a:ea typeface="Calibri" panose="020F0502020204030204" pitchFamily="34" charset="0"/>
              </a:rPr>
              <a:t>Some patients do fine on a lower dose.</a:t>
            </a:r>
            <a:endParaRPr lang="en-US" sz="1800" dirty="0">
              <a:solidFill>
                <a:srgbClr val="FFFF00"/>
              </a:solidFill>
              <a:effectLst/>
              <a:latin typeface="Times New Roman" panose="02020603050405020304" pitchFamily="18" charset="0"/>
              <a:ea typeface="Calibri" panose="020F0502020204030204" pitchFamily="34" charset="0"/>
            </a:endParaRPr>
          </a:p>
          <a:p>
            <a:pPr marL="0" marR="0" algn="just">
              <a:spcBef>
                <a:spcPts val="0"/>
              </a:spcBef>
              <a:spcAft>
                <a:spcPts val="0"/>
              </a:spcAft>
            </a:pPr>
            <a:r>
              <a:rPr lang="en-US" sz="1800" dirty="0">
                <a:solidFill>
                  <a:srgbClr val="FFFF00"/>
                </a:solidFill>
                <a:effectLst/>
                <a:latin typeface="Times New Roman" panose="02020603050405020304" pitchFamily="18" charset="0"/>
                <a:ea typeface="Calibri" panose="020F0502020204030204" pitchFamily="34" charset="0"/>
              </a:rPr>
              <a:t>The 2 mg dose has recently been approved and patients can go right from the 1 mg dose to the 2 mg and get an additional weight loss effect. </a:t>
            </a:r>
          </a:p>
          <a:p>
            <a:pPr marL="0" marR="0" algn="just">
              <a:spcBef>
                <a:spcPts val="0"/>
              </a:spcBef>
              <a:spcAft>
                <a:spcPts val="0"/>
              </a:spcAft>
            </a:pPr>
            <a:r>
              <a:rPr lang="en-US" sz="1800" dirty="0">
                <a:solidFill>
                  <a:srgbClr val="FFFF00"/>
                </a:solidFill>
                <a:effectLst/>
                <a:latin typeface="Times New Roman" panose="02020603050405020304" pitchFamily="18" charset="0"/>
                <a:ea typeface="Calibri" panose="020F0502020204030204" pitchFamily="34" charset="0"/>
              </a:rPr>
              <a:t>I recommend </a:t>
            </a:r>
            <a:r>
              <a:rPr lang="en-US" sz="1800" dirty="0">
                <a:solidFill>
                  <a:srgbClr val="FFFF00"/>
                </a:solidFill>
                <a:latin typeface="Times New Roman" panose="02020603050405020304" pitchFamily="18" charset="0"/>
                <a:ea typeface="Calibri" panose="020F0502020204030204" pitchFamily="34" charset="0"/>
              </a:rPr>
              <a:t>taking the 2 mg dose every 10 days for the first 2 doses.</a:t>
            </a:r>
            <a:endParaRPr lang="en-US" sz="1800" dirty="0">
              <a:solidFill>
                <a:srgbClr val="FFFF00"/>
              </a:solidFill>
              <a:effectLst/>
              <a:latin typeface="Times New Roman" panose="02020603050405020304" pitchFamily="18" charset="0"/>
              <a:ea typeface="Calibri" panose="020F0502020204030204" pitchFamily="34" charset="0"/>
            </a:endParaRPr>
          </a:p>
          <a:p>
            <a:pPr marL="0" marR="0" algn="just">
              <a:spcBef>
                <a:spcPts val="0"/>
              </a:spcBef>
              <a:spcAft>
                <a:spcPts val="0"/>
              </a:spcAft>
            </a:pPr>
            <a:r>
              <a:rPr lang="en-US" sz="1800" dirty="0">
                <a:solidFill>
                  <a:srgbClr val="FFFF00"/>
                </a:solidFill>
                <a:effectLst/>
                <a:latin typeface="Times New Roman" panose="02020603050405020304" pitchFamily="18" charset="0"/>
                <a:ea typeface="Calibri" panose="020F0502020204030204" pitchFamily="34" charset="0"/>
              </a:rPr>
              <a:t>If you get mild nausea, go down to a lower dose (go to 0.25 mg a week, if on 0.5.mg). </a:t>
            </a:r>
          </a:p>
          <a:p>
            <a:pPr marL="0" marR="0" algn="just">
              <a:spcBef>
                <a:spcPts val="0"/>
              </a:spcBef>
              <a:spcAft>
                <a:spcPts val="0"/>
              </a:spcAft>
            </a:pPr>
            <a:r>
              <a:rPr lang="en-US" sz="1800" dirty="0">
                <a:solidFill>
                  <a:srgbClr val="FFFF00"/>
                </a:solidFill>
                <a:latin typeface="Times New Roman" panose="02020603050405020304" pitchFamily="18" charset="0"/>
                <a:ea typeface="Calibri" panose="020F0502020204030204" pitchFamily="34" charset="0"/>
              </a:rPr>
              <a:t>We can prescribe Zofran for the nausea</a:t>
            </a:r>
          </a:p>
          <a:p>
            <a:pPr marL="0" algn="just">
              <a:spcBef>
                <a:spcPts val="0"/>
              </a:spcBef>
              <a:spcAft>
                <a:spcPts val="0"/>
              </a:spcAft>
            </a:pPr>
            <a:r>
              <a:rPr lang="en-US" sz="18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Now compounded </a:t>
            </a:r>
            <a:r>
              <a:rPr lang="en-US" sz="1800" dirty="0" err="1">
                <a:solidFill>
                  <a:srgbClr val="FF0000"/>
                </a:solidFill>
                <a:effectLst/>
                <a:latin typeface="Times New Roman" panose="02020603050405020304" pitchFamily="18" charset="0"/>
                <a:ea typeface="Calibri" panose="020F0502020204030204" pitchFamily="34" charset="0"/>
              </a:rPr>
              <a:t>Semaglutide</a:t>
            </a:r>
            <a:r>
              <a:rPr lang="en-US" sz="1800" dirty="0">
                <a:solidFill>
                  <a:srgbClr val="FF0000"/>
                </a:solidFill>
                <a:effectLst/>
                <a:latin typeface="Times New Roman" panose="02020603050405020304" pitchFamily="18" charset="0"/>
                <a:ea typeface="Calibri" panose="020F0502020204030204" pitchFamily="34" charset="0"/>
              </a:rPr>
              <a:t> (Ozempic) </a:t>
            </a:r>
            <a:r>
              <a:rPr lang="en-US" sz="1800" dirty="0">
                <a:solidFill>
                  <a:srgbClr val="FFFF00"/>
                </a:solidFill>
                <a:latin typeface="Times New Roman" panose="02020603050405020304" pitchFamily="18" charset="0"/>
                <a:ea typeface="Calibri" panose="020F0502020204030204" pitchFamily="34" charset="0"/>
              </a:rPr>
              <a:t>is available</a:t>
            </a:r>
            <a:endParaRPr lang="en-US" sz="18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endParaRPr>
          </a:p>
          <a:p>
            <a:pPr marL="0" marR="0" algn="just">
              <a:spcBef>
                <a:spcPts val="0"/>
              </a:spcBef>
              <a:spcAft>
                <a:spcPts val="0"/>
              </a:spcAft>
            </a:pPr>
            <a:r>
              <a:rPr lang="en-US" sz="1800" dirty="0">
                <a:solidFill>
                  <a:srgbClr val="FFFF00"/>
                </a:solidFill>
                <a:latin typeface="Times New Roman" panose="02020603050405020304" pitchFamily="18" charset="0"/>
                <a:ea typeface="Calibri" panose="020F0502020204030204" pitchFamily="34" charset="0"/>
              </a:rPr>
              <a:t> </a:t>
            </a:r>
            <a:endParaRPr lang="en-US" sz="1800" dirty="0">
              <a:solidFill>
                <a:srgbClr val="FFFF00"/>
              </a:solidFill>
              <a:effectLst/>
              <a:latin typeface="Times New Roman" panose="02020603050405020304" pitchFamily="18" charset="0"/>
              <a:ea typeface="Calibri" panose="020F0502020204030204" pitchFamily="34" charset="0"/>
            </a:endParaRPr>
          </a:p>
          <a:p>
            <a:pPr marL="0" indent="0">
              <a:buNone/>
            </a:pPr>
            <a:endParaRPr lang="en-US" sz="1800" dirty="0">
              <a:effectLst/>
              <a:latin typeface="Times New Roman" panose="02020603050405020304" pitchFamily="18" charset="0"/>
              <a:ea typeface="Times New Roman" panose="02020603050405020304" pitchFamily="18" charset="0"/>
            </a:endParaRPr>
          </a:p>
          <a:p>
            <a:endParaRPr lang="en-US" sz="1800" dirty="0">
              <a:effectLst/>
              <a:latin typeface="Times New Roman" panose="02020603050405020304" pitchFamily="18" charset="0"/>
              <a:ea typeface="Times New Roman" panose="02020603050405020304" pitchFamily="18" charset="0"/>
            </a:endParaRPr>
          </a:p>
          <a:p>
            <a:pPr marL="0" indent="0">
              <a:buNone/>
            </a:pPr>
            <a:endParaRPr lang="en-US" altLang="en-US" sz="2000" dirty="0"/>
          </a:p>
        </p:txBody>
      </p:sp>
    </p:spTree>
    <p:extLst>
      <p:ext uri="{BB962C8B-B14F-4D97-AF65-F5344CB8AC3E}">
        <p14:creationId xmlns:p14="http://schemas.microsoft.com/office/powerpoint/2010/main" val="22515251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980F07-42DE-1793-0804-A9767A0C0B53}"/>
            </a:ext>
          </a:extLst>
        </p:cNvPr>
        <p:cNvGrpSpPr/>
        <p:nvPr/>
      </p:nvGrpSpPr>
      <p:grpSpPr>
        <a:xfrm>
          <a:off x="0" y="0"/>
          <a:ext cx="0" cy="0"/>
          <a:chOff x="0" y="0"/>
          <a:chExt cx="0" cy="0"/>
        </a:xfrm>
      </p:grpSpPr>
      <p:sp>
        <p:nvSpPr>
          <p:cNvPr id="7169" name="Rectangle 2">
            <a:extLst>
              <a:ext uri="{FF2B5EF4-FFF2-40B4-BE49-F238E27FC236}">
                <a16:creationId xmlns:a16="http://schemas.microsoft.com/office/drawing/2014/main" id="{60DF9083-6047-1EAC-008A-23E4B667127A}"/>
              </a:ext>
            </a:extLst>
          </p:cNvPr>
          <p:cNvSpPr>
            <a:spLocks noGrp="1" noChangeArrowheads="1"/>
          </p:cNvSpPr>
          <p:nvPr>
            <p:ph type="title"/>
          </p:nvPr>
        </p:nvSpPr>
        <p:spPr>
          <a:xfrm>
            <a:off x="1257300" y="228600"/>
            <a:ext cx="8321598" cy="1143000"/>
          </a:xfrm>
        </p:spPr>
        <p:txBody>
          <a:bodyPr/>
          <a:lstStyle/>
          <a:p>
            <a:pPr>
              <a:lnSpc>
                <a:spcPct val="107000"/>
              </a:lnSpc>
              <a:spcAft>
                <a:spcPts val="400"/>
              </a:spcAft>
            </a:pPr>
            <a:r>
              <a:rPr lang="en-US" sz="2800" b="1" kern="0" dirty="0">
                <a:effectLst/>
                <a:latin typeface="Times New Roman" panose="02020603050405020304" pitchFamily="18" charset="0"/>
                <a:ea typeface="Aptos" panose="020B0004020202020204" pitchFamily="34" charset="0"/>
              </a:rPr>
              <a:t>What dose does Dr. Friedman recommend?</a:t>
            </a:r>
            <a:br>
              <a:rPr lang="en-US" sz="2800" b="1" kern="0" dirty="0">
                <a:effectLst/>
                <a:latin typeface="Times New Roman" panose="02020603050405020304" pitchFamily="18" charset="0"/>
                <a:ea typeface="Aptos" panose="020B0004020202020204" pitchFamily="34" charset="0"/>
              </a:rPr>
            </a:br>
            <a:r>
              <a:rPr lang="en-US" sz="2800" kern="100" dirty="0" err="1">
                <a:effectLst/>
                <a:latin typeface="Times New Roman" panose="02020603050405020304" pitchFamily="18" charset="0"/>
                <a:ea typeface="Aptos" panose="020B0004020202020204" pitchFamily="34" charset="0"/>
                <a:cs typeface="Times New Roman" panose="02020603050405020304" pitchFamily="18" charset="0"/>
              </a:rPr>
              <a:t>Semaglutide</a:t>
            </a:r>
            <a:br>
              <a:rPr lang="en-US" sz="2800" b="1" kern="0" dirty="0">
                <a:effectLst/>
                <a:latin typeface="Times New Roman" panose="02020603050405020304" pitchFamily="18" charset="0"/>
                <a:ea typeface="Aptos" panose="020B0004020202020204" pitchFamily="34" charset="0"/>
              </a:rPr>
            </a:br>
            <a:br>
              <a:rPr lang="en-US" sz="1800" kern="100" dirty="0">
                <a:effectLst/>
                <a:latin typeface="Aptos" panose="020B0004020202020204" pitchFamily="34" charset="0"/>
                <a:ea typeface="Aptos" panose="020B0004020202020204" pitchFamily="34" charset="0"/>
                <a:cs typeface="Times New Roman" panose="02020603050405020304" pitchFamily="18" charset="0"/>
              </a:rPr>
            </a:br>
            <a:endParaRPr lang="en-US" sz="2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7170" name="Rectangle 3">
            <a:extLst>
              <a:ext uri="{FF2B5EF4-FFF2-40B4-BE49-F238E27FC236}">
                <a16:creationId xmlns:a16="http://schemas.microsoft.com/office/drawing/2014/main" id="{511CC4CB-AA27-2374-0422-CC381087EACD}"/>
              </a:ext>
            </a:extLst>
          </p:cNvPr>
          <p:cNvSpPr>
            <a:spLocks noGrp="1" noChangeArrowheads="1"/>
          </p:cNvSpPr>
          <p:nvPr>
            <p:ph type="body" idx="1"/>
          </p:nvPr>
        </p:nvSpPr>
        <p:spPr>
          <a:xfrm>
            <a:off x="1257300" y="1371600"/>
            <a:ext cx="7772400" cy="4114800"/>
          </a:xfrm>
        </p:spPr>
        <p:txBody>
          <a:bodyPr/>
          <a:lstStyle/>
          <a:p>
            <a:pPr marL="0" marR="0" algn="just">
              <a:lnSpc>
                <a:spcPct val="107000"/>
              </a:lnSpc>
              <a:spcAft>
                <a:spcPts val="400"/>
              </a:spcAft>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For </a:t>
            </a:r>
            <a:r>
              <a:rPr lang="en-US" sz="1800" kern="100" dirty="0" err="1">
                <a:effectLst/>
                <a:latin typeface="Times New Roman" panose="02020603050405020304" pitchFamily="18" charset="0"/>
                <a:ea typeface="Aptos" panose="020B0004020202020204" pitchFamily="34" charset="0"/>
                <a:cs typeface="Times New Roman" panose="02020603050405020304" pitchFamily="18" charset="0"/>
              </a:rPr>
              <a:t>Semaglutide</a:t>
            </a: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 Dr. Friedman also recommends the lowest dose possible with a gradual increase in dosing. </a:t>
            </a:r>
          </a:p>
          <a:p>
            <a:pPr marL="0" marR="0" algn="just">
              <a:lnSpc>
                <a:spcPct val="107000"/>
              </a:lnSpc>
              <a:spcAft>
                <a:spcPts val="400"/>
              </a:spcAft>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The maximum dose is 2.4 mg/week, but the cost goes up with higher doses. </a:t>
            </a:r>
          </a:p>
          <a:p>
            <a:pPr marL="0" marR="0" algn="just">
              <a:lnSpc>
                <a:spcPct val="107000"/>
              </a:lnSpc>
              <a:spcAft>
                <a:spcPts val="400"/>
              </a:spcAft>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A typical dosing regimen is 0.25 mg weekly for 4 weeks, then 0.5 mg weekly for 4 weeks, then 1 mg weekly for 4 weeks and then increase to 2 mg weekly depending on budget.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40076380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A6A8C1-6FAD-C314-5FBB-542E6AA40C19}"/>
            </a:ext>
          </a:extLst>
        </p:cNvPr>
        <p:cNvGrpSpPr/>
        <p:nvPr/>
      </p:nvGrpSpPr>
      <p:grpSpPr>
        <a:xfrm>
          <a:off x="0" y="0"/>
          <a:ext cx="0" cy="0"/>
          <a:chOff x="0" y="0"/>
          <a:chExt cx="0" cy="0"/>
        </a:xfrm>
      </p:grpSpPr>
      <p:sp>
        <p:nvSpPr>
          <p:cNvPr id="7169" name="Rectangle 2">
            <a:extLst>
              <a:ext uri="{FF2B5EF4-FFF2-40B4-BE49-F238E27FC236}">
                <a16:creationId xmlns:a16="http://schemas.microsoft.com/office/drawing/2014/main" id="{3474DA1F-4007-9877-3FF3-A2EF84619042}"/>
              </a:ext>
            </a:extLst>
          </p:cNvPr>
          <p:cNvSpPr>
            <a:spLocks noGrp="1" noChangeArrowheads="1"/>
          </p:cNvSpPr>
          <p:nvPr>
            <p:ph type="title"/>
          </p:nvPr>
        </p:nvSpPr>
        <p:spPr>
          <a:xfrm>
            <a:off x="108725" y="462775"/>
            <a:ext cx="8321598" cy="1143000"/>
          </a:xfrm>
        </p:spPr>
        <p:txBody>
          <a:bodyPr/>
          <a:lstStyle/>
          <a:p>
            <a:pPr>
              <a:lnSpc>
                <a:spcPct val="107000"/>
              </a:lnSpc>
              <a:spcAft>
                <a:spcPts val="400"/>
              </a:spcAft>
            </a:pPr>
            <a:r>
              <a:rPr lang="en-US" sz="2800" kern="100" dirty="0" err="1">
                <a:effectLst/>
                <a:latin typeface="Times New Roman" panose="02020603050405020304" pitchFamily="18" charset="0"/>
                <a:ea typeface="Aptos" panose="020B0004020202020204" pitchFamily="34" charset="0"/>
                <a:cs typeface="Times New Roman" panose="02020603050405020304" pitchFamily="18" charset="0"/>
              </a:rPr>
              <a:t>Tirzepatide</a:t>
            </a:r>
            <a:r>
              <a:rPr lang="en-US" sz="2800" kern="100" dirty="0">
                <a:effectLst/>
                <a:latin typeface="Times New Roman" panose="02020603050405020304" pitchFamily="18" charset="0"/>
                <a:ea typeface="Aptos" panose="020B0004020202020204" pitchFamily="34" charset="0"/>
                <a:cs typeface="Times New Roman" panose="02020603050405020304" pitchFamily="18" charset="0"/>
              </a:rPr>
              <a:t> vs </a:t>
            </a:r>
            <a:r>
              <a:rPr lang="en-US" sz="2800" kern="100" dirty="0" err="1">
                <a:effectLst/>
                <a:latin typeface="Times New Roman" panose="02020603050405020304" pitchFamily="18" charset="0"/>
                <a:ea typeface="Aptos" panose="020B0004020202020204" pitchFamily="34" charset="0"/>
                <a:cs typeface="Times New Roman" panose="02020603050405020304" pitchFamily="18" charset="0"/>
              </a:rPr>
              <a:t>Semaglutide</a:t>
            </a:r>
            <a:br>
              <a:rPr lang="en-US" sz="2800" b="1" kern="0" dirty="0">
                <a:effectLst/>
                <a:latin typeface="Times New Roman" panose="02020603050405020304" pitchFamily="18" charset="0"/>
                <a:ea typeface="Aptos" panose="020B0004020202020204" pitchFamily="34" charset="0"/>
              </a:rPr>
            </a:br>
            <a:br>
              <a:rPr lang="en-US" sz="1800" kern="100" dirty="0">
                <a:effectLst/>
                <a:latin typeface="Aptos" panose="020B0004020202020204" pitchFamily="34" charset="0"/>
                <a:ea typeface="Aptos" panose="020B0004020202020204" pitchFamily="34" charset="0"/>
                <a:cs typeface="Times New Roman" panose="02020603050405020304" pitchFamily="18" charset="0"/>
              </a:rPr>
            </a:br>
            <a:endParaRPr lang="en-US" sz="2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7170" name="Rectangle 3">
            <a:extLst>
              <a:ext uri="{FF2B5EF4-FFF2-40B4-BE49-F238E27FC236}">
                <a16:creationId xmlns:a16="http://schemas.microsoft.com/office/drawing/2014/main" id="{D45C8FAF-B94C-C8C5-F878-4B1BF46DAFAC}"/>
              </a:ext>
            </a:extLst>
          </p:cNvPr>
          <p:cNvSpPr>
            <a:spLocks noGrp="1" noChangeArrowheads="1"/>
          </p:cNvSpPr>
          <p:nvPr>
            <p:ph type="body" idx="1"/>
          </p:nvPr>
        </p:nvSpPr>
        <p:spPr>
          <a:xfrm>
            <a:off x="1257300" y="1371600"/>
            <a:ext cx="7772400" cy="4114800"/>
          </a:xfrm>
        </p:spPr>
        <p:txBody>
          <a:bodyPr/>
          <a:lstStyle/>
          <a:p>
            <a:pPr marL="0" marR="0" algn="just">
              <a:lnSpc>
                <a:spcPct val="107000"/>
              </a:lnSpc>
              <a:spcAft>
                <a:spcPts val="400"/>
              </a:spcAft>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Dr. Friedman recommends </a:t>
            </a:r>
            <a:r>
              <a:rPr lang="en-US" sz="1800" kern="100" dirty="0" err="1">
                <a:effectLst/>
                <a:latin typeface="Times New Roman" panose="02020603050405020304" pitchFamily="18" charset="0"/>
                <a:ea typeface="Aptos" panose="020B0004020202020204" pitchFamily="34" charset="0"/>
                <a:cs typeface="Times New Roman" panose="02020603050405020304" pitchFamily="18" charset="0"/>
              </a:rPr>
              <a:t>Tirzepatide</a:t>
            </a: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 over </a:t>
            </a:r>
            <a:r>
              <a:rPr lang="en-US" sz="1800" kern="100" dirty="0" err="1">
                <a:effectLst/>
                <a:latin typeface="Times New Roman" panose="02020603050405020304" pitchFamily="18" charset="0"/>
                <a:ea typeface="Aptos" panose="020B0004020202020204" pitchFamily="34" charset="0"/>
                <a:cs typeface="Times New Roman" panose="02020603050405020304" pitchFamily="18" charset="0"/>
              </a:rPr>
              <a:t>Semaglutide</a:t>
            </a: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 for most patients</a:t>
            </a:r>
            <a:endParaRPr lang="en-US" sz="1800" kern="100" dirty="0">
              <a:latin typeface="Times New Roman" panose="02020603050405020304" pitchFamily="18" charset="0"/>
              <a:ea typeface="Aptos" panose="020B0004020202020204" pitchFamily="34" charset="0"/>
              <a:cs typeface="Times New Roman" panose="02020603050405020304" pitchFamily="18" charset="0"/>
            </a:endParaRPr>
          </a:p>
          <a:p>
            <a:pPr marL="0" marR="0" algn="just">
              <a:lnSpc>
                <a:spcPct val="107000"/>
              </a:lnSpc>
              <a:spcAft>
                <a:spcPts val="400"/>
              </a:spcAft>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Patients on </a:t>
            </a:r>
            <a:r>
              <a:rPr lang="en-US" sz="1800" kern="100" dirty="0" err="1">
                <a:effectLst/>
                <a:latin typeface="Times New Roman" panose="02020603050405020304" pitchFamily="18" charset="0"/>
                <a:ea typeface="Aptos" panose="020B0004020202020204" pitchFamily="34" charset="0"/>
                <a:cs typeface="Times New Roman" panose="02020603050405020304" pitchFamily="18" charset="0"/>
              </a:rPr>
              <a:t>Semaglutide</a:t>
            </a: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 can switch to </a:t>
            </a:r>
            <a:r>
              <a:rPr lang="en-US" sz="1800" kern="100" dirty="0" err="1">
                <a:effectLst/>
                <a:latin typeface="Times New Roman" panose="02020603050405020304" pitchFamily="18" charset="0"/>
                <a:ea typeface="Aptos" panose="020B0004020202020204" pitchFamily="34" charset="0"/>
                <a:cs typeface="Times New Roman" panose="02020603050405020304" pitchFamily="18" charset="0"/>
              </a:rPr>
              <a:t>Tirzepatide</a:t>
            </a: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 if they get side effect or stop losing weights. </a:t>
            </a:r>
          </a:p>
          <a:p>
            <a:pPr marL="0" marR="0" algn="just">
              <a:lnSpc>
                <a:spcPct val="107000"/>
              </a:lnSpc>
              <a:spcAft>
                <a:spcPts val="400"/>
              </a:spcAft>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Occasionally, some patients do better on </a:t>
            </a:r>
            <a:r>
              <a:rPr lang="en-US" sz="1800" kern="100" dirty="0" err="1">
                <a:effectLst/>
                <a:latin typeface="Times New Roman" panose="02020603050405020304" pitchFamily="18" charset="0"/>
                <a:ea typeface="Aptos" panose="020B0004020202020204" pitchFamily="34" charset="0"/>
                <a:cs typeface="Times New Roman" panose="02020603050405020304" pitchFamily="18" charset="0"/>
              </a:rPr>
              <a:t>Semaglutide</a:t>
            </a: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 than </a:t>
            </a:r>
            <a:r>
              <a:rPr lang="en-US" sz="1800" kern="100" dirty="0" err="1">
                <a:effectLst/>
                <a:latin typeface="Times New Roman" panose="02020603050405020304" pitchFamily="18" charset="0"/>
                <a:ea typeface="Aptos" panose="020B0004020202020204" pitchFamily="34" charset="0"/>
                <a:cs typeface="Times New Roman" panose="02020603050405020304" pitchFamily="18" charset="0"/>
              </a:rPr>
              <a:t>Tirzepatide</a:t>
            </a: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 </a:t>
            </a:r>
          </a:p>
          <a:p>
            <a:pPr marL="0" algn="just">
              <a:lnSpc>
                <a:spcPct val="107000"/>
              </a:lnSpc>
              <a:spcAft>
                <a:spcPts val="400"/>
              </a:spcAft>
            </a:pPr>
            <a:r>
              <a:rPr lang="en-US" sz="1800" kern="0" dirty="0">
                <a:effectLst/>
                <a:latin typeface="Times New Roman" panose="02020603050405020304" pitchFamily="18" charset="0"/>
                <a:ea typeface="Aptos" panose="020B0004020202020204" pitchFamily="34" charset="0"/>
                <a:cs typeface="Times New Roman" panose="02020603050405020304" pitchFamily="18" charset="0"/>
              </a:rPr>
              <a:t>If you are taking GLP-1RAs for diabetes, please discuss dosing at your appointment.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gn="just">
              <a:lnSpc>
                <a:spcPct val="107000"/>
              </a:lnSpc>
              <a:spcAft>
                <a:spcPts val="400"/>
              </a:spcAf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5194729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DFCAD2-819C-DC67-7F5C-FE8C45F71724}"/>
            </a:ext>
          </a:extLst>
        </p:cNvPr>
        <p:cNvGrpSpPr/>
        <p:nvPr/>
      </p:nvGrpSpPr>
      <p:grpSpPr>
        <a:xfrm>
          <a:off x="0" y="0"/>
          <a:ext cx="0" cy="0"/>
          <a:chOff x="0" y="0"/>
          <a:chExt cx="0" cy="0"/>
        </a:xfrm>
      </p:grpSpPr>
      <p:sp>
        <p:nvSpPr>
          <p:cNvPr id="7169" name="Rectangle 2">
            <a:extLst>
              <a:ext uri="{FF2B5EF4-FFF2-40B4-BE49-F238E27FC236}">
                <a16:creationId xmlns:a16="http://schemas.microsoft.com/office/drawing/2014/main" id="{3931190D-BE80-FA05-6009-07F9B83A20F0}"/>
              </a:ext>
            </a:extLst>
          </p:cNvPr>
          <p:cNvSpPr>
            <a:spLocks noGrp="1" noChangeArrowheads="1"/>
          </p:cNvSpPr>
          <p:nvPr>
            <p:ph type="title"/>
          </p:nvPr>
        </p:nvSpPr>
        <p:spPr>
          <a:xfrm>
            <a:off x="1168091" y="384716"/>
            <a:ext cx="8321598" cy="1143000"/>
          </a:xfrm>
        </p:spPr>
        <p:txBody>
          <a:bodyPr/>
          <a:lstStyle/>
          <a:p>
            <a:pPr>
              <a:lnSpc>
                <a:spcPct val="107000"/>
              </a:lnSpc>
              <a:spcAft>
                <a:spcPts val="400"/>
              </a:spcAft>
            </a:pPr>
            <a:r>
              <a:rPr lang="en-US" sz="2800" b="1" kern="0" dirty="0">
                <a:effectLst/>
                <a:latin typeface="Times New Roman" panose="02020603050405020304" pitchFamily="18" charset="0"/>
                <a:ea typeface="Aptos" panose="020B0004020202020204" pitchFamily="34" charset="0"/>
                <a:cs typeface="Times New Roman" panose="02020603050405020304" pitchFamily="18" charset="0"/>
              </a:rPr>
              <a:t>Side effects of </a:t>
            </a:r>
            <a:r>
              <a:rPr lang="en-US" sz="2800" b="1" kern="0" dirty="0" err="1">
                <a:effectLst/>
                <a:latin typeface="Times New Roman" panose="02020603050405020304" pitchFamily="18" charset="0"/>
                <a:ea typeface="Aptos" panose="020B0004020202020204" pitchFamily="34" charset="0"/>
                <a:cs typeface="Times New Roman" panose="02020603050405020304" pitchFamily="18" charset="0"/>
              </a:rPr>
              <a:t>Tirzepatide</a:t>
            </a:r>
            <a:r>
              <a:rPr lang="en-US" sz="2800" b="1" kern="0" dirty="0">
                <a:effectLst/>
                <a:latin typeface="Times New Roman" panose="02020603050405020304" pitchFamily="18" charset="0"/>
                <a:ea typeface="Aptos" panose="020B0004020202020204" pitchFamily="34" charset="0"/>
                <a:cs typeface="Times New Roman" panose="02020603050405020304" pitchFamily="18" charset="0"/>
              </a:rPr>
              <a:t> and </a:t>
            </a:r>
            <a:r>
              <a:rPr lang="en-US" sz="2800" b="1" kern="0" dirty="0" err="1">
                <a:effectLst/>
                <a:latin typeface="Times New Roman" panose="02020603050405020304" pitchFamily="18" charset="0"/>
                <a:ea typeface="Aptos" panose="020B0004020202020204" pitchFamily="34" charset="0"/>
                <a:cs typeface="Times New Roman" panose="02020603050405020304" pitchFamily="18" charset="0"/>
              </a:rPr>
              <a:t>Semaglutide</a:t>
            </a:r>
            <a:br>
              <a:rPr lang="en-US" sz="2800" b="1" kern="0" dirty="0">
                <a:effectLst/>
                <a:latin typeface="Times New Roman" panose="02020603050405020304" pitchFamily="18" charset="0"/>
                <a:ea typeface="Aptos" panose="020B0004020202020204" pitchFamily="34" charset="0"/>
                <a:cs typeface="Times New Roman" panose="02020603050405020304" pitchFamily="18" charset="0"/>
              </a:rPr>
            </a:br>
            <a:br>
              <a:rPr lang="en-US" sz="2800" kern="100" dirty="0">
                <a:effectLst/>
                <a:latin typeface="Times New Roman" panose="02020603050405020304" pitchFamily="18" charset="0"/>
                <a:ea typeface="Aptos" panose="020B0004020202020204" pitchFamily="34" charset="0"/>
                <a:cs typeface="Times New Roman" panose="02020603050405020304" pitchFamily="18" charset="0"/>
              </a:rPr>
            </a:br>
            <a:endParaRPr lang="en-US" sz="28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sp>
        <p:nvSpPr>
          <p:cNvPr id="7170" name="Rectangle 3">
            <a:extLst>
              <a:ext uri="{FF2B5EF4-FFF2-40B4-BE49-F238E27FC236}">
                <a16:creationId xmlns:a16="http://schemas.microsoft.com/office/drawing/2014/main" id="{26147DD5-286E-7DCB-07B4-CB312347AA73}"/>
              </a:ext>
            </a:extLst>
          </p:cNvPr>
          <p:cNvSpPr>
            <a:spLocks noGrp="1" noChangeArrowheads="1"/>
          </p:cNvSpPr>
          <p:nvPr>
            <p:ph type="body" idx="1"/>
          </p:nvPr>
        </p:nvSpPr>
        <p:spPr>
          <a:xfrm>
            <a:off x="1257300" y="1371600"/>
            <a:ext cx="7772400" cy="4114800"/>
          </a:xfrm>
        </p:spPr>
        <p:txBody>
          <a:bodyPr/>
          <a:lstStyle/>
          <a:p>
            <a:pPr marL="0" marR="0" algn="just">
              <a:lnSpc>
                <a:spcPct val="107000"/>
              </a:lnSpc>
              <a:spcAft>
                <a:spcPts val="400"/>
              </a:spcAft>
            </a:pPr>
            <a:r>
              <a:rPr lang="en-US" sz="1800" kern="0" dirty="0">
                <a:effectLst/>
                <a:latin typeface="Times New Roman" panose="02020603050405020304" pitchFamily="18" charset="0"/>
                <a:ea typeface="Aptos" panose="020B0004020202020204" pitchFamily="34" charset="0"/>
                <a:cs typeface="Times New Roman" panose="02020603050405020304" pitchFamily="18" charset="0"/>
              </a:rPr>
              <a:t>The most common side effects for both drugs include nausea and constipation. </a:t>
            </a:r>
          </a:p>
          <a:p>
            <a:pPr marL="0" marR="0" algn="just">
              <a:lnSpc>
                <a:spcPct val="107000"/>
              </a:lnSpc>
              <a:spcAft>
                <a:spcPts val="400"/>
              </a:spcAft>
            </a:pPr>
            <a:r>
              <a:rPr lang="en-US" sz="1800" kern="0" dirty="0">
                <a:effectLst/>
                <a:latin typeface="Times New Roman" panose="02020603050405020304" pitchFamily="18" charset="0"/>
                <a:ea typeface="Aptos" panose="020B0004020202020204" pitchFamily="34" charset="0"/>
                <a:cs typeface="Times New Roman" panose="02020603050405020304" pitchFamily="18" charset="0"/>
              </a:rPr>
              <a:t>Patients also report acid reflux, fatigue, stomach pain, vomiting, burping and diarrhea. </a:t>
            </a:r>
          </a:p>
          <a:p>
            <a:pPr marL="0" marR="0" algn="just">
              <a:lnSpc>
                <a:spcPct val="107000"/>
              </a:lnSpc>
              <a:spcAft>
                <a:spcPts val="400"/>
              </a:spcAft>
            </a:pPr>
            <a:r>
              <a:rPr lang="en-US" sz="1800" kern="0" dirty="0">
                <a:effectLst/>
                <a:latin typeface="Times New Roman" panose="02020603050405020304" pitchFamily="18" charset="0"/>
                <a:ea typeface="Aptos" panose="020B0004020202020204" pitchFamily="34" charset="0"/>
                <a:cs typeface="Times New Roman" panose="02020603050405020304" pitchFamily="18" charset="0"/>
              </a:rPr>
              <a:t>Depression and anxiety often improve, but can worsen. </a:t>
            </a:r>
          </a:p>
          <a:p>
            <a:pPr marL="0" marR="0" algn="just">
              <a:lnSpc>
                <a:spcPct val="107000"/>
              </a:lnSpc>
              <a:spcAft>
                <a:spcPts val="400"/>
              </a:spcAft>
            </a:pPr>
            <a:r>
              <a:rPr lang="en-US" sz="1800" kern="0" dirty="0">
                <a:effectLst/>
                <a:latin typeface="Times New Roman" panose="02020603050405020304" pitchFamily="18" charset="0"/>
                <a:ea typeface="Aptos" panose="020B0004020202020204" pitchFamily="34" charset="0"/>
                <a:cs typeface="Times New Roman" panose="02020603050405020304" pitchFamily="18" charset="0"/>
              </a:rPr>
              <a:t>Muscle loss can occur, and Dr. Friedman recommends increasing protein intake (plant-based protein, if possible). </a:t>
            </a:r>
          </a:p>
          <a:p>
            <a:pPr marL="0" marR="0" algn="just">
              <a:lnSpc>
                <a:spcPct val="107000"/>
              </a:lnSpc>
              <a:spcAft>
                <a:spcPts val="400"/>
              </a:spcAft>
            </a:pPr>
            <a:r>
              <a:rPr lang="en-US" sz="1800" kern="0" dirty="0">
                <a:effectLst/>
                <a:latin typeface="Times New Roman" panose="02020603050405020304" pitchFamily="18" charset="0"/>
                <a:ea typeface="Aptos" panose="020B0004020202020204" pitchFamily="34" charset="0"/>
                <a:cs typeface="Times New Roman" panose="02020603050405020304" pitchFamily="18" charset="0"/>
              </a:rPr>
              <a:t>The side effect of nausea is less common with </a:t>
            </a:r>
            <a:r>
              <a:rPr lang="en-US" sz="1800" kern="0" dirty="0" err="1">
                <a:effectLst/>
                <a:latin typeface="Times New Roman" panose="02020603050405020304" pitchFamily="18" charset="0"/>
                <a:ea typeface="Aptos" panose="020B0004020202020204" pitchFamily="34" charset="0"/>
                <a:cs typeface="Times New Roman" panose="02020603050405020304" pitchFamily="18" charset="0"/>
              </a:rPr>
              <a:t>Tirzepatide</a:t>
            </a:r>
            <a:r>
              <a:rPr lang="en-US" sz="1800" kern="0" dirty="0">
                <a:effectLst/>
                <a:latin typeface="Times New Roman" panose="02020603050405020304" pitchFamily="18" charset="0"/>
                <a:ea typeface="Aptos" panose="020B0004020202020204" pitchFamily="34" charset="0"/>
                <a:cs typeface="Times New Roman" panose="02020603050405020304" pitchFamily="18" charset="0"/>
              </a:rPr>
              <a:t> and can be minimized with both drugs by eating small meals and drinking a lot of fluid. </a:t>
            </a:r>
          </a:p>
          <a:p>
            <a:pPr marL="0" marR="0" algn="just">
              <a:lnSpc>
                <a:spcPct val="107000"/>
              </a:lnSpc>
              <a:spcAft>
                <a:spcPts val="400"/>
              </a:spcAft>
            </a:pPr>
            <a:r>
              <a:rPr lang="en-US" sz="1800" kern="0" dirty="0">
                <a:effectLst/>
                <a:latin typeface="Times New Roman" panose="02020603050405020304" pitchFamily="18" charset="0"/>
                <a:ea typeface="Aptos" panose="020B0004020202020204" pitchFamily="34" charset="0"/>
                <a:cs typeface="Times New Roman" panose="02020603050405020304" pitchFamily="18" charset="0"/>
              </a:rPr>
              <a:t>Dr. Friedman can prescribe Zofran for nausea if needed. </a:t>
            </a:r>
          </a:p>
          <a:p>
            <a:pPr marL="0" marR="0" algn="just">
              <a:lnSpc>
                <a:spcPct val="107000"/>
              </a:lnSpc>
              <a:spcAft>
                <a:spcPts val="400"/>
              </a:spcAft>
            </a:pPr>
            <a:r>
              <a:rPr lang="en-US" sz="1800" kern="0" dirty="0">
                <a:effectLst/>
                <a:latin typeface="Times New Roman" panose="02020603050405020304" pitchFamily="18" charset="0"/>
                <a:ea typeface="Aptos" panose="020B0004020202020204" pitchFamily="34" charset="0"/>
                <a:cs typeface="Times New Roman" panose="02020603050405020304" pitchFamily="18" charset="0"/>
              </a:rPr>
              <a:t>Both drugs should not be used if the patient or any family members have been diagnosed with Multiple Endocrine Neoplasia Syndrome Type 2 or Medullary thyroid cancer (rare). </a:t>
            </a:r>
          </a:p>
          <a:p>
            <a:pPr marL="0" marR="0" algn="just">
              <a:lnSpc>
                <a:spcPct val="107000"/>
              </a:lnSpc>
              <a:spcAft>
                <a:spcPts val="400"/>
              </a:spcAft>
            </a:pPr>
            <a:r>
              <a:rPr lang="en-US" sz="1800" b="1" kern="0" dirty="0">
                <a:effectLst/>
                <a:latin typeface="Times New Roman" panose="02020603050405020304" pitchFamily="18" charset="0"/>
                <a:ea typeface="Aptos" panose="020B0004020202020204" pitchFamily="34" charset="0"/>
                <a:cs typeface="Times New Roman" panose="02020603050405020304" pitchFamily="18" charset="0"/>
              </a:rPr>
              <a:t>Other types of thyroid cancer are okay.</a:t>
            </a:r>
            <a:endParaRPr lang="en-US" sz="1800" b="1"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gn="just">
              <a:lnSpc>
                <a:spcPct val="107000"/>
              </a:lnSpc>
              <a:spcAft>
                <a:spcPts val="400"/>
              </a:spcAf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5547266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91683F-9AA5-2D24-D9F4-272FCA91D11C}"/>
            </a:ext>
          </a:extLst>
        </p:cNvPr>
        <p:cNvGrpSpPr/>
        <p:nvPr/>
      </p:nvGrpSpPr>
      <p:grpSpPr>
        <a:xfrm>
          <a:off x="0" y="0"/>
          <a:ext cx="0" cy="0"/>
          <a:chOff x="0" y="0"/>
          <a:chExt cx="0" cy="0"/>
        </a:xfrm>
      </p:grpSpPr>
      <p:sp>
        <p:nvSpPr>
          <p:cNvPr id="7169" name="Rectangle 2">
            <a:extLst>
              <a:ext uri="{FF2B5EF4-FFF2-40B4-BE49-F238E27FC236}">
                <a16:creationId xmlns:a16="http://schemas.microsoft.com/office/drawing/2014/main" id="{15DDFBB9-1CE3-D6AA-43E5-B614302F90FA}"/>
              </a:ext>
            </a:extLst>
          </p:cNvPr>
          <p:cNvSpPr>
            <a:spLocks noGrp="1" noChangeArrowheads="1"/>
          </p:cNvSpPr>
          <p:nvPr>
            <p:ph type="title"/>
          </p:nvPr>
        </p:nvSpPr>
        <p:spPr>
          <a:xfrm>
            <a:off x="1257300" y="228600"/>
            <a:ext cx="8321598" cy="1143000"/>
          </a:xfrm>
        </p:spPr>
        <p:txBody>
          <a:bodyPr/>
          <a:lstStyle/>
          <a:p>
            <a:pPr marR="0" lvl="0">
              <a:spcBef>
                <a:spcPts val="0"/>
              </a:spcBef>
              <a:spcAft>
                <a:spcPts val="0"/>
              </a:spcAft>
              <a:tabLst>
                <a:tab pos="457200" algn="l"/>
              </a:tabLst>
            </a:pPr>
            <a:r>
              <a:rPr lang="en-US" sz="2800" dirty="0">
                <a:latin typeface="Times New Roman" panose="02020603050405020304" pitchFamily="18" charset="0"/>
                <a:ea typeface="Calibri" panose="020F0502020204030204" pitchFamily="34" charset="0"/>
                <a:cs typeface="Times New Roman" panose="02020603050405020304" pitchFamily="18" charset="0"/>
              </a:rPr>
              <a:t>How do I get </a:t>
            </a:r>
            <a:r>
              <a:rPr lang="en-US" sz="2800" kern="100" dirty="0" err="1">
                <a:effectLst/>
                <a:latin typeface="Times New Roman" panose="02020603050405020304" pitchFamily="18" charset="0"/>
                <a:ea typeface="Aptos" panose="020B0004020202020204" pitchFamily="34" charset="0"/>
                <a:cs typeface="Times New Roman" panose="02020603050405020304" pitchFamily="18" charset="0"/>
              </a:rPr>
              <a:t>Tirzepatide</a:t>
            </a:r>
            <a:r>
              <a:rPr lang="en-US" sz="2800" kern="100" dirty="0">
                <a:effectLst/>
                <a:latin typeface="Times New Roman" panose="02020603050405020304" pitchFamily="18" charset="0"/>
                <a:ea typeface="Aptos" panose="020B0004020202020204" pitchFamily="34" charset="0"/>
                <a:cs typeface="Times New Roman" panose="02020603050405020304" pitchFamily="18" charset="0"/>
              </a:rPr>
              <a:t> and </a:t>
            </a:r>
            <a:r>
              <a:rPr lang="en-US" sz="2800" kern="100" dirty="0" err="1">
                <a:effectLst/>
                <a:latin typeface="Times New Roman" panose="02020603050405020304" pitchFamily="18" charset="0"/>
                <a:ea typeface="Aptos" panose="020B0004020202020204" pitchFamily="34" charset="0"/>
                <a:cs typeface="Times New Roman" panose="02020603050405020304" pitchFamily="18" charset="0"/>
              </a:rPr>
              <a:t>Semaglutide</a:t>
            </a:r>
            <a:r>
              <a:rPr lang="en-US" sz="2800" dirty="0">
                <a:effectLst/>
                <a:latin typeface="Times New Roman" panose="02020603050405020304" pitchFamily="18" charset="0"/>
                <a:ea typeface="Calibri" panose="020F0502020204030204" pitchFamily="34" charset="0"/>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170" name="Rectangle 3">
            <a:extLst>
              <a:ext uri="{FF2B5EF4-FFF2-40B4-BE49-F238E27FC236}">
                <a16:creationId xmlns:a16="http://schemas.microsoft.com/office/drawing/2014/main" id="{DF34F06E-0FE8-551A-4502-61DEDB6F1D47}"/>
              </a:ext>
            </a:extLst>
          </p:cNvPr>
          <p:cNvSpPr>
            <a:spLocks noGrp="1" noChangeArrowheads="1"/>
          </p:cNvSpPr>
          <p:nvPr>
            <p:ph type="body" idx="1"/>
          </p:nvPr>
        </p:nvSpPr>
        <p:spPr>
          <a:xfrm>
            <a:off x="1257300" y="1371600"/>
            <a:ext cx="7772400" cy="4114800"/>
          </a:xfrm>
        </p:spPr>
        <p:txBody>
          <a:bodyPr/>
          <a:lstStyle/>
          <a:p>
            <a:pPr marL="0" marR="0">
              <a:spcBef>
                <a:spcPts val="0"/>
              </a:spcBef>
              <a:spcAft>
                <a:spcPts val="0"/>
              </a:spcAft>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Must be an active, current patient and will discuss risks and benefits at your appointment.</a:t>
            </a:r>
          </a:p>
          <a:p>
            <a:pPr marL="0" marR="0">
              <a:spcBef>
                <a:spcPts val="0"/>
              </a:spcBef>
              <a:spcAft>
                <a:spcPts val="0"/>
              </a:spcAft>
            </a:pPr>
            <a:r>
              <a:rPr lang="en-US" sz="1800" kern="100" dirty="0">
                <a:latin typeface="Times New Roman" panose="02020603050405020304" pitchFamily="18" charset="0"/>
                <a:ea typeface="Times New Roman" panose="02020603050405020304" pitchFamily="18" charset="0"/>
                <a:cs typeface="Times New Roman" panose="02020603050405020304" pitchFamily="18" charset="0"/>
              </a:rPr>
              <a:t>I usually don’t give on the first appointment while I am sorting out your endocrine problem</a:t>
            </a:r>
          </a:p>
          <a:p>
            <a:pPr marL="0" marR="0">
              <a:spcBef>
                <a:spcPts val="0"/>
              </a:spcBef>
              <a:spcAft>
                <a:spcPts val="0"/>
              </a:spcAft>
            </a:pPr>
            <a:r>
              <a:rPr lang="en-US" sz="1800" kern="100" dirty="0">
                <a:latin typeface="Times New Roman" panose="02020603050405020304" pitchFamily="18" charset="0"/>
                <a:ea typeface="Times New Roman" panose="02020603050405020304" pitchFamily="18" charset="0"/>
                <a:cs typeface="Times New Roman" panose="02020603050405020304" pitchFamily="18" charset="0"/>
              </a:rPr>
              <a:t>We usually start with one vial and give a refill if needed until your next appointment</a:t>
            </a:r>
          </a:p>
          <a:p>
            <a:pPr marL="0" marR="0">
              <a:spcBef>
                <a:spcPts val="0"/>
              </a:spcBef>
              <a:spcAft>
                <a:spcPts val="0"/>
              </a:spcAft>
            </a:pPr>
            <a:r>
              <a:rPr lang="en-US" sz="1800" kern="100" dirty="0">
                <a:latin typeface="Times New Roman" panose="02020603050405020304" pitchFamily="18" charset="0"/>
                <a:ea typeface="Times New Roman" panose="02020603050405020304" pitchFamily="18" charset="0"/>
                <a:cs typeface="Times New Roman" panose="02020603050405020304" pitchFamily="18" charset="0"/>
              </a:rPr>
              <a:t>Appointments every 3 months are needed.</a:t>
            </a:r>
          </a:p>
          <a:p>
            <a:pPr marL="0" marR="0">
              <a:spcBef>
                <a:spcPts val="0"/>
              </a:spcBef>
              <a:spcAft>
                <a:spcPts val="0"/>
              </a:spcAft>
            </a:pPr>
            <a:r>
              <a:rPr lang="en-US" sz="1800" kern="100" dirty="0">
                <a:latin typeface="Times New Roman" panose="02020603050405020304" pitchFamily="18" charset="0"/>
                <a:ea typeface="Times New Roman" panose="02020603050405020304" pitchFamily="18" charset="0"/>
                <a:cs typeface="Times New Roman" panose="02020603050405020304" pitchFamily="18" charset="0"/>
              </a:rPr>
              <a:t>Because of the changing nature of compounded GLP-1 availability and individualized dosing, Dr. Friedman recommends a 10 minute appointment to discuss options.</a:t>
            </a:r>
          </a:p>
          <a:p>
            <a:pPr marL="0" marR="0">
              <a:spcBef>
                <a:spcPts val="0"/>
              </a:spcBef>
              <a:spcAft>
                <a:spcPts val="0"/>
              </a:spcAft>
            </a:pPr>
            <a:endParaRPr lang="en-US" sz="1800" kern="100" dirty="0">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endParaRPr lang="en-US"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5294448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a:extLst>
              <a:ext uri="{FF2B5EF4-FFF2-40B4-BE49-F238E27FC236}">
                <a16:creationId xmlns:a16="http://schemas.microsoft.com/office/drawing/2014/main" id="{436167AC-9398-A0C5-1177-2493A0FE7568}"/>
              </a:ext>
            </a:extLst>
          </p:cNvPr>
          <p:cNvSpPr>
            <a:spLocks noGrp="1" noChangeArrowheads="1"/>
          </p:cNvSpPr>
          <p:nvPr>
            <p:ph type="title"/>
          </p:nvPr>
        </p:nvSpPr>
        <p:spPr>
          <a:xfrm>
            <a:off x="1257300" y="228600"/>
            <a:ext cx="8321598" cy="1143000"/>
          </a:xfrm>
        </p:spPr>
        <p:txBody>
          <a:bodyPr/>
          <a:lstStyle/>
          <a:p>
            <a:pPr marR="0" lvl="0">
              <a:spcBef>
                <a:spcPts val="0"/>
              </a:spcBef>
              <a:spcAft>
                <a:spcPts val="0"/>
              </a:spcAft>
              <a:tabLst>
                <a:tab pos="457200" algn="l"/>
              </a:tabLst>
            </a:pP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Questions and comments</a:t>
            </a:r>
          </a:p>
        </p:txBody>
      </p:sp>
      <p:sp>
        <p:nvSpPr>
          <p:cNvPr id="7170" name="Rectangle 3">
            <a:extLst>
              <a:ext uri="{FF2B5EF4-FFF2-40B4-BE49-F238E27FC236}">
                <a16:creationId xmlns:a16="http://schemas.microsoft.com/office/drawing/2014/main" id="{E370A8A4-8CE1-000D-E0B9-46B6728C9DCA}"/>
              </a:ext>
            </a:extLst>
          </p:cNvPr>
          <p:cNvSpPr>
            <a:spLocks noGrp="1" noChangeArrowheads="1"/>
          </p:cNvSpPr>
          <p:nvPr>
            <p:ph type="body" idx="1"/>
          </p:nvPr>
        </p:nvSpPr>
        <p:spPr>
          <a:xfrm>
            <a:off x="1257300" y="1371600"/>
            <a:ext cx="7772400" cy="4114800"/>
          </a:xfrm>
        </p:spPr>
        <p:txBody>
          <a:bodyPr/>
          <a:lstStyle/>
          <a:p>
            <a:pPr marL="0" marR="0">
              <a:spcBef>
                <a:spcPts val="0"/>
              </a:spcBef>
              <a:spcAft>
                <a:spcPts val="0"/>
              </a:spcAft>
            </a:pPr>
            <a:r>
              <a:rPr lang="en-US" sz="18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Patients to share their experience on Facebook</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790100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C16F4943-50BE-724B-95B6-A770A2919917}"/>
              </a:ext>
            </a:extLst>
          </p:cNvPr>
          <p:cNvSpPr>
            <a:spLocks noGrp="1" noChangeArrowheads="1"/>
          </p:cNvSpPr>
          <p:nvPr>
            <p:ph type="title"/>
          </p:nvPr>
        </p:nvSpPr>
        <p:spPr>
          <a:xfrm>
            <a:off x="1543514" y="217449"/>
            <a:ext cx="7772400" cy="1143000"/>
          </a:xfrm>
        </p:spPr>
        <p:txBody>
          <a:bodyPr/>
          <a:lstStyle/>
          <a:p>
            <a:pPr>
              <a:defRPr/>
            </a:pPr>
            <a:r>
              <a:rPr lang="en-US" sz="3600" dirty="0">
                <a:cs typeface="+mj-cs"/>
              </a:rPr>
              <a:t>For more information/to schedule an appointment</a:t>
            </a:r>
          </a:p>
        </p:txBody>
      </p:sp>
      <p:sp>
        <p:nvSpPr>
          <p:cNvPr id="5" name="Rectangle 3">
            <a:extLst>
              <a:ext uri="{FF2B5EF4-FFF2-40B4-BE49-F238E27FC236}">
                <a16:creationId xmlns:a16="http://schemas.microsoft.com/office/drawing/2014/main" id="{1BB6A02B-1E6D-454D-B535-B78FD76EFF2D}"/>
              </a:ext>
            </a:extLst>
          </p:cNvPr>
          <p:cNvSpPr txBox="1">
            <a:spLocks noChangeArrowheads="1"/>
          </p:cNvSpPr>
          <p:nvPr/>
        </p:nvSpPr>
        <p:spPr bwMode="auto">
          <a:xfrm>
            <a:off x="1181100" y="1778000"/>
            <a:ext cx="7772400" cy="41148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lIns="90488" tIns="44450" rIns="90488" bIns="44450"/>
          <a:lstStyle>
            <a:lvl1pPr marL="342900" indent="-342900" algn="l" rtl="0" eaLnBrk="0" fontAlgn="base" hangingPunct="0">
              <a:spcBef>
                <a:spcPct val="20000"/>
              </a:spcBef>
              <a:spcAft>
                <a:spcPct val="0"/>
              </a:spcAft>
              <a:buClr>
                <a:schemeClr val="tx1"/>
              </a:buClr>
              <a:buSzPct val="100000"/>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lr>
                <a:schemeClr val="tx1"/>
              </a:buClr>
              <a:buSzPct val="100000"/>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tx1"/>
              </a:buClr>
              <a:buSzPct val="100000"/>
              <a:buChar char="•"/>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SzPct val="100000"/>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tx1"/>
              </a:buClr>
              <a:buSzPct val="100000"/>
              <a:buChar char="•"/>
              <a:defRPr sz="2000">
                <a:solidFill>
                  <a:schemeClr val="tx1"/>
                </a:solidFill>
                <a:latin typeface="+mn-lt"/>
                <a:ea typeface="+mn-ea"/>
              </a:defRPr>
            </a:lvl5pPr>
            <a:lvl6pPr marL="2514600" indent="-228600" algn="l" rtl="0" eaLnBrk="0" fontAlgn="base" hangingPunct="0">
              <a:spcBef>
                <a:spcPct val="20000"/>
              </a:spcBef>
              <a:spcAft>
                <a:spcPct val="0"/>
              </a:spcAft>
              <a:buClr>
                <a:schemeClr val="tx1"/>
              </a:buClr>
              <a:buSzPct val="100000"/>
              <a:buChar char="•"/>
              <a:defRPr sz="2000">
                <a:solidFill>
                  <a:schemeClr val="tx1"/>
                </a:solidFill>
                <a:latin typeface="+mn-lt"/>
                <a:ea typeface="+mn-ea"/>
              </a:defRPr>
            </a:lvl6pPr>
            <a:lvl7pPr marL="2971800" indent="-228600" algn="l" rtl="0" eaLnBrk="0" fontAlgn="base" hangingPunct="0">
              <a:spcBef>
                <a:spcPct val="20000"/>
              </a:spcBef>
              <a:spcAft>
                <a:spcPct val="0"/>
              </a:spcAft>
              <a:buClr>
                <a:schemeClr val="tx1"/>
              </a:buClr>
              <a:buSzPct val="100000"/>
              <a:buChar char="•"/>
              <a:defRPr sz="2000">
                <a:solidFill>
                  <a:schemeClr val="tx1"/>
                </a:solidFill>
                <a:latin typeface="+mn-lt"/>
                <a:ea typeface="+mn-ea"/>
              </a:defRPr>
            </a:lvl7pPr>
            <a:lvl8pPr marL="3429000" indent="-228600" algn="l" rtl="0" eaLnBrk="0" fontAlgn="base" hangingPunct="0">
              <a:spcBef>
                <a:spcPct val="20000"/>
              </a:spcBef>
              <a:spcAft>
                <a:spcPct val="0"/>
              </a:spcAft>
              <a:buClr>
                <a:schemeClr val="tx1"/>
              </a:buClr>
              <a:buSzPct val="100000"/>
              <a:buChar char="•"/>
              <a:defRPr sz="2000">
                <a:solidFill>
                  <a:schemeClr val="tx1"/>
                </a:solidFill>
                <a:latin typeface="+mn-lt"/>
                <a:ea typeface="+mn-ea"/>
              </a:defRPr>
            </a:lvl8pPr>
            <a:lvl9pPr marL="3886200" indent="-228600" algn="l" rtl="0" eaLnBrk="0" fontAlgn="base" hangingPunct="0">
              <a:spcBef>
                <a:spcPct val="20000"/>
              </a:spcBef>
              <a:spcAft>
                <a:spcPct val="0"/>
              </a:spcAft>
              <a:buClr>
                <a:schemeClr val="tx1"/>
              </a:buClr>
              <a:buSzPct val="100000"/>
              <a:buChar char="•"/>
              <a:defRPr sz="2000">
                <a:solidFill>
                  <a:schemeClr val="tx1"/>
                </a:solidFill>
                <a:latin typeface="+mn-lt"/>
                <a:ea typeface="+mn-ea"/>
              </a:defRPr>
            </a:lvl9pPr>
          </a:lstStyle>
          <a:p>
            <a:pPr>
              <a:defRPr/>
            </a:pPr>
            <a:r>
              <a:rPr lang="en-US" sz="2400" dirty="0">
                <a:solidFill>
                  <a:srgbClr val="FAFD00"/>
                </a:solidFill>
                <a:uFill>
                  <a:solidFill>
                    <a:schemeClr val="tx1"/>
                  </a:solidFill>
                </a:uFill>
                <a:cs typeface="+mn-cs"/>
              </a:rPr>
              <a:t>Talk will be posted at </a:t>
            </a:r>
            <a:r>
              <a:rPr lang="en-US" sz="2400" dirty="0">
                <a:solidFill>
                  <a:srgbClr val="FAFD00"/>
                </a:solidFill>
                <a:uFill>
                  <a:solidFill>
                    <a:schemeClr val="tx1"/>
                  </a:solidFill>
                </a:uFill>
                <a:cs typeface="+mn-cs"/>
                <a:hlinkClick r:id="rId2"/>
              </a:rPr>
              <a:t>www.goodhormonehealth.com</a:t>
            </a:r>
            <a:r>
              <a:rPr lang="en-US" sz="2400" dirty="0">
                <a:solidFill>
                  <a:srgbClr val="FAFD00"/>
                </a:solidFill>
                <a:uFill>
                  <a:solidFill>
                    <a:schemeClr val="tx1"/>
                  </a:solidFill>
                </a:uFill>
                <a:cs typeface="+mn-cs"/>
              </a:rPr>
              <a:t> in a few days</a:t>
            </a:r>
          </a:p>
          <a:p>
            <a:pPr>
              <a:defRPr/>
            </a:pPr>
            <a:r>
              <a:rPr lang="en-US" sz="2400" u="sng" dirty="0">
                <a:solidFill>
                  <a:srgbClr val="FAFD00"/>
                </a:solidFill>
                <a:cs typeface="+mn-cs"/>
              </a:rPr>
              <a:t>Please email </a:t>
            </a:r>
            <a:r>
              <a:rPr lang="en-US" sz="2400" u="sng">
                <a:solidFill>
                  <a:srgbClr val="FAFD00"/>
                </a:solidFill>
                <a:cs typeface="+mn-cs"/>
              </a:rPr>
              <a:t>us at mail</a:t>
            </a:r>
            <a:r>
              <a:rPr lang="en-US" sz="2400" u="sng" dirty="0" err="1">
                <a:solidFill>
                  <a:srgbClr val="FAFD00"/>
                </a:solidFill>
                <a:cs typeface="+mn-cs"/>
              </a:rPr>
              <a:t>@goodhormonehealth.com</a:t>
            </a:r>
            <a:endParaRPr lang="en-US" sz="2400" dirty="0">
              <a:solidFill>
                <a:srgbClr val="FAFD00"/>
              </a:solidFill>
              <a:cs typeface="+mn-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a:extLst>
              <a:ext uri="{FF2B5EF4-FFF2-40B4-BE49-F238E27FC236}">
                <a16:creationId xmlns:a16="http://schemas.microsoft.com/office/drawing/2014/main" id="{436167AC-9398-A0C5-1177-2493A0FE7568}"/>
              </a:ext>
            </a:extLst>
          </p:cNvPr>
          <p:cNvSpPr>
            <a:spLocks noGrp="1" noChangeArrowheads="1"/>
          </p:cNvSpPr>
          <p:nvPr>
            <p:ph type="title"/>
          </p:nvPr>
        </p:nvSpPr>
        <p:spPr>
          <a:xfrm>
            <a:off x="1138819" y="228600"/>
            <a:ext cx="8321598" cy="1143000"/>
          </a:xfrm>
        </p:spPr>
        <p:txBody>
          <a:bodyPr/>
          <a:lstStyle/>
          <a:p>
            <a:pPr lvl="1"/>
            <a:r>
              <a:rPr lang="en-US" sz="4400" dirty="0" err="1">
                <a:solidFill>
                  <a:srgbClr val="FFC000"/>
                </a:solidFill>
                <a:effectLst/>
                <a:latin typeface="Times New Roman" panose="02020603050405020304" pitchFamily="18" charset="0"/>
                <a:ea typeface="Times New Roman" panose="02020603050405020304" pitchFamily="18" charset="0"/>
              </a:rPr>
              <a:t>Mounjaro</a:t>
            </a:r>
            <a:r>
              <a:rPr lang="en-US" sz="4400" dirty="0">
                <a:solidFill>
                  <a:srgbClr val="FFC000"/>
                </a:solidFill>
                <a:effectLst/>
                <a:latin typeface="Times New Roman" panose="02020603050405020304" pitchFamily="18" charset="0"/>
                <a:ea typeface="Times New Roman" panose="02020603050405020304" pitchFamily="18" charset="0"/>
              </a:rPr>
              <a:t> (</a:t>
            </a:r>
            <a:r>
              <a:rPr lang="en-US" sz="4400" dirty="0" err="1">
                <a:solidFill>
                  <a:srgbClr val="FFC000"/>
                </a:solidFill>
                <a:effectLst/>
                <a:latin typeface="Times New Roman" panose="02020603050405020304" pitchFamily="18" charset="0"/>
                <a:ea typeface="Times New Roman" panose="02020603050405020304" pitchFamily="18" charset="0"/>
              </a:rPr>
              <a:t>tirzepatide</a:t>
            </a:r>
            <a:r>
              <a:rPr lang="en-US" sz="4400" dirty="0">
                <a:solidFill>
                  <a:srgbClr val="FFC000"/>
                </a:solidFill>
                <a:effectLst/>
                <a:latin typeface="Times New Roman" panose="02020603050405020304" pitchFamily="18" charset="0"/>
                <a:ea typeface="Times New Roman" panose="02020603050405020304" pitchFamily="18" charset="0"/>
              </a:rPr>
              <a:t>)</a:t>
            </a:r>
            <a:endParaRPr lang="en-US" dirty="0">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170" name="Rectangle 3">
            <a:extLst>
              <a:ext uri="{FF2B5EF4-FFF2-40B4-BE49-F238E27FC236}">
                <a16:creationId xmlns:a16="http://schemas.microsoft.com/office/drawing/2014/main" id="{E370A8A4-8CE1-000D-E0B9-46B6728C9DCA}"/>
              </a:ext>
            </a:extLst>
          </p:cNvPr>
          <p:cNvSpPr>
            <a:spLocks noGrp="1" noChangeArrowheads="1"/>
          </p:cNvSpPr>
          <p:nvPr>
            <p:ph type="body" idx="1"/>
          </p:nvPr>
        </p:nvSpPr>
        <p:spPr>
          <a:xfrm>
            <a:off x="1257300" y="1371600"/>
            <a:ext cx="7772400" cy="4114800"/>
          </a:xfrm>
        </p:spPr>
        <p:txBody>
          <a:bodyPr/>
          <a:lstStyle/>
          <a:p>
            <a:pPr marL="0" marR="0" algn="just">
              <a:spcBef>
                <a:spcPts val="0"/>
              </a:spcBef>
              <a:spcAft>
                <a:spcPts val="0"/>
              </a:spcAft>
            </a:pPr>
            <a:r>
              <a:rPr lang="en-US" sz="1800" dirty="0" err="1">
                <a:effectLst/>
                <a:latin typeface="Times New Roman" panose="02020603050405020304" pitchFamily="18" charset="0"/>
                <a:ea typeface="Times New Roman" panose="02020603050405020304" pitchFamily="18" charset="0"/>
              </a:rPr>
              <a:t>Mounjaro</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tirzepatide</a:t>
            </a:r>
            <a:r>
              <a:rPr lang="en-US" sz="1800" dirty="0">
                <a:effectLst/>
                <a:latin typeface="Times New Roman" panose="02020603050405020304" pitchFamily="18" charset="0"/>
                <a:ea typeface="Times New Roman" panose="02020603050405020304" pitchFamily="18" charset="0"/>
              </a:rPr>
              <a:t>) is a newer diabetes drug that is called a dual incretin (GLP-1 plus GIP).</a:t>
            </a:r>
          </a:p>
          <a:p>
            <a:pPr marL="0" marR="0" algn="just">
              <a:spcBef>
                <a:spcPts val="0"/>
              </a:spcBef>
              <a:spcAft>
                <a:spcPts val="0"/>
              </a:spcAft>
            </a:pPr>
            <a:r>
              <a:rPr lang="en-US" sz="1800" dirty="0" err="1">
                <a:latin typeface="Times New Roman" panose="02020603050405020304" pitchFamily="18" charset="0"/>
                <a:ea typeface="Times New Roman" panose="02020603050405020304" pitchFamily="18" charset="0"/>
              </a:rPr>
              <a:t>Zepbound</a:t>
            </a:r>
            <a:r>
              <a:rPr lang="en-US" sz="1800" dirty="0">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a:t>
            </a:r>
            <a:r>
              <a:rPr lang="en-US" sz="1800" dirty="0" err="1">
                <a:effectLst/>
                <a:latin typeface="Times New Roman" panose="02020603050405020304" pitchFamily="18" charset="0"/>
                <a:ea typeface="Times New Roman" panose="02020603050405020304" pitchFamily="18" charset="0"/>
              </a:rPr>
              <a:t>tirzepatide</a:t>
            </a:r>
            <a:r>
              <a:rPr lang="en-US" sz="1800" dirty="0">
                <a:effectLst/>
                <a:latin typeface="Times New Roman" panose="02020603050405020304" pitchFamily="18" charset="0"/>
                <a:ea typeface="Times New Roman" panose="02020603050405020304" pitchFamily="18" charset="0"/>
              </a:rPr>
              <a:t>) is </a:t>
            </a:r>
            <a:r>
              <a:rPr lang="en-US" sz="1800" dirty="0">
                <a:latin typeface="Times New Roman" panose="02020603050405020304" pitchFamily="18" charset="0"/>
                <a:ea typeface="Times New Roman" panose="02020603050405020304" pitchFamily="18" charset="0"/>
              </a:rPr>
              <a:t>FDA-approved for weight loss</a:t>
            </a:r>
            <a:endParaRPr lang="en-US" sz="1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1800" dirty="0">
                <a:effectLst/>
                <a:latin typeface="Times New Roman" panose="02020603050405020304" pitchFamily="18" charset="0"/>
                <a:ea typeface="Times New Roman" panose="02020603050405020304" pitchFamily="18" charset="0"/>
              </a:rPr>
              <a:t> It has very impressive weight loss properties with patients on the highest dose losing up to 25 pounds. </a:t>
            </a:r>
          </a:p>
          <a:p>
            <a:pPr marL="0" marR="0" algn="just">
              <a:spcBef>
                <a:spcPts val="0"/>
              </a:spcBef>
              <a:spcAft>
                <a:spcPts val="0"/>
              </a:spcAft>
            </a:pPr>
            <a:r>
              <a:rPr lang="en-US" sz="1800" dirty="0">
                <a:latin typeface="Times New Roman" panose="02020603050405020304" pitchFamily="18" charset="0"/>
                <a:ea typeface="Times New Roman" panose="02020603050405020304" pitchFamily="18" charset="0"/>
              </a:rPr>
              <a:t>It can reverse sleep apnea and get patients off CPAP</a:t>
            </a:r>
            <a:endParaRPr lang="en-US" sz="1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1800" dirty="0">
                <a:effectLst/>
                <a:latin typeface="Times New Roman" panose="02020603050405020304" pitchFamily="18" charset="0"/>
                <a:ea typeface="Times New Roman" panose="02020603050405020304" pitchFamily="18" charset="0"/>
              </a:rPr>
              <a:t>It is given once a week like Ozempic and has similar side effects as Ozempic including nausea, diarrhea, decreased appetite, vomiting, constipation, indigestion, and abdominal pain. </a:t>
            </a:r>
          </a:p>
          <a:p>
            <a:pPr marL="0" marR="0" algn="just">
              <a:spcBef>
                <a:spcPts val="0"/>
              </a:spcBef>
              <a:spcAft>
                <a:spcPts val="0"/>
              </a:spcAft>
            </a:pPr>
            <a:r>
              <a:rPr lang="en-US" sz="1800" dirty="0">
                <a:latin typeface="Times New Roman" panose="02020603050405020304" pitchFamily="18" charset="0"/>
                <a:ea typeface="Times New Roman" panose="02020603050405020304" pitchFamily="18" charset="0"/>
              </a:rPr>
              <a:t>But the nausea side effect is considerably less due to the GIP</a:t>
            </a:r>
            <a:endParaRPr lang="en-US" sz="1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1800" dirty="0">
                <a:effectLst/>
                <a:latin typeface="Times New Roman" panose="02020603050405020304" pitchFamily="18" charset="0"/>
                <a:ea typeface="Times New Roman" panose="02020603050405020304" pitchFamily="18" charset="0"/>
              </a:rPr>
              <a:t>The doses are 2.5 mg, 5 mg, 7.5 mg, 10 mg, 12.5 mg, or 15 mg per 0.5 mL in single-dose pen and a patient should stay on the same dose for 4 weeks and only go up the higher dose if no side effects are present. </a:t>
            </a:r>
          </a:p>
          <a:p>
            <a:pPr marL="0" algn="just">
              <a:spcBef>
                <a:spcPts val="0"/>
              </a:spcBef>
              <a:spcAft>
                <a:spcPts val="0"/>
              </a:spcAft>
            </a:pPr>
            <a:r>
              <a:rPr lang="en-US" sz="1800" dirty="0">
                <a:solidFill>
                  <a:srgbClr val="FFFF00"/>
                </a:solidFill>
                <a:latin typeface="Times New Roman" panose="02020603050405020304" pitchFamily="18" charset="0"/>
                <a:ea typeface="Calibri" panose="020F0502020204030204" pitchFamily="34" charset="0"/>
              </a:rPr>
              <a:t>Some patients do fine on a lower dose.</a:t>
            </a:r>
          </a:p>
          <a:p>
            <a:pPr marL="0" algn="just">
              <a:spcBef>
                <a:spcPts val="0"/>
              </a:spcBef>
              <a:spcAft>
                <a:spcPts val="0"/>
              </a:spcAft>
            </a:pPr>
            <a:r>
              <a:rPr lang="en-US" sz="18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Now compounded </a:t>
            </a:r>
            <a:r>
              <a:rPr lang="en-US" sz="1800" dirty="0" err="1">
                <a:solidFill>
                  <a:srgbClr val="FFC000"/>
                </a:solidFill>
                <a:effectLst/>
                <a:latin typeface="Times New Roman" panose="02020603050405020304" pitchFamily="18" charset="0"/>
                <a:ea typeface="Times New Roman" panose="02020603050405020304" pitchFamily="18" charset="0"/>
              </a:rPr>
              <a:t>Mounjaro</a:t>
            </a:r>
            <a:r>
              <a:rPr lang="en-US" sz="1800" dirty="0">
                <a:solidFill>
                  <a:srgbClr val="FFC000"/>
                </a:solidFill>
                <a:effectLst/>
                <a:latin typeface="Times New Roman" panose="02020603050405020304" pitchFamily="18" charset="0"/>
                <a:ea typeface="Times New Roman" panose="02020603050405020304" pitchFamily="18" charset="0"/>
              </a:rPr>
              <a:t> (</a:t>
            </a:r>
            <a:r>
              <a:rPr lang="en-US" sz="1800" dirty="0" err="1">
                <a:solidFill>
                  <a:srgbClr val="FFC000"/>
                </a:solidFill>
                <a:effectLst/>
                <a:latin typeface="Times New Roman" panose="02020603050405020304" pitchFamily="18" charset="0"/>
                <a:ea typeface="Times New Roman" panose="02020603050405020304" pitchFamily="18" charset="0"/>
              </a:rPr>
              <a:t>tirzepatide</a:t>
            </a:r>
            <a:r>
              <a:rPr lang="en-US" sz="1800" dirty="0">
                <a:solidFill>
                  <a:srgbClr val="FFC000"/>
                </a:solidFill>
                <a:effectLst/>
                <a:latin typeface="Times New Roman" panose="02020603050405020304" pitchFamily="18" charset="0"/>
                <a:ea typeface="Times New Roman" panose="02020603050405020304" pitchFamily="18" charset="0"/>
              </a:rPr>
              <a:t>) </a:t>
            </a:r>
            <a:r>
              <a:rPr lang="en-US" sz="1800" dirty="0">
                <a:solidFill>
                  <a:srgbClr val="FFFF00"/>
                </a:solidFill>
                <a:latin typeface="Times New Roman" panose="02020603050405020304" pitchFamily="18" charset="0"/>
                <a:ea typeface="Calibri" panose="020F0502020204030204" pitchFamily="34" charset="0"/>
              </a:rPr>
              <a:t>is available</a:t>
            </a:r>
            <a:endParaRPr lang="en-US" sz="18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endParaRPr>
          </a:p>
          <a:p>
            <a:pPr marL="0" algn="just">
              <a:spcBef>
                <a:spcPts val="0"/>
              </a:spcBef>
              <a:spcAft>
                <a:spcPts val="0"/>
              </a:spcAft>
            </a:pPr>
            <a:endParaRPr lang="en-US" sz="1800" dirty="0">
              <a:effectLst/>
              <a:latin typeface="Times New Roman" panose="02020603050405020304" pitchFamily="18" charset="0"/>
              <a:ea typeface="Times New Roman" panose="02020603050405020304" pitchFamily="18" charset="0"/>
            </a:endParaRPr>
          </a:p>
          <a:p>
            <a:pPr marL="0" marR="0" indent="0" algn="just">
              <a:spcBef>
                <a:spcPts val="0"/>
              </a:spcBef>
              <a:spcAft>
                <a:spcPts val="0"/>
              </a:spcAft>
              <a:buNone/>
            </a:pPr>
            <a:endParaRPr lang="en-US" sz="1800" dirty="0">
              <a:solidFill>
                <a:srgbClr val="FFFF00"/>
              </a:solidFill>
              <a:effectLst/>
              <a:latin typeface="Times New Roman" panose="02020603050405020304" pitchFamily="18" charset="0"/>
              <a:ea typeface="Times New Roman" panose="02020603050405020304" pitchFamily="18" charset="0"/>
            </a:endParaRPr>
          </a:p>
          <a:p>
            <a:pPr marL="0" indent="0">
              <a:buNone/>
            </a:pPr>
            <a:endParaRPr lang="en-US" sz="1800" dirty="0">
              <a:effectLst/>
              <a:latin typeface="Times New Roman" panose="02020603050405020304" pitchFamily="18" charset="0"/>
              <a:ea typeface="Times New Roman" panose="02020603050405020304" pitchFamily="18" charset="0"/>
            </a:endParaRPr>
          </a:p>
          <a:p>
            <a:endParaRPr lang="en-US" sz="1800" dirty="0">
              <a:effectLst/>
              <a:latin typeface="Times New Roman" panose="02020603050405020304" pitchFamily="18" charset="0"/>
              <a:ea typeface="Times New Roman" panose="02020603050405020304" pitchFamily="18" charset="0"/>
            </a:endParaRPr>
          </a:p>
          <a:p>
            <a:pPr marL="0" indent="0">
              <a:buNone/>
            </a:pPr>
            <a:endParaRPr lang="en-US" altLang="en-US" sz="2000" dirty="0"/>
          </a:p>
        </p:txBody>
      </p:sp>
    </p:spTree>
    <p:extLst>
      <p:ext uri="{BB962C8B-B14F-4D97-AF65-F5344CB8AC3E}">
        <p14:creationId xmlns:p14="http://schemas.microsoft.com/office/powerpoint/2010/main" val="25335831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Text Box 1"/>
          <p:cNvSpPr txBox="1">
            <a:spLocks noChangeArrowheads="1"/>
          </p:cNvSpPr>
          <p:nvPr/>
        </p:nvSpPr>
        <p:spPr bwMode="auto">
          <a:xfrm>
            <a:off x="954541" y="101712"/>
            <a:ext cx="8494560" cy="448969"/>
          </a:xfrm>
          <a:prstGeom prst="rect">
            <a:avLst/>
          </a:prstGeom>
          <a:noFill/>
          <a:ln w="9525">
            <a:noFill/>
            <a:miter lim="800000"/>
            <a:headEnd/>
            <a:tailEnd/>
          </a:ln>
        </p:spPr>
        <p:txBody>
          <a:bodyPr lIns="0" tIns="0" rIns="0" bIns="0">
            <a:spAutoFit/>
          </a:bodyPr>
          <a:lstStyle/>
          <a:p>
            <a:pPr algn="ctr">
              <a:lnSpc>
                <a:spcPct val="97000"/>
              </a:lnSpc>
              <a:buClr>
                <a:srgbClr val="FFFFFF"/>
              </a:buClr>
              <a:buSzPct val="45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sz="1500" b="1" dirty="0" err="1">
                <a:latin typeface="Arial" charset="0"/>
              </a:rPr>
              <a:t>Effect of Once-Weekly Tirzepatide, as Compared with Semaglutide, on Body Weight, the Percentage of Patients Who Met Weight-Loss Goals, and the Lipid Profile.</a:t>
            </a:r>
            <a:endParaRPr lang="en-GB" sz="1500" b="1" dirty="0">
              <a:latin typeface="Arial" charset="0"/>
            </a:endParaRPr>
          </a:p>
        </p:txBody>
      </p:sp>
      <p:pic>
        <p:nvPicPr>
          <p:cNvPr id="5122" name="Picture 2"/>
          <p:cNvPicPr>
            <a:picLocks noChangeAspect="1" noChangeArrowheads="1"/>
          </p:cNvPicPr>
          <p:nvPr/>
        </p:nvPicPr>
        <p:blipFill>
          <a:blip r:embed="rId3" cstate="print"/>
          <a:srcRect/>
          <a:stretch>
            <a:fillRect/>
          </a:stretch>
        </p:blipFill>
        <p:spPr bwMode="auto">
          <a:xfrm>
            <a:off x="6883021" y="6270419"/>
            <a:ext cx="2566080" cy="432045"/>
          </a:xfrm>
          <a:prstGeom prst="rect">
            <a:avLst/>
          </a:prstGeom>
          <a:noFill/>
        </p:spPr>
      </p:pic>
      <p:sp>
        <p:nvSpPr>
          <p:cNvPr id="5124" name="Text Box 4"/>
          <p:cNvSpPr txBox="1">
            <a:spLocks noChangeArrowheads="1"/>
          </p:cNvSpPr>
          <p:nvPr/>
        </p:nvSpPr>
        <p:spPr bwMode="auto">
          <a:xfrm>
            <a:off x="2254079" y="5972309"/>
            <a:ext cx="5758684" cy="165045"/>
          </a:xfrm>
          <a:prstGeom prst="rect">
            <a:avLst/>
          </a:prstGeom>
          <a:noFill/>
          <a:ln w="9525">
            <a:noFill/>
            <a:miter lim="800000"/>
            <a:headEnd/>
            <a:tailEnd/>
          </a:ln>
        </p:spPr>
        <p:txBody>
          <a:bodyPr lIns="0" tIns="0" rIns="0" bIns="0">
            <a:spAutoFit/>
          </a:bodyPr>
          <a:lstStyle/>
          <a:p>
            <a:pPr>
              <a:lnSpc>
                <a:spcPct val="97000"/>
              </a:lnSpc>
              <a:buClr>
                <a:srgbClr val="FFFFFF"/>
              </a:buClr>
              <a:buSzPct val="45000"/>
              <a:tabLst>
                <a:tab pos="656650" algn="l"/>
                <a:tab pos="1313299" algn="l"/>
                <a:tab pos="1969949" algn="l"/>
                <a:tab pos="2626599" algn="l"/>
                <a:tab pos="3283248" algn="l"/>
              </a:tabLst>
            </a:pPr>
            <a:r>
              <a:rPr lang="en-GB" sz="1100" b="1">
                <a:solidFill>
                  <a:srgbClr val="FFFFFF"/>
                </a:solidFill>
                <a:latin typeface="Arial" charset="0"/>
              </a:rPr>
              <a:t>Frías JP et al. N Engl J Med 2021;385:503-515</a:t>
            </a:r>
            <a:endParaRPr lang="en-GB" sz="1100" b="1" dirty="0">
              <a:solidFill>
                <a:srgbClr val="FFFFFF"/>
              </a:solidFill>
              <a:latin typeface="Arial" charset="0"/>
            </a:endParaRPr>
          </a:p>
        </p:txBody>
      </p:sp>
      <p:pic>
        <p:nvPicPr>
          <p:cNvPr id="2" name="Picture 1" descr="Screen Shot 2021-11-01 at 5.21.36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93395" y="550681"/>
            <a:ext cx="7615756" cy="6307319"/>
          </a:xfrm>
          <a:prstGeom prst="rect">
            <a:avLst/>
          </a:prstGeom>
        </p:spPr>
      </p:pic>
      <p:sp>
        <p:nvSpPr>
          <p:cNvPr id="6" name="Oval 5">
            <a:extLst>
              <a:ext uri="{FF2B5EF4-FFF2-40B4-BE49-F238E27FC236}">
                <a16:creationId xmlns:a16="http://schemas.microsoft.com/office/drawing/2014/main" id="{9A91C71A-3347-754D-B7F5-1AE410D60C2C}"/>
              </a:ext>
            </a:extLst>
          </p:cNvPr>
          <p:cNvSpPr/>
          <p:nvPr/>
        </p:nvSpPr>
        <p:spPr>
          <a:xfrm>
            <a:off x="7696695" y="2315688"/>
            <a:ext cx="950026" cy="1341912"/>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28772549"/>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a:extLst>
              <a:ext uri="{FF2B5EF4-FFF2-40B4-BE49-F238E27FC236}">
                <a16:creationId xmlns:a16="http://schemas.microsoft.com/office/drawing/2014/main" id="{436167AC-9398-A0C5-1177-2493A0FE7568}"/>
              </a:ext>
            </a:extLst>
          </p:cNvPr>
          <p:cNvSpPr>
            <a:spLocks noGrp="1" noChangeArrowheads="1"/>
          </p:cNvSpPr>
          <p:nvPr>
            <p:ph type="title"/>
          </p:nvPr>
        </p:nvSpPr>
        <p:spPr>
          <a:xfrm>
            <a:off x="1257300" y="228600"/>
            <a:ext cx="8321598" cy="1143000"/>
          </a:xfrm>
        </p:spPr>
        <p:txBody>
          <a:bodyPr/>
          <a:lstStyle/>
          <a:p>
            <a:pPr marR="0" lvl="0">
              <a:spcBef>
                <a:spcPts val="0"/>
              </a:spcBef>
              <a:spcAft>
                <a:spcPts val="0"/>
              </a:spcAft>
              <a:tabLst>
                <a:tab pos="457200" algn="l"/>
              </a:tabLst>
            </a:pP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How do you get insurance coverage?</a:t>
            </a:r>
          </a:p>
        </p:txBody>
      </p:sp>
      <p:sp>
        <p:nvSpPr>
          <p:cNvPr id="7170" name="Rectangle 3">
            <a:extLst>
              <a:ext uri="{FF2B5EF4-FFF2-40B4-BE49-F238E27FC236}">
                <a16:creationId xmlns:a16="http://schemas.microsoft.com/office/drawing/2014/main" id="{E370A8A4-8CE1-000D-E0B9-46B6728C9DCA}"/>
              </a:ext>
            </a:extLst>
          </p:cNvPr>
          <p:cNvSpPr>
            <a:spLocks noGrp="1" noChangeArrowheads="1"/>
          </p:cNvSpPr>
          <p:nvPr>
            <p:ph type="body" idx="1"/>
          </p:nvPr>
        </p:nvSpPr>
        <p:spPr>
          <a:xfrm>
            <a:off x="1257300" y="1371600"/>
            <a:ext cx="7772400" cy="4114800"/>
          </a:xfrm>
        </p:spPr>
        <p:txBody>
          <a:bodyPr/>
          <a:lstStyle/>
          <a:p>
            <a:pPr marL="0" marR="0">
              <a:spcBef>
                <a:spcPts val="0"/>
              </a:spcBef>
              <a:spcAft>
                <a:spcPts val="0"/>
              </a:spcAft>
            </a:pPr>
            <a:r>
              <a:rPr lang="en-US" sz="1800" dirty="0">
                <a:effectLst/>
                <a:latin typeface="Times New Roman" panose="02020603050405020304" pitchFamily="18" charset="0"/>
                <a:ea typeface="Calibri" panose="020F0502020204030204" pitchFamily="34" charset="0"/>
              </a:rPr>
              <a:t>Call up your insurance to see if they cover weight loss medicines (many don’t cover at all). </a:t>
            </a:r>
          </a:p>
          <a:p>
            <a:pPr marL="0" marR="0">
              <a:spcBef>
                <a:spcPts val="0"/>
              </a:spcBef>
              <a:spcAft>
                <a:spcPts val="0"/>
              </a:spcAft>
            </a:pPr>
            <a:r>
              <a:rPr lang="en-US" sz="1800" dirty="0">
                <a:latin typeface="Times New Roman" panose="02020603050405020304" pitchFamily="18" charset="0"/>
                <a:ea typeface="Times New Roman" panose="02020603050405020304" pitchFamily="18" charset="0"/>
              </a:rPr>
              <a:t>Ask the criteria for coverage and if there is a pre-auth form</a:t>
            </a:r>
          </a:p>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rPr>
              <a:t>Ask </a:t>
            </a:r>
            <a:r>
              <a:rPr lang="en-US" sz="1800" dirty="0">
                <a:latin typeface="Times New Roman" panose="02020603050405020304" pitchFamily="18" charset="0"/>
                <a:ea typeface="Times New Roman" panose="02020603050405020304" pitchFamily="18" charset="0"/>
              </a:rPr>
              <a:t>what the criteria for coverage of Ozempic is (do you have to diabetes or does insulin resistance or pre-diabetes qualify or PCOS qualify)</a:t>
            </a:r>
          </a:p>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rPr>
              <a:t>I</a:t>
            </a:r>
            <a:r>
              <a:rPr lang="en-US" sz="1800" dirty="0">
                <a:latin typeface="Times New Roman" panose="02020603050405020304" pitchFamily="18" charset="0"/>
                <a:ea typeface="Times New Roman" panose="02020603050405020304" pitchFamily="18" charset="0"/>
              </a:rPr>
              <a:t>f no coverage for these medicines, appeals or face-to-face appeals are unlikely to be successful.</a:t>
            </a:r>
          </a:p>
          <a:p>
            <a:pPr marL="0" marR="0">
              <a:spcBef>
                <a:spcPts val="0"/>
              </a:spcBef>
              <a:spcAft>
                <a:spcPts val="0"/>
              </a:spcAft>
            </a:pPr>
            <a:r>
              <a:rPr lang="en-US" sz="1800" dirty="0">
                <a:latin typeface="Times New Roman" panose="02020603050405020304" pitchFamily="18" charset="0"/>
                <a:ea typeface="Times New Roman" panose="02020603050405020304" pitchFamily="18" charset="0"/>
              </a:rPr>
              <a:t>Go to compounded options</a:t>
            </a:r>
          </a:p>
          <a:p>
            <a:pPr marL="0" indent="0">
              <a:buNone/>
            </a:pPr>
            <a:endParaRPr lang="en-US" altLang="en-US" sz="2000" dirty="0"/>
          </a:p>
        </p:txBody>
      </p:sp>
    </p:spTree>
    <p:extLst>
      <p:ext uri="{BB962C8B-B14F-4D97-AF65-F5344CB8AC3E}">
        <p14:creationId xmlns:p14="http://schemas.microsoft.com/office/powerpoint/2010/main" val="18354737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AB20E7-AA39-0CF3-6D8D-3502C9CE96CF}"/>
            </a:ext>
          </a:extLst>
        </p:cNvPr>
        <p:cNvGrpSpPr/>
        <p:nvPr/>
      </p:nvGrpSpPr>
      <p:grpSpPr>
        <a:xfrm>
          <a:off x="0" y="0"/>
          <a:ext cx="0" cy="0"/>
          <a:chOff x="0" y="0"/>
          <a:chExt cx="0" cy="0"/>
        </a:xfrm>
      </p:grpSpPr>
      <p:sp>
        <p:nvSpPr>
          <p:cNvPr id="7169" name="Rectangle 2">
            <a:extLst>
              <a:ext uri="{FF2B5EF4-FFF2-40B4-BE49-F238E27FC236}">
                <a16:creationId xmlns:a16="http://schemas.microsoft.com/office/drawing/2014/main" id="{4A0B6D83-9212-C2EF-6052-B4C79D2A6958}"/>
              </a:ext>
            </a:extLst>
          </p:cNvPr>
          <p:cNvSpPr>
            <a:spLocks noGrp="1" noChangeArrowheads="1"/>
          </p:cNvSpPr>
          <p:nvPr>
            <p:ph type="title"/>
          </p:nvPr>
        </p:nvSpPr>
        <p:spPr>
          <a:xfrm>
            <a:off x="1257300" y="228600"/>
            <a:ext cx="8321598" cy="1143000"/>
          </a:xfrm>
        </p:spPr>
        <p:txBody>
          <a:bodyPr/>
          <a:lstStyle/>
          <a:p>
            <a:pPr marL="0" marR="0">
              <a:lnSpc>
                <a:spcPct val="107000"/>
              </a:lnSpc>
              <a:spcAft>
                <a:spcPts val="400"/>
              </a:spcAft>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Compounding Pharmacies that Compound GLP-1RAs</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7170" name="Rectangle 3">
            <a:extLst>
              <a:ext uri="{FF2B5EF4-FFF2-40B4-BE49-F238E27FC236}">
                <a16:creationId xmlns:a16="http://schemas.microsoft.com/office/drawing/2014/main" id="{019CD264-D40E-69BE-09D4-EB1C0C5F66B3}"/>
              </a:ext>
            </a:extLst>
          </p:cNvPr>
          <p:cNvSpPr>
            <a:spLocks noGrp="1" noChangeArrowheads="1"/>
          </p:cNvSpPr>
          <p:nvPr>
            <p:ph type="body" idx="1"/>
          </p:nvPr>
        </p:nvSpPr>
        <p:spPr>
          <a:xfrm>
            <a:off x="1257300" y="1371600"/>
            <a:ext cx="7772400" cy="4114800"/>
          </a:xfrm>
        </p:spPr>
        <p:txBody>
          <a:bodyPr/>
          <a:lstStyle/>
          <a:p>
            <a:pPr marL="0" marR="0">
              <a:spcBef>
                <a:spcPts val="0"/>
              </a:spcBef>
              <a:spcAft>
                <a:spcPts val="0"/>
              </a:spcAft>
            </a:pPr>
            <a:r>
              <a:rPr lang="en-US" sz="1800" dirty="0">
                <a:effectLst/>
                <a:latin typeface="Times New Roman" panose="02020603050405020304" pitchFamily="18" charset="0"/>
                <a:ea typeface="Aptos" panose="020B0004020202020204" pitchFamily="34" charset="0"/>
              </a:rPr>
              <a:t>With the increasing demand for GLP-1RAs, high commercial cost and limited supply, compounded pharmacies started compounding these drugs for the patients at a fraction of the cost of brand-name drugs at commercial pharmacies. </a:t>
            </a:r>
          </a:p>
          <a:p>
            <a:pPr marL="0" marR="0">
              <a:spcBef>
                <a:spcPts val="0"/>
              </a:spcBef>
              <a:spcAft>
                <a:spcPts val="0"/>
              </a:spcAft>
            </a:pPr>
            <a:r>
              <a:rPr lang="en-US" sz="1800" dirty="0">
                <a:effectLst/>
                <a:latin typeface="Times New Roman" panose="02020603050405020304" pitchFamily="18" charset="0"/>
                <a:ea typeface="Aptos" panose="020B0004020202020204" pitchFamily="34" charset="0"/>
              </a:rPr>
              <a:t>They were allowed to do this because the FDA deemed that there was a shortage of brand-name drugs, </a:t>
            </a:r>
          </a:p>
          <a:p>
            <a:pPr marL="0" marR="0">
              <a:spcBef>
                <a:spcPts val="0"/>
              </a:spcBef>
              <a:spcAft>
                <a:spcPts val="0"/>
              </a:spcAft>
            </a:pPr>
            <a:r>
              <a:rPr lang="en-US" sz="1800" dirty="0">
                <a:latin typeface="Times New Roman" panose="02020603050405020304" pitchFamily="18" charset="0"/>
                <a:ea typeface="Aptos" panose="020B0004020202020204" pitchFamily="34" charset="0"/>
              </a:rPr>
              <a:t>S</a:t>
            </a:r>
            <a:r>
              <a:rPr lang="en-US" sz="1800" dirty="0">
                <a:effectLst/>
                <a:latin typeface="Times New Roman" panose="02020603050405020304" pitchFamily="18" charset="0"/>
                <a:ea typeface="Aptos" panose="020B0004020202020204" pitchFamily="34" charset="0"/>
              </a:rPr>
              <a:t>ince they were compounding </a:t>
            </a:r>
            <a:r>
              <a:rPr lang="en-US" sz="1800" dirty="0" err="1">
                <a:effectLst/>
                <a:latin typeface="Times New Roman" panose="02020603050405020304" pitchFamily="18" charset="0"/>
                <a:ea typeface="Aptos" panose="020B0004020202020204" pitchFamily="34" charset="0"/>
              </a:rPr>
              <a:t>Tirzepatide</a:t>
            </a:r>
            <a:r>
              <a:rPr lang="en-US" sz="1800" dirty="0">
                <a:effectLst/>
                <a:latin typeface="Times New Roman" panose="02020603050405020304" pitchFamily="18" charset="0"/>
                <a:ea typeface="Aptos" panose="020B0004020202020204" pitchFamily="34" charset="0"/>
              </a:rPr>
              <a:t> and </a:t>
            </a:r>
            <a:r>
              <a:rPr lang="en-US" sz="1800" dirty="0" err="1">
                <a:effectLst/>
                <a:latin typeface="Times New Roman" panose="02020603050405020304" pitchFamily="18" charset="0"/>
                <a:ea typeface="Aptos" panose="020B0004020202020204" pitchFamily="34" charset="0"/>
              </a:rPr>
              <a:t>Semaglutide</a:t>
            </a:r>
            <a:r>
              <a:rPr lang="en-US" sz="1800" dirty="0">
                <a:effectLst/>
                <a:latin typeface="Times New Roman" panose="02020603050405020304" pitchFamily="18" charset="0"/>
                <a:ea typeface="Aptos" panose="020B0004020202020204" pitchFamily="34" charset="0"/>
              </a:rPr>
              <a:t> and not the brand-names Ozempic, </a:t>
            </a:r>
            <a:r>
              <a:rPr lang="en-US" sz="1800" dirty="0" err="1">
                <a:effectLst/>
                <a:latin typeface="Times New Roman" panose="02020603050405020304" pitchFamily="18" charset="0"/>
                <a:ea typeface="Aptos" panose="020B0004020202020204" pitchFamily="34" charset="0"/>
              </a:rPr>
              <a:t>Wegovy</a:t>
            </a:r>
            <a:r>
              <a:rPr lang="en-US" sz="1800" dirty="0">
                <a:effectLst/>
                <a:latin typeface="Times New Roman" panose="02020603050405020304" pitchFamily="18" charset="0"/>
                <a:ea typeface="Aptos" panose="020B0004020202020204" pitchFamily="34" charset="0"/>
              </a:rPr>
              <a:t>, </a:t>
            </a:r>
            <a:r>
              <a:rPr lang="en-US" sz="1800" dirty="0" err="1">
                <a:effectLst/>
                <a:latin typeface="Times New Roman" panose="02020603050405020304" pitchFamily="18" charset="0"/>
                <a:ea typeface="Aptos" panose="020B0004020202020204" pitchFamily="34" charset="0"/>
              </a:rPr>
              <a:t>Mounjaro</a:t>
            </a:r>
            <a:r>
              <a:rPr lang="en-US" sz="1800" dirty="0">
                <a:effectLst/>
                <a:latin typeface="Times New Roman" panose="02020603050405020304" pitchFamily="18" charset="0"/>
                <a:ea typeface="Aptos" panose="020B0004020202020204" pitchFamily="34" charset="0"/>
              </a:rPr>
              <a:t> and </a:t>
            </a:r>
            <a:r>
              <a:rPr lang="en-US" sz="1800" dirty="0" err="1">
                <a:effectLst/>
                <a:latin typeface="Times New Roman" panose="02020603050405020304" pitchFamily="18" charset="0"/>
                <a:ea typeface="Aptos" panose="020B0004020202020204" pitchFamily="34" charset="0"/>
              </a:rPr>
              <a:t>Zepbound</a:t>
            </a:r>
            <a:r>
              <a:rPr lang="en-US" sz="1800" dirty="0">
                <a:effectLst/>
                <a:latin typeface="Times New Roman" panose="02020603050405020304" pitchFamily="18" charset="0"/>
                <a:ea typeface="Aptos" panose="020B0004020202020204" pitchFamily="34" charset="0"/>
              </a:rPr>
              <a:t>, </a:t>
            </a:r>
          </a:p>
          <a:p>
            <a:pPr marL="0" marR="0">
              <a:spcBef>
                <a:spcPts val="0"/>
              </a:spcBef>
              <a:spcAft>
                <a:spcPts val="0"/>
              </a:spcAft>
            </a:pPr>
            <a:r>
              <a:rPr lang="en-US" sz="1800" dirty="0">
                <a:effectLst/>
                <a:latin typeface="Times New Roman" panose="02020603050405020304" pitchFamily="18" charset="0"/>
                <a:ea typeface="Aptos" panose="020B0004020202020204" pitchFamily="34" charset="0"/>
              </a:rPr>
              <a:t>And because they were able to supply in-between dose or added ingredients such as Glycine + B12. </a:t>
            </a:r>
          </a:p>
          <a:p>
            <a:pPr marL="0" marR="0">
              <a:spcBef>
                <a:spcPts val="0"/>
              </a:spcBef>
              <a:spcAft>
                <a:spcPts val="0"/>
              </a:spcAft>
            </a:pPr>
            <a:r>
              <a:rPr lang="en-US" sz="1800" kern="0" dirty="0">
                <a:effectLst/>
                <a:latin typeface="Times New Roman" panose="02020603050405020304" pitchFamily="18" charset="0"/>
                <a:ea typeface="Calibri" panose="020F0502020204030204" pitchFamily="34" charset="0"/>
              </a:rPr>
              <a:t>The landscape for compounded weight loss medicines is changing rapidly.</a:t>
            </a:r>
          </a:p>
          <a:p>
            <a:pPr marL="0" marR="0">
              <a:spcBef>
                <a:spcPts val="0"/>
              </a:spcBef>
              <a:spcAft>
                <a:spcPts val="0"/>
              </a:spcAft>
            </a:pPr>
            <a:r>
              <a:rPr lang="en-US" sz="1800" kern="0" dirty="0">
                <a:effectLst/>
                <a:latin typeface="Times New Roman" panose="02020603050405020304" pitchFamily="18" charset="0"/>
                <a:ea typeface="Calibri" panose="020F0502020204030204" pitchFamily="34" charset="0"/>
              </a:rPr>
              <a:t>Some availability depends on the state you live in. </a:t>
            </a:r>
            <a:endParaRPr lang="en-US" altLang="en-US" sz="2000" dirty="0"/>
          </a:p>
        </p:txBody>
      </p:sp>
    </p:spTree>
    <p:extLst>
      <p:ext uri="{BB962C8B-B14F-4D97-AF65-F5344CB8AC3E}">
        <p14:creationId xmlns:p14="http://schemas.microsoft.com/office/powerpoint/2010/main" val="37654479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859051-53BB-79D8-8D68-898347C9FEDA}"/>
            </a:ext>
          </a:extLst>
        </p:cNvPr>
        <p:cNvGrpSpPr/>
        <p:nvPr/>
      </p:nvGrpSpPr>
      <p:grpSpPr>
        <a:xfrm>
          <a:off x="0" y="0"/>
          <a:ext cx="0" cy="0"/>
          <a:chOff x="0" y="0"/>
          <a:chExt cx="0" cy="0"/>
        </a:xfrm>
      </p:grpSpPr>
      <p:sp>
        <p:nvSpPr>
          <p:cNvPr id="7169" name="Rectangle 2">
            <a:extLst>
              <a:ext uri="{FF2B5EF4-FFF2-40B4-BE49-F238E27FC236}">
                <a16:creationId xmlns:a16="http://schemas.microsoft.com/office/drawing/2014/main" id="{6861C4C8-FAB5-5264-9A0C-D0FF10746AAD}"/>
              </a:ext>
            </a:extLst>
          </p:cNvPr>
          <p:cNvSpPr>
            <a:spLocks noGrp="1" noChangeArrowheads="1"/>
          </p:cNvSpPr>
          <p:nvPr>
            <p:ph type="title"/>
          </p:nvPr>
        </p:nvSpPr>
        <p:spPr>
          <a:xfrm>
            <a:off x="1257300" y="228600"/>
            <a:ext cx="8321598" cy="1143000"/>
          </a:xfrm>
        </p:spPr>
        <p:txBody>
          <a:bodyPr/>
          <a:lstStyle/>
          <a:p>
            <a:pPr marL="0" marR="0">
              <a:lnSpc>
                <a:spcPct val="107000"/>
              </a:lnSpc>
              <a:spcAft>
                <a:spcPts val="400"/>
              </a:spcAft>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Compounding Pharmacies that Compound GLP-1RAs</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7170" name="Rectangle 3">
            <a:extLst>
              <a:ext uri="{FF2B5EF4-FFF2-40B4-BE49-F238E27FC236}">
                <a16:creationId xmlns:a16="http://schemas.microsoft.com/office/drawing/2014/main" id="{019DEC52-8D38-E7EB-C82C-FF4290623278}"/>
              </a:ext>
            </a:extLst>
          </p:cNvPr>
          <p:cNvSpPr>
            <a:spLocks noGrp="1" noChangeArrowheads="1"/>
          </p:cNvSpPr>
          <p:nvPr>
            <p:ph type="body" idx="1"/>
          </p:nvPr>
        </p:nvSpPr>
        <p:spPr>
          <a:xfrm>
            <a:off x="1257300" y="1371600"/>
            <a:ext cx="7772400" cy="4114800"/>
          </a:xfrm>
        </p:spPr>
        <p:txBody>
          <a:bodyPr/>
          <a:lstStyle/>
          <a:p>
            <a:pPr marL="0" marR="0">
              <a:spcBef>
                <a:spcPts val="0"/>
              </a:spcBef>
              <a:spcAft>
                <a:spcPts val="0"/>
              </a:spcAft>
            </a:pPr>
            <a:r>
              <a:rPr lang="en-US" sz="1800" dirty="0">
                <a:effectLst/>
                <a:latin typeface="Times New Roman" panose="02020603050405020304" pitchFamily="18" charset="0"/>
                <a:ea typeface="Aptos" panose="020B0004020202020204" pitchFamily="34" charset="0"/>
              </a:rPr>
              <a:t>In October 2024, the FDA under influence from Lilly declared the shortage of </a:t>
            </a:r>
            <a:r>
              <a:rPr lang="en-US" sz="1800" dirty="0" err="1">
                <a:effectLst/>
                <a:latin typeface="Times New Roman" panose="02020603050405020304" pitchFamily="18" charset="0"/>
                <a:ea typeface="Aptos" panose="020B0004020202020204" pitchFamily="34" charset="0"/>
              </a:rPr>
              <a:t>Mounjaro</a:t>
            </a:r>
            <a:r>
              <a:rPr lang="en-US" sz="1800" dirty="0">
                <a:effectLst/>
                <a:latin typeface="Times New Roman" panose="02020603050405020304" pitchFamily="18" charset="0"/>
                <a:ea typeface="Aptos" panose="020B0004020202020204" pitchFamily="34" charset="0"/>
              </a:rPr>
              <a:t> and </a:t>
            </a:r>
            <a:r>
              <a:rPr lang="en-US" sz="1800" dirty="0" err="1">
                <a:effectLst/>
                <a:latin typeface="Times New Roman" panose="02020603050405020304" pitchFamily="18" charset="0"/>
                <a:ea typeface="Aptos" panose="020B0004020202020204" pitchFamily="34" charset="0"/>
              </a:rPr>
              <a:t>Zepbound</a:t>
            </a:r>
            <a:r>
              <a:rPr lang="en-US" sz="1800" dirty="0">
                <a:effectLst/>
                <a:latin typeface="Times New Roman" panose="02020603050405020304" pitchFamily="18" charset="0"/>
                <a:ea typeface="Aptos" panose="020B0004020202020204" pitchFamily="34" charset="0"/>
              </a:rPr>
              <a:t> “resolved” and told compounding pharmacies to stop distributing compounded versions of these drugs. </a:t>
            </a:r>
          </a:p>
          <a:p>
            <a:pPr marL="0" marR="0">
              <a:spcBef>
                <a:spcPts val="0"/>
              </a:spcBef>
              <a:spcAft>
                <a:spcPts val="0"/>
              </a:spcAft>
            </a:pPr>
            <a:r>
              <a:rPr lang="en-US" sz="1800" dirty="0">
                <a:effectLst/>
                <a:latin typeface="Times New Roman" panose="02020603050405020304" pitchFamily="18" charset="0"/>
                <a:ea typeface="Aptos" panose="020B0004020202020204" pitchFamily="34" charset="0"/>
              </a:rPr>
              <a:t>However, the shortage of </a:t>
            </a:r>
            <a:r>
              <a:rPr lang="en-US" sz="1800" dirty="0" err="1">
                <a:effectLst/>
                <a:latin typeface="Times New Roman" panose="02020603050405020304" pitchFamily="18" charset="0"/>
                <a:ea typeface="Aptos" panose="020B0004020202020204" pitchFamily="34" charset="0"/>
              </a:rPr>
              <a:t>Mounjaro</a:t>
            </a:r>
            <a:r>
              <a:rPr lang="en-US" sz="1800" dirty="0">
                <a:effectLst/>
                <a:latin typeface="Times New Roman" panose="02020603050405020304" pitchFamily="18" charset="0"/>
                <a:ea typeface="Aptos" panose="020B0004020202020204" pitchFamily="34" charset="0"/>
              </a:rPr>
              <a:t> and </a:t>
            </a:r>
            <a:r>
              <a:rPr lang="en-US" sz="1800" dirty="0" err="1">
                <a:effectLst/>
                <a:latin typeface="Times New Roman" panose="02020603050405020304" pitchFamily="18" charset="0"/>
                <a:ea typeface="Aptos" panose="020B0004020202020204" pitchFamily="34" charset="0"/>
              </a:rPr>
              <a:t>Zepbound</a:t>
            </a:r>
            <a:r>
              <a:rPr lang="en-US" sz="1800" dirty="0">
                <a:effectLst/>
                <a:latin typeface="Times New Roman" panose="02020603050405020304" pitchFamily="18" charset="0"/>
                <a:ea typeface="Aptos" panose="020B0004020202020204" pitchFamily="34" charset="0"/>
              </a:rPr>
              <a:t> was not over and there is legal action between compounding pharmacies and the FDA. </a:t>
            </a:r>
          </a:p>
          <a:p>
            <a:pPr marL="0" marR="0">
              <a:spcBef>
                <a:spcPts val="0"/>
              </a:spcBef>
              <a:spcAft>
                <a:spcPts val="0"/>
              </a:spcAft>
            </a:pPr>
            <a:r>
              <a:rPr lang="en-US" sz="1800" kern="0" dirty="0">
                <a:effectLst/>
                <a:latin typeface="Times New Roman" panose="02020603050405020304" pitchFamily="18" charset="0"/>
                <a:ea typeface="Calibri" panose="020F0502020204030204" pitchFamily="34" charset="0"/>
              </a:rPr>
              <a:t>In March 2025, a U.S. federal judge </a:t>
            </a:r>
            <a:r>
              <a:rPr lang="en-US" sz="1800" u="sng" kern="0" dirty="0">
                <a:effectLst/>
                <a:latin typeface="Times New Roman" panose="02020603050405020304" pitchFamily="18" charset="0"/>
                <a:ea typeface="Calibri" panose="020F0502020204030204" pitchFamily="34" charset="0"/>
              </a:rPr>
              <a:t>denied</a:t>
            </a:r>
            <a:r>
              <a:rPr lang="en-US" sz="1800" kern="0" dirty="0">
                <a:effectLst/>
                <a:latin typeface="Times New Roman" panose="02020603050405020304" pitchFamily="18" charset="0"/>
                <a:ea typeface="Calibri" panose="020F0502020204030204" pitchFamily="34" charset="0"/>
              </a:rPr>
              <a:t> an injunction that would have allowed compounding pharmacies to keep making copies of Eli Lilly's weight-loss and diabetes drugs </a:t>
            </a:r>
            <a:r>
              <a:rPr lang="en-US" sz="1800" kern="0" dirty="0" err="1">
                <a:effectLst/>
                <a:latin typeface="Times New Roman" panose="02020603050405020304" pitchFamily="18" charset="0"/>
                <a:ea typeface="Calibri" panose="020F0502020204030204" pitchFamily="34" charset="0"/>
              </a:rPr>
              <a:t>Zepbound</a:t>
            </a:r>
            <a:r>
              <a:rPr lang="en-US" sz="1800" kern="0" dirty="0">
                <a:effectLst/>
                <a:latin typeface="Times New Roman" panose="02020603050405020304" pitchFamily="18" charset="0"/>
                <a:ea typeface="Calibri" panose="020F0502020204030204" pitchFamily="34" charset="0"/>
              </a:rPr>
              <a:t> and </a:t>
            </a:r>
            <a:r>
              <a:rPr lang="en-US" sz="1800" kern="0" dirty="0" err="1">
                <a:effectLst/>
                <a:latin typeface="Times New Roman" panose="02020603050405020304" pitchFamily="18" charset="0"/>
                <a:ea typeface="Calibri" panose="020F0502020204030204" pitchFamily="34" charset="0"/>
              </a:rPr>
              <a:t>Mounjaro</a:t>
            </a:r>
            <a:r>
              <a:rPr lang="en-US" sz="1800" kern="0" dirty="0">
                <a:effectLst/>
                <a:latin typeface="Times New Roman" panose="02020603050405020304" pitchFamily="18" charset="0"/>
                <a:ea typeface="Calibri" panose="020F0502020204030204" pitchFamily="34" charset="0"/>
              </a:rPr>
              <a:t> (generic name Tirzepatide) in the United States. </a:t>
            </a:r>
          </a:p>
          <a:p>
            <a:pPr marL="0" marR="0">
              <a:spcBef>
                <a:spcPts val="0"/>
              </a:spcBef>
              <a:spcAft>
                <a:spcPts val="0"/>
              </a:spcAft>
            </a:pPr>
            <a:r>
              <a:rPr lang="en-US" sz="1800" kern="0" dirty="0">
                <a:effectLst/>
                <a:latin typeface="Times New Roman" panose="02020603050405020304" pitchFamily="18" charset="0"/>
                <a:ea typeface="Calibri" panose="020F0502020204030204" pitchFamily="34" charset="0"/>
              </a:rPr>
              <a:t>This was based on Lilly saying the shortage of </a:t>
            </a:r>
            <a:r>
              <a:rPr lang="en-US" sz="1800" kern="0" dirty="0" err="1">
                <a:effectLst/>
                <a:latin typeface="Times New Roman" panose="02020603050405020304" pitchFamily="18" charset="0"/>
                <a:ea typeface="Calibri" panose="020F0502020204030204" pitchFamily="34" charset="0"/>
              </a:rPr>
              <a:t>Zepbound</a:t>
            </a:r>
            <a:r>
              <a:rPr lang="en-US" sz="1800" kern="0" dirty="0">
                <a:effectLst/>
                <a:latin typeface="Times New Roman" panose="02020603050405020304" pitchFamily="18" charset="0"/>
                <a:ea typeface="Calibri" panose="020F0502020204030204" pitchFamily="34" charset="0"/>
              </a:rPr>
              <a:t> and </a:t>
            </a:r>
            <a:r>
              <a:rPr lang="en-US" sz="1800" kern="0" dirty="0" err="1">
                <a:effectLst/>
                <a:latin typeface="Times New Roman" panose="02020603050405020304" pitchFamily="18" charset="0"/>
                <a:ea typeface="Calibri" panose="020F0502020204030204" pitchFamily="34" charset="0"/>
              </a:rPr>
              <a:t>Mounjaro</a:t>
            </a:r>
            <a:r>
              <a:rPr lang="en-US" sz="1800" kern="0" dirty="0">
                <a:effectLst/>
                <a:latin typeface="Times New Roman" panose="02020603050405020304" pitchFamily="18" charset="0"/>
                <a:ea typeface="Calibri" panose="020F0502020204030204" pitchFamily="34" charset="0"/>
              </a:rPr>
              <a:t> has ended which most experts say is not true.</a:t>
            </a:r>
            <a:r>
              <a:rPr lang="en-US" sz="1100" dirty="0">
                <a:effectLst/>
              </a:rPr>
              <a:t> </a:t>
            </a:r>
            <a:endParaRPr lang="en-US" sz="1800" dirty="0">
              <a:effectLst/>
              <a:latin typeface="Times New Roman" panose="02020603050405020304" pitchFamily="18" charset="0"/>
              <a:ea typeface="Aptos" panose="020B0004020202020204" pitchFamily="34" charset="0"/>
            </a:endParaRPr>
          </a:p>
        </p:txBody>
      </p:sp>
    </p:spTree>
    <p:extLst>
      <p:ext uri="{BB962C8B-B14F-4D97-AF65-F5344CB8AC3E}">
        <p14:creationId xmlns:p14="http://schemas.microsoft.com/office/powerpoint/2010/main" val="40433311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56A68E-9486-9601-3E8C-C282E895FEE9}"/>
            </a:ext>
          </a:extLst>
        </p:cNvPr>
        <p:cNvGrpSpPr/>
        <p:nvPr/>
      </p:nvGrpSpPr>
      <p:grpSpPr>
        <a:xfrm>
          <a:off x="0" y="0"/>
          <a:ext cx="0" cy="0"/>
          <a:chOff x="0" y="0"/>
          <a:chExt cx="0" cy="0"/>
        </a:xfrm>
      </p:grpSpPr>
      <p:sp>
        <p:nvSpPr>
          <p:cNvPr id="7169" name="Rectangle 2">
            <a:extLst>
              <a:ext uri="{FF2B5EF4-FFF2-40B4-BE49-F238E27FC236}">
                <a16:creationId xmlns:a16="http://schemas.microsoft.com/office/drawing/2014/main" id="{DA0ECCF3-44CD-4238-46B9-90E44A1163C9}"/>
              </a:ext>
            </a:extLst>
          </p:cNvPr>
          <p:cNvSpPr>
            <a:spLocks noGrp="1" noChangeArrowheads="1"/>
          </p:cNvSpPr>
          <p:nvPr>
            <p:ph type="title"/>
          </p:nvPr>
        </p:nvSpPr>
        <p:spPr>
          <a:xfrm>
            <a:off x="1257300" y="228600"/>
            <a:ext cx="8321598" cy="1143000"/>
          </a:xfrm>
        </p:spPr>
        <p:txBody>
          <a:bodyPr/>
          <a:lstStyle/>
          <a:p>
            <a:pPr marL="0" marR="0">
              <a:lnSpc>
                <a:spcPct val="107000"/>
              </a:lnSpc>
              <a:spcAft>
                <a:spcPts val="400"/>
              </a:spcAft>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Compounding Pharmacies that Compound GLP-1RAs</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7170" name="Rectangle 3">
            <a:extLst>
              <a:ext uri="{FF2B5EF4-FFF2-40B4-BE49-F238E27FC236}">
                <a16:creationId xmlns:a16="http://schemas.microsoft.com/office/drawing/2014/main" id="{049212FE-D165-7A9B-A4AF-CA2CA4B1C6C4}"/>
              </a:ext>
            </a:extLst>
          </p:cNvPr>
          <p:cNvSpPr>
            <a:spLocks noGrp="1" noChangeArrowheads="1"/>
          </p:cNvSpPr>
          <p:nvPr>
            <p:ph type="body" idx="1"/>
          </p:nvPr>
        </p:nvSpPr>
        <p:spPr>
          <a:xfrm>
            <a:off x="1257300" y="1371600"/>
            <a:ext cx="7772400" cy="4114800"/>
          </a:xfrm>
        </p:spPr>
        <p:txBody>
          <a:bodyPr/>
          <a:lstStyle/>
          <a:p>
            <a:pPr marL="0" marR="0">
              <a:spcBef>
                <a:spcPts val="0"/>
              </a:spcBef>
              <a:spcAft>
                <a:spcPts val="0"/>
              </a:spcAft>
            </a:pPr>
            <a:r>
              <a:rPr lang="en-US" sz="1800" kern="0" dirty="0">
                <a:effectLst/>
                <a:latin typeface="Times New Roman" panose="02020603050405020304" pitchFamily="18" charset="0"/>
                <a:ea typeface="Calibri" panose="020F0502020204030204" pitchFamily="34" charset="0"/>
              </a:rPr>
              <a:t>The Outsourcing Facility Association (representing compounded pharmacies) that filed the lawsuit said that the number of patients taking compounded GLP-1s as in the millions, so banning compounding pharmacies from providing these medicines will cause a shortage. </a:t>
            </a:r>
          </a:p>
          <a:p>
            <a:pPr marL="0" marR="0">
              <a:spcBef>
                <a:spcPts val="0"/>
              </a:spcBef>
              <a:spcAft>
                <a:spcPts val="0"/>
              </a:spcAft>
            </a:pPr>
            <a:r>
              <a:rPr lang="en-US" sz="1800" kern="0" dirty="0">
                <a:effectLst/>
                <a:latin typeface="Times New Roman" panose="02020603050405020304" pitchFamily="18" charset="0"/>
                <a:ea typeface="Calibri" panose="020F0502020204030204" pitchFamily="34" charset="0"/>
              </a:rPr>
              <a:t>This injunction does not affect the Novo Nordisk’s drugs Ozempic or </a:t>
            </a:r>
            <a:r>
              <a:rPr lang="en-US" sz="1800" kern="0" dirty="0" err="1">
                <a:effectLst/>
                <a:latin typeface="Times New Roman" panose="02020603050405020304" pitchFamily="18" charset="0"/>
                <a:ea typeface="Calibri" panose="020F0502020204030204" pitchFamily="34" charset="0"/>
              </a:rPr>
              <a:t>Wegovy</a:t>
            </a:r>
            <a:r>
              <a:rPr lang="en-US" sz="1800" kern="0" dirty="0">
                <a:effectLst/>
                <a:latin typeface="Times New Roman" panose="02020603050405020304" pitchFamily="18" charset="0"/>
                <a:ea typeface="Calibri" panose="020F0502020204030204" pitchFamily="34" charset="0"/>
              </a:rPr>
              <a:t> (generic name </a:t>
            </a:r>
            <a:r>
              <a:rPr lang="en-US" sz="1800" kern="0" dirty="0" err="1">
                <a:effectLst/>
                <a:latin typeface="Times New Roman" panose="02020603050405020304" pitchFamily="18" charset="0"/>
                <a:ea typeface="Calibri" panose="020F0502020204030204" pitchFamily="34" charset="0"/>
              </a:rPr>
              <a:t>Semaglutide</a:t>
            </a:r>
            <a:r>
              <a:rPr lang="en-US" sz="1800" kern="0" dirty="0">
                <a:effectLst/>
                <a:latin typeface="Times New Roman" panose="02020603050405020304" pitchFamily="18" charset="0"/>
                <a:ea typeface="Calibri" panose="020F0502020204030204" pitchFamily="34" charset="0"/>
              </a:rPr>
              <a:t>), until April 2025.</a:t>
            </a:r>
          </a:p>
          <a:p>
            <a:pPr marL="0" marR="0">
              <a:spcBef>
                <a:spcPts val="0"/>
              </a:spcBef>
              <a:spcAft>
                <a:spcPts val="0"/>
              </a:spcAft>
            </a:pPr>
            <a:r>
              <a:rPr lang="en-US" sz="1800" kern="0" dirty="0">
                <a:effectLst/>
                <a:latin typeface="Times New Roman" panose="02020603050405020304" pitchFamily="18" charset="0"/>
                <a:ea typeface="Calibri" panose="020F0502020204030204" pitchFamily="34" charset="0"/>
              </a:rPr>
              <a:t> Hundreds of Dr. Friedman’s patients have benefited from these compounded GLP-1s which are available in syringes allowing individual dosing that is not possible with the commercial medicines. </a:t>
            </a:r>
          </a:p>
          <a:p>
            <a:pPr marL="0" marR="0">
              <a:spcBef>
                <a:spcPts val="0"/>
              </a:spcBef>
              <a:spcAft>
                <a:spcPts val="0"/>
              </a:spcAft>
            </a:pPr>
            <a:r>
              <a:rPr lang="en-US" sz="1800" kern="0" dirty="0">
                <a:effectLst/>
                <a:latin typeface="Times New Roman" panose="02020603050405020304" pitchFamily="18" charset="0"/>
                <a:ea typeface="Calibri" panose="020F0502020204030204" pitchFamily="34" charset="0"/>
              </a:rPr>
              <a:t>Compounded GLP-1s do not require insurance pre-authorization and are much more affordable</a:t>
            </a:r>
            <a:r>
              <a:rPr lang="en-US" sz="1100" dirty="0">
                <a:effectLst/>
              </a:rPr>
              <a:t> </a:t>
            </a:r>
            <a:endParaRPr lang="en-US" sz="1800" dirty="0">
              <a:effectLst/>
              <a:latin typeface="Times New Roman" panose="02020603050405020304" pitchFamily="18" charset="0"/>
              <a:ea typeface="Aptos" panose="020B0004020202020204" pitchFamily="34" charset="0"/>
            </a:endParaRPr>
          </a:p>
        </p:txBody>
      </p:sp>
    </p:spTree>
    <p:extLst>
      <p:ext uri="{BB962C8B-B14F-4D97-AF65-F5344CB8AC3E}">
        <p14:creationId xmlns:p14="http://schemas.microsoft.com/office/powerpoint/2010/main" val="19130674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B80C27-59F6-268D-9C9B-B9198B54FE89}"/>
            </a:ext>
          </a:extLst>
        </p:cNvPr>
        <p:cNvGrpSpPr/>
        <p:nvPr/>
      </p:nvGrpSpPr>
      <p:grpSpPr>
        <a:xfrm>
          <a:off x="0" y="0"/>
          <a:ext cx="0" cy="0"/>
          <a:chOff x="0" y="0"/>
          <a:chExt cx="0" cy="0"/>
        </a:xfrm>
      </p:grpSpPr>
      <p:sp>
        <p:nvSpPr>
          <p:cNvPr id="7169" name="Rectangle 2">
            <a:extLst>
              <a:ext uri="{FF2B5EF4-FFF2-40B4-BE49-F238E27FC236}">
                <a16:creationId xmlns:a16="http://schemas.microsoft.com/office/drawing/2014/main" id="{7EA18B28-805F-96C8-5C7A-35524E28E7B0}"/>
              </a:ext>
            </a:extLst>
          </p:cNvPr>
          <p:cNvSpPr>
            <a:spLocks noGrp="1" noChangeArrowheads="1"/>
          </p:cNvSpPr>
          <p:nvPr>
            <p:ph type="title"/>
          </p:nvPr>
        </p:nvSpPr>
        <p:spPr>
          <a:xfrm>
            <a:off x="1257300" y="228600"/>
            <a:ext cx="8321598" cy="1143000"/>
          </a:xfrm>
        </p:spPr>
        <p:txBody>
          <a:bodyPr/>
          <a:lstStyle/>
          <a:p>
            <a:pPr marL="0" marR="0">
              <a:lnSpc>
                <a:spcPct val="107000"/>
              </a:lnSpc>
              <a:spcAft>
                <a:spcPts val="400"/>
              </a:spcAft>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Compounding Pharmacies that Compound GLP-1RAs- March 2025</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7170" name="Rectangle 3">
            <a:extLst>
              <a:ext uri="{FF2B5EF4-FFF2-40B4-BE49-F238E27FC236}">
                <a16:creationId xmlns:a16="http://schemas.microsoft.com/office/drawing/2014/main" id="{CDE9FE8E-6AC6-9383-207D-CC918EB8CC03}"/>
              </a:ext>
            </a:extLst>
          </p:cNvPr>
          <p:cNvSpPr>
            <a:spLocks noGrp="1" noChangeArrowheads="1"/>
          </p:cNvSpPr>
          <p:nvPr>
            <p:ph type="body" idx="1"/>
          </p:nvPr>
        </p:nvSpPr>
        <p:spPr>
          <a:xfrm>
            <a:off x="1257300" y="1371600"/>
            <a:ext cx="7772400" cy="4114800"/>
          </a:xfrm>
        </p:spPr>
        <p:txBody>
          <a:bodyPr/>
          <a:lstStyle/>
          <a:p>
            <a:pPr marL="0" marR="0" algn="jus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800" kern="0" dirty="0">
                <a:effectLst/>
                <a:latin typeface="Times New Roman" panose="02020603050405020304" pitchFamily="18" charset="0"/>
                <a:ea typeface="Calibri" panose="020F0502020204030204" pitchFamily="34" charset="0"/>
                <a:cs typeface="Times New Roman" panose="02020603050405020304" pitchFamily="18" charset="0"/>
              </a:rPr>
              <a:t>Dr. Friedman works with several compounding pharmacies to provide affordable and safe GLP-1 drugs that have improved patients’ health and weight.</a:t>
            </a:r>
          </a:p>
          <a:p>
            <a:pPr marL="0" marR="0" algn="jus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800" kern="0" dirty="0">
                <a:effectLst/>
                <a:latin typeface="Times New Roman" panose="02020603050405020304" pitchFamily="18" charset="0"/>
                <a:ea typeface="Calibri" panose="020F0502020204030204" pitchFamily="34" charset="0"/>
                <a:cs typeface="Times New Roman" panose="02020603050405020304" pitchFamily="18" charset="0"/>
              </a:rPr>
              <a:t>Dr. Friedman has communicated with representatives from the three compounding pharmacies he works with University Compounding Pharmacy (UCP), Strive Pharmacy and Empower Pharmacy and each pharmacy with each companies’ availability below. </a:t>
            </a:r>
          </a:p>
          <a:p>
            <a:pPr marL="0" marR="0" algn="jus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800" kern="0" dirty="0">
                <a:effectLst/>
                <a:latin typeface="Times New Roman" panose="02020603050405020304" pitchFamily="18" charset="0"/>
                <a:ea typeface="Calibri" panose="020F0502020204030204" pitchFamily="34" charset="0"/>
                <a:cs typeface="Times New Roman" panose="02020603050405020304" pitchFamily="18" charset="0"/>
              </a:rPr>
              <a:t>Dr. Friedman’s philosophy is that compounded pharmacies are supplying “Tirzepatide” and “</a:t>
            </a:r>
            <a:r>
              <a:rPr lang="en-US" sz="1800" kern="0" dirty="0" err="1">
                <a:effectLst/>
                <a:latin typeface="Times New Roman" panose="02020603050405020304" pitchFamily="18" charset="0"/>
                <a:ea typeface="Calibri" panose="020F0502020204030204" pitchFamily="34" charset="0"/>
                <a:cs typeface="Times New Roman" panose="02020603050405020304" pitchFamily="18" charset="0"/>
              </a:rPr>
              <a:t>Semaglutide</a:t>
            </a:r>
            <a:r>
              <a:rPr lang="en-US" sz="1800" kern="0" dirty="0">
                <a:effectLst/>
                <a:latin typeface="Times New Roman" panose="02020603050405020304" pitchFamily="18" charset="0"/>
                <a:ea typeface="Calibri" panose="020F0502020204030204" pitchFamily="34" charset="0"/>
                <a:cs typeface="Times New Roman" panose="02020603050405020304" pitchFamily="18" charset="0"/>
              </a:rPr>
              <a:t>” and not “Ozempic”, “</a:t>
            </a:r>
            <a:r>
              <a:rPr lang="en-US" sz="1800" kern="0" dirty="0" err="1">
                <a:effectLst/>
                <a:latin typeface="Times New Roman" panose="02020603050405020304" pitchFamily="18" charset="0"/>
                <a:ea typeface="Calibri" panose="020F0502020204030204" pitchFamily="34" charset="0"/>
                <a:cs typeface="Times New Roman" panose="02020603050405020304" pitchFamily="18" charset="0"/>
              </a:rPr>
              <a:t>Wegovy</a:t>
            </a:r>
            <a:r>
              <a:rPr lang="en-US" sz="1800" kern="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0" dirty="0" err="1">
                <a:effectLst/>
                <a:latin typeface="Times New Roman" panose="02020603050405020304" pitchFamily="18" charset="0"/>
                <a:ea typeface="Calibri" panose="020F0502020204030204" pitchFamily="34" charset="0"/>
                <a:cs typeface="Times New Roman" panose="02020603050405020304" pitchFamily="18" charset="0"/>
              </a:rPr>
              <a:t>Zepbound</a:t>
            </a:r>
            <a:r>
              <a:rPr lang="en-US" sz="1800" kern="0" dirty="0">
                <a:effectLst/>
                <a:latin typeface="Times New Roman" panose="02020603050405020304" pitchFamily="18" charset="0"/>
                <a:ea typeface="Calibri" panose="020F0502020204030204" pitchFamily="34" charset="0"/>
                <a:cs typeface="Times New Roman" panose="02020603050405020304" pitchFamily="18" charset="0"/>
              </a:rPr>
              <a:t>” and “</a:t>
            </a:r>
            <a:r>
              <a:rPr lang="en-US" sz="1800" kern="0" dirty="0" err="1">
                <a:effectLst/>
                <a:latin typeface="Times New Roman" panose="02020603050405020304" pitchFamily="18" charset="0"/>
                <a:ea typeface="Calibri" panose="020F0502020204030204" pitchFamily="34" charset="0"/>
                <a:cs typeface="Times New Roman" panose="02020603050405020304" pitchFamily="18" charset="0"/>
              </a:rPr>
              <a:t>Mounjaro</a:t>
            </a:r>
            <a:r>
              <a:rPr lang="en-US" sz="1800" kern="0" dirty="0">
                <a:effectLst/>
                <a:latin typeface="Times New Roman" panose="02020603050405020304" pitchFamily="18" charset="0"/>
                <a:ea typeface="Calibri" panose="020F0502020204030204" pitchFamily="34" charset="0"/>
                <a:cs typeface="Times New Roman" panose="02020603050405020304" pitchFamily="18" charset="0"/>
              </a:rPr>
              <a:t>” and that they are supplying customized dosing that are not available with the fixed doses supplied by the pharmaceutical companies. </a:t>
            </a:r>
          </a:p>
          <a:p>
            <a:pPr marL="0" algn="jus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Overall, Dr. Friedman prefers </a:t>
            </a:r>
            <a:r>
              <a:rPr lang="en-US" sz="1800" kern="0" dirty="0">
                <a:effectLst/>
                <a:latin typeface="Times New Roman" panose="02020603050405020304" pitchFamily="18" charset="0"/>
                <a:ea typeface="Calibri" panose="020F0502020204030204" pitchFamily="34" charset="0"/>
                <a:cs typeface="Times New Roman" panose="02020603050405020304" pitchFamily="18" charset="0"/>
              </a:rPr>
              <a:t>Tirzepatide over </a:t>
            </a:r>
            <a:r>
              <a:rPr lang="en-US" sz="1800" kern="0" dirty="0" err="1">
                <a:effectLst/>
                <a:latin typeface="Times New Roman" panose="02020603050405020304" pitchFamily="18" charset="0"/>
                <a:ea typeface="Calibri" panose="020F0502020204030204" pitchFamily="34" charset="0"/>
                <a:cs typeface="Times New Roman" panose="02020603050405020304" pitchFamily="18" charset="0"/>
              </a:rPr>
              <a:t>Semaglutide</a:t>
            </a:r>
            <a:r>
              <a:rPr lang="en-US" sz="1800" kern="0" dirty="0">
                <a:effectLst/>
                <a:latin typeface="Times New Roman" panose="02020603050405020304" pitchFamily="18" charset="0"/>
                <a:ea typeface="Calibri" panose="020F0502020204030204" pitchFamily="34" charset="0"/>
                <a:cs typeface="Times New Roman" panose="02020603050405020304" pitchFamily="18" charset="0"/>
              </a:rPr>
              <a:t> as it gives more weight loss and less side effects, but is not currently available in CA.</a:t>
            </a:r>
          </a:p>
          <a:p>
            <a:pPr marL="0" algn="jus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800" dirty="0">
                <a:latin typeface="Times New Roman" panose="02020603050405020304" pitchFamily="18" charset="0"/>
                <a:ea typeface="Calibri" panose="020F0502020204030204" pitchFamily="34" charset="0"/>
                <a:cs typeface="Times New Roman" panose="02020603050405020304" pitchFamily="18" charset="0"/>
              </a:rPr>
              <a:t>While for new patients, Dr. Friedman advises a single vial to insure it works and side effects don’t occur, for patients on the compounded GLP-1s to order 3 vials.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09206966"/>
      </p:ext>
    </p:extLst>
  </p:cSld>
  <p:clrMapOvr>
    <a:masterClrMapping/>
  </p:clrMapOvr>
</p:sld>
</file>

<file path=ppt/theme/theme1.xml><?xml version="1.0" encoding="utf-8"?>
<a:theme xmlns:a="http://schemas.openxmlformats.org/drawingml/2006/main" name="Blank">
  <a:themeElements>
    <a:clrScheme name="">
      <a:dk1>
        <a:srgbClr val="919191"/>
      </a:dk1>
      <a:lt1>
        <a:srgbClr val="FFF12B"/>
      </a:lt1>
      <a:dk2>
        <a:srgbClr val="114FFB"/>
      </a:dk2>
      <a:lt2>
        <a:srgbClr val="FF7340"/>
      </a:lt2>
      <a:accent1>
        <a:srgbClr val="618FFD"/>
      </a:accent1>
      <a:accent2>
        <a:srgbClr val="00AE00"/>
      </a:accent2>
      <a:accent3>
        <a:srgbClr val="AAB2FD"/>
      </a:accent3>
      <a:accent4>
        <a:srgbClr val="DACE23"/>
      </a:accent4>
      <a:accent5>
        <a:srgbClr val="B7C6FE"/>
      </a:accent5>
      <a:accent6>
        <a:srgbClr val="009D00"/>
      </a:accent6>
      <a:hlink>
        <a:srgbClr val="FC0128"/>
      </a:hlink>
      <a:folHlink>
        <a:srgbClr val="CECECE"/>
      </a:folHlink>
    </a:clrScheme>
    <a:fontScheme name="Blank">
      <a:majorFont>
        <a:latin typeface="Times"/>
        <a:ea typeface="ＭＳ Ｐゴシック"/>
        <a:cs typeface=""/>
      </a:majorFont>
      <a:minorFont>
        <a:latin typeface="Time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charset="0"/>
            <a:ea typeface="ＭＳ Ｐゴシック"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charset="0"/>
            <a:ea typeface="ＭＳ Ｐゴシック"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17013</TotalTime>
  <Words>3048</Words>
  <Application>Microsoft Macintosh PowerPoint</Application>
  <PresentationFormat>35mm Slides</PresentationFormat>
  <Paragraphs>219</Paragraphs>
  <Slides>25</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Aptos</vt:lpstr>
      <vt:lpstr>Arial</vt:lpstr>
      <vt:lpstr>Calibri</vt:lpstr>
      <vt:lpstr>Helvetica Neue LT Std 67 Medium</vt:lpstr>
      <vt:lpstr>Times</vt:lpstr>
      <vt:lpstr>Times New Roman</vt:lpstr>
      <vt:lpstr>Blank</vt:lpstr>
      <vt:lpstr>Theodore C. Friedman, M.D., Ph.D.  (the Wiz)  Professor of Medicine-UCLA Chairman, Department of Internal Medicine Charles R. Drew University Dr. Friedman’s Endocrinology Clinic Brief Update on Compounded Tirzepatide vs Semaglutide for patients with endocrine problems  Join on Facebook Live - https://www.facebook.com/goodhormonehealth  GoodHormoneHealth Webinar  March 23, 2025   </vt:lpstr>
      <vt:lpstr>Semaglutide (Ozempic)</vt:lpstr>
      <vt:lpstr>Mounjaro (tirzepatide)</vt:lpstr>
      <vt:lpstr>PowerPoint Presentation</vt:lpstr>
      <vt:lpstr>How do you get insurance coverage?</vt:lpstr>
      <vt:lpstr>Compounding Pharmacies that Compound GLP-1RAs</vt:lpstr>
      <vt:lpstr>Compounding Pharmacies that Compound GLP-1RAs</vt:lpstr>
      <vt:lpstr>Compounding Pharmacies that Compound GLP-1RAs</vt:lpstr>
      <vt:lpstr>Compounding Pharmacies that Compound GLP-1RAs- March 2025</vt:lpstr>
      <vt:lpstr>Response from companies that supply compounded GLP-1a</vt:lpstr>
      <vt:lpstr>Will Compounding Pharmacies be allowed to continue to Compound GLP-1RAs</vt:lpstr>
      <vt:lpstr>Individual Dosing</vt:lpstr>
      <vt:lpstr>Individual Dosing</vt:lpstr>
      <vt:lpstr>UCP</vt:lpstr>
      <vt:lpstr>Strive Pharmacy</vt:lpstr>
      <vt:lpstr>Empower compounding pharmacy</vt:lpstr>
      <vt:lpstr>How long are the compounded vials good for?</vt:lpstr>
      <vt:lpstr>What dose does Dr. Friedman recommend? How much is a unit? </vt:lpstr>
      <vt:lpstr>What dose does Dr. Friedman recommend? How much is a unit? </vt:lpstr>
      <vt:lpstr>What dose does Dr. Friedman recommend? Semaglutide  </vt:lpstr>
      <vt:lpstr>Tirzepatide vs Semaglutide  </vt:lpstr>
      <vt:lpstr>Side effects of Tirzepatide and Semaglutide  </vt:lpstr>
      <vt:lpstr>How do I get Tirzepatide and Semaglutide ?</vt:lpstr>
      <vt:lpstr>Questions and comments</vt:lpstr>
      <vt:lpstr>For more information/to schedule an appointment</vt:lpstr>
    </vt:vector>
  </TitlesOfParts>
  <Company>Drew</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Theodore C. Friedman, M.D., Ph.D. Endocrinology of Fatigue  Endocrine Grand Rounds   </dc:title>
  <dc:creator>T. Friedman</dc:creator>
  <cp:lastModifiedBy>Theodore Friedman</cp:lastModifiedBy>
  <cp:revision>252</cp:revision>
  <cp:lastPrinted>2003-03-25T19:55:15Z</cp:lastPrinted>
  <dcterms:created xsi:type="dcterms:W3CDTF">2001-11-27T00:20:35Z</dcterms:created>
  <dcterms:modified xsi:type="dcterms:W3CDTF">2025-03-23T19:25:52Z</dcterms:modified>
</cp:coreProperties>
</file>