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60"/>
  </p:notesMasterIdLst>
  <p:sldIdLst>
    <p:sldId id="256" r:id="rId2"/>
    <p:sldId id="400" r:id="rId3"/>
    <p:sldId id="383" r:id="rId4"/>
    <p:sldId id="440" r:id="rId5"/>
    <p:sldId id="441" r:id="rId6"/>
    <p:sldId id="442" r:id="rId7"/>
    <p:sldId id="443" r:id="rId8"/>
    <p:sldId id="444" r:id="rId9"/>
    <p:sldId id="445" r:id="rId10"/>
    <p:sldId id="446" r:id="rId11"/>
    <p:sldId id="447" r:id="rId12"/>
    <p:sldId id="330" r:id="rId13"/>
    <p:sldId id="329" r:id="rId14"/>
    <p:sldId id="345" r:id="rId15"/>
    <p:sldId id="342" r:id="rId16"/>
    <p:sldId id="280" r:id="rId17"/>
    <p:sldId id="343" r:id="rId18"/>
    <p:sldId id="261" r:id="rId19"/>
    <p:sldId id="262" r:id="rId20"/>
    <p:sldId id="263" r:id="rId21"/>
    <p:sldId id="347" r:id="rId22"/>
    <p:sldId id="401" r:id="rId23"/>
    <p:sldId id="349" r:id="rId24"/>
    <p:sldId id="411" r:id="rId25"/>
    <p:sldId id="293" r:id="rId26"/>
    <p:sldId id="412" r:id="rId27"/>
    <p:sldId id="350" r:id="rId28"/>
    <p:sldId id="336" r:id="rId29"/>
    <p:sldId id="448" r:id="rId30"/>
    <p:sldId id="351" r:id="rId31"/>
    <p:sldId id="366" r:id="rId32"/>
    <p:sldId id="344" r:id="rId33"/>
    <p:sldId id="352" r:id="rId34"/>
    <p:sldId id="450" r:id="rId35"/>
    <p:sldId id="449" r:id="rId36"/>
    <p:sldId id="356" r:id="rId37"/>
    <p:sldId id="429" r:id="rId38"/>
    <p:sldId id="430" r:id="rId39"/>
    <p:sldId id="431" r:id="rId40"/>
    <p:sldId id="432" r:id="rId41"/>
    <p:sldId id="435" r:id="rId42"/>
    <p:sldId id="426" r:id="rId43"/>
    <p:sldId id="413" r:id="rId44"/>
    <p:sldId id="264" r:id="rId45"/>
    <p:sldId id="276" r:id="rId46"/>
    <p:sldId id="436" r:id="rId47"/>
    <p:sldId id="451" r:id="rId48"/>
    <p:sldId id="277" r:id="rId49"/>
    <p:sldId id="452" r:id="rId50"/>
    <p:sldId id="427" r:id="rId51"/>
    <p:sldId id="369" r:id="rId52"/>
    <p:sldId id="378" r:id="rId53"/>
    <p:sldId id="428" r:id="rId54"/>
    <p:sldId id="437" r:id="rId55"/>
    <p:sldId id="438" r:id="rId56"/>
    <p:sldId id="379" r:id="rId57"/>
    <p:sldId id="439" r:id="rId58"/>
    <p:sldId id="399" r:id="rId59"/>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602"/>
    <p:restoredTop sz="93014"/>
  </p:normalViewPr>
  <p:slideViewPr>
    <p:cSldViewPr snapToGrid="0" snapToObjects="1">
      <p:cViewPr varScale="1">
        <p:scale>
          <a:sx n="118" d="100"/>
          <a:sy n="118" d="100"/>
        </p:scale>
        <p:origin x="1136" y="19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032031E-D4CB-0F4F-9DA0-F5992A79314C}"/>
              </a:ext>
            </a:extLst>
          </p:cNvPr>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Arial" pitchFamily="-111" charset="0"/>
                <a:ea typeface="ＭＳ Ｐゴシック" pitchFamily="-111" charset="-128"/>
                <a:cs typeface="ＭＳ Ｐゴシック" pitchFamily="-111" charset="-128"/>
              </a:defRPr>
            </a:lvl1pPr>
          </a:lstStyle>
          <a:p>
            <a:pPr>
              <a:defRPr/>
            </a:pPr>
            <a:endParaRPr lang="en-US"/>
          </a:p>
        </p:txBody>
      </p:sp>
      <p:sp>
        <p:nvSpPr>
          <p:cNvPr id="3" name="Date Placeholder 2">
            <a:extLst>
              <a:ext uri="{FF2B5EF4-FFF2-40B4-BE49-F238E27FC236}">
                <a16:creationId xmlns:a16="http://schemas.microsoft.com/office/drawing/2014/main" id="{4090582F-0EC1-FF43-91C0-01D4AFBB8263}"/>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9A410B88-B1DC-9442-BB3A-E65A7F1D07CA}" type="datetime1">
              <a:rPr lang="en-US" altLang="en-US"/>
              <a:pPr/>
              <a:t>1/18/25</a:t>
            </a:fld>
            <a:endParaRPr lang="en-US" altLang="en-US"/>
          </a:p>
        </p:txBody>
      </p:sp>
      <p:sp>
        <p:nvSpPr>
          <p:cNvPr id="4" name="Slide Image Placeholder 3">
            <a:extLst>
              <a:ext uri="{FF2B5EF4-FFF2-40B4-BE49-F238E27FC236}">
                <a16:creationId xmlns:a16="http://schemas.microsoft.com/office/drawing/2014/main" id="{B88C326D-4934-1C43-AFAD-F54D2AE991EB}"/>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a:p>
        </p:txBody>
      </p:sp>
      <p:sp>
        <p:nvSpPr>
          <p:cNvPr id="5" name="Notes Placeholder 4">
            <a:extLst>
              <a:ext uri="{FF2B5EF4-FFF2-40B4-BE49-F238E27FC236}">
                <a16:creationId xmlns:a16="http://schemas.microsoft.com/office/drawing/2014/main" id="{C547DBB6-13F6-5D43-845D-77CF8EC3F115}"/>
              </a:ext>
            </a:extLst>
          </p:cNvPr>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D97DE979-0616-AD44-ACC9-F43442F0671C}"/>
              </a:ext>
            </a:extLst>
          </p:cNvPr>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Arial" pitchFamily="-111" charset="0"/>
                <a:ea typeface="ＭＳ Ｐゴシック" pitchFamily="-111" charset="-128"/>
                <a:cs typeface="ＭＳ Ｐゴシック" pitchFamily="-111" charset="-128"/>
              </a:defRPr>
            </a:lvl1pPr>
          </a:lstStyle>
          <a:p>
            <a:pPr>
              <a:defRPr/>
            </a:pPr>
            <a:endParaRPr lang="en-US"/>
          </a:p>
        </p:txBody>
      </p:sp>
      <p:sp>
        <p:nvSpPr>
          <p:cNvPr id="7" name="Slide Number Placeholder 6">
            <a:extLst>
              <a:ext uri="{FF2B5EF4-FFF2-40B4-BE49-F238E27FC236}">
                <a16:creationId xmlns:a16="http://schemas.microsoft.com/office/drawing/2014/main" id="{844F6B44-2004-2043-BF75-4BCE085A559E}"/>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24692924-416D-0F47-86B6-E977E1B9FF6F}"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1026">
            <a:extLst>
              <a:ext uri="{FF2B5EF4-FFF2-40B4-BE49-F238E27FC236}">
                <a16:creationId xmlns:a16="http://schemas.microsoft.com/office/drawing/2014/main" id="{401E01C4-3BAB-0248-B1D3-5A1CB7CFD41F}"/>
              </a:ext>
            </a:extLst>
          </p:cNvPr>
          <p:cNvSpPr>
            <a:spLocks noGrp="1" noRot="1" noChangeAspect="1" noChangeArrowheads="1" noTextEdit="1"/>
          </p:cNvSpPr>
          <p:nvPr>
            <p:ph type="sldImg"/>
          </p:nvPr>
        </p:nvSpPr>
        <p:spPr>
          <a:xfrm>
            <a:off x="6469063" y="4364038"/>
            <a:ext cx="4587875" cy="3441700"/>
          </a:xfrm>
          <a:ln/>
          <a:extLst>
            <a:ext uri="{FAA26D3D-D897-4be2-8F04-BA451C77F1D7}">
              <ma14:placeholderFlag xmlns="" xmlns:ma14="http://schemas.microsoft.com/office/mac/drawingml/2011/main" val="1"/>
            </a:ext>
          </a:extLst>
        </p:spPr>
      </p:sp>
      <p:sp>
        <p:nvSpPr>
          <p:cNvPr id="200707" name="Rectangle 1027">
            <a:extLst>
              <a:ext uri="{FF2B5EF4-FFF2-40B4-BE49-F238E27FC236}">
                <a16:creationId xmlns:a16="http://schemas.microsoft.com/office/drawing/2014/main" id="{EA1319BC-AB43-3D43-8BBE-18C0E4E08DD9}"/>
              </a:ext>
            </a:extLst>
          </p:cNvPr>
          <p:cNvSpPr>
            <a:spLocks noGrp="1" noChangeArrowheads="1"/>
          </p:cNvSpPr>
          <p:nvPr>
            <p:ph type="body" idx="1"/>
          </p:nvPr>
        </p:nvSpPr>
        <p:spPr/>
        <p:txBody>
          <a:bodyPr/>
          <a:lstStyle/>
          <a:p>
            <a:pPr>
              <a:defRPr/>
            </a:pPr>
            <a:endParaRPr lang="en-US">
              <a:cs typeface="+mn-cs"/>
            </a:endParaRPr>
          </a:p>
        </p:txBody>
      </p:sp>
    </p:spTree>
    <p:extLst>
      <p:ext uri="{BB962C8B-B14F-4D97-AF65-F5344CB8AC3E}">
        <p14:creationId xmlns:p14="http://schemas.microsoft.com/office/powerpoint/2010/main" val="35687009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7A84AE-8DC1-65A5-95C0-AD7F4796C10C}"/>
            </a:ext>
          </a:extLst>
        </p:cNvPr>
        <p:cNvGrpSpPr/>
        <p:nvPr/>
      </p:nvGrpSpPr>
      <p:grpSpPr>
        <a:xfrm>
          <a:off x="0" y="0"/>
          <a:ext cx="0" cy="0"/>
          <a:chOff x="0" y="0"/>
          <a:chExt cx="0" cy="0"/>
        </a:xfrm>
      </p:grpSpPr>
      <p:sp>
        <p:nvSpPr>
          <p:cNvPr id="200706" name="Rectangle 1026">
            <a:extLst>
              <a:ext uri="{FF2B5EF4-FFF2-40B4-BE49-F238E27FC236}">
                <a16:creationId xmlns:a16="http://schemas.microsoft.com/office/drawing/2014/main" id="{DE3F0C93-6516-4DF6-CD62-66E0DDE2BC8B}"/>
              </a:ext>
            </a:extLst>
          </p:cNvPr>
          <p:cNvSpPr>
            <a:spLocks noGrp="1" noRot="1" noChangeAspect="1" noChangeArrowheads="1" noTextEdit="1"/>
          </p:cNvSpPr>
          <p:nvPr>
            <p:ph type="sldImg"/>
          </p:nvPr>
        </p:nvSpPr>
        <p:spPr>
          <a:xfrm>
            <a:off x="6469063" y="4364038"/>
            <a:ext cx="4587875" cy="3441700"/>
          </a:xfrm>
          <a:ln/>
          <a:extLst>
            <a:ext uri="{FAA26D3D-D897-4be2-8F04-BA451C77F1D7}">
              <ma14:placeholderFlag xmlns:ma14="http://schemas.microsoft.com/office/mac/drawingml/2011/main" xmlns="" val="1"/>
            </a:ext>
          </a:extLst>
        </p:spPr>
      </p:sp>
      <p:sp>
        <p:nvSpPr>
          <p:cNvPr id="200707" name="Rectangle 1027">
            <a:extLst>
              <a:ext uri="{FF2B5EF4-FFF2-40B4-BE49-F238E27FC236}">
                <a16:creationId xmlns:a16="http://schemas.microsoft.com/office/drawing/2014/main" id="{F53AE19B-A298-8145-E02A-0CD83801BF00}"/>
              </a:ext>
            </a:extLst>
          </p:cNvPr>
          <p:cNvSpPr>
            <a:spLocks noGrp="1" noChangeArrowheads="1"/>
          </p:cNvSpPr>
          <p:nvPr>
            <p:ph type="body" idx="1"/>
          </p:nvPr>
        </p:nvSpPr>
        <p:spPr/>
        <p:txBody>
          <a:bodyPr/>
          <a:lstStyle/>
          <a:p>
            <a:pPr>
              <a:defRPr/>
            </a:pPr>
            <a:endParaRPr lang="en-US">
              <a:cs typeface="+mn-cs"/>
            </a:endParaRPr>
          </a:p>
        </p:txBody>
      </p:sp>
    </p:spTree>
    <p:extLst>
      <p:ext uri="{BB962C8B-B14F-4D97-AF65-F5344CB8AC3E}">
        <p14:creationId xmlns:p14="http://schemas.microsoft.com/office/powerpoint/2010/main" val="31215839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a:extLst>
              <a:ext uri="{FF2B5EF4-FFF2-40B4-BE49-F238E27FC236}">
                <a16:creationId xmlns:a16="http://schemas.microsoft.com/office/drawing/2014/main" id="{24FB59FA-D437-1A4E-835A-3D54BFBB1097}"/>
              </a:ext>
            </a:extLst>
          </p:cNvPr>
          <p:cNvSpPr>
            <a:spLocks noGrp="1" noRot="1" noChangeAspect="1" noChangeArrowheads="1" noTextEdit="1"/>
          </p:cNvSpPr>
          <p:nvPr>
            <p:ph type="sldImg"/>
          </p:nvPr>
        </p:nvSpPr>
        <p:spPr>
          <a:xfrm>
            <a:off x="1143000" y="685800"/>
            <a:ext cx="4572000" cy="3429000"/>
          </a:xfrm>
          <a:solidFill>
            <a:srgbClr val="FFFFFF"/>
          </a:solidFill>
          <a:ln/>
        </p:spPr>
      </p:sp>
      <p:sp>
        <p:nvSpPr>
          <p:cNvPr id="24578" name="Rectangle 3">
            <a:extLst>
              <a:ext uri="{FF2B5EF4-FFF2-40B4-BE49-F238E27FC236}">
                <a16:creationId xmlns:a16="http://schemas.microsoft.com/office/drawing/2014/main" id="{A831487B-B704-184A-B0EA-982D9AD3D5D3}"/>
              </a:ext>
            </a:extLst>
          </p:cNvPr>
          <p:cNvSpPr>
            <a:spLocks noGrp="1" noChangeArrowheads="1"/>
          </p:cNvSpPr>
          <p:nvPr>
            <p:ph type="body" idx="1"/>
          </p:nvPr>
        </p:nvSpPr>
        <p:spPr>
          <a:solidFill>
            <a:srgbClr val="FFFFFF"/>
          </a:solidFill>
          <a:ln>
            <a:solidFill>
              <a:srgbClr val="000000"/>
            </a:solidFill>
          </a:ln>
        </p:spPr>
        <p:txBody>
          <a:bodyPr/>
          <a:lstStyle/>
          <a:p>
            <a:r>
              <a:rPr lang="en-US" altLang="en-US" dirty="0">
                <a:latin typeface="Times New Roman" panose="02020603050405020304" pitchFamily="18" charset="0"/>
                <a:ea typeface="ＭＳ Ｐゴシック" panose="020B0600070205080204" pitchFamily="34" charset="-128"/>
              </a:rPr>
              <a:t>Elevated </a:t>
            </a:r>
            <a:r>
              <a:rPr lang="en-US" altLang="en-US" dirty="0" err="1">
                <a:latin typeface="Times New Roman" panose="02020603050405020304" pitchFamily="18" charset="0"/>
                <a:ea typeface="ＭＳ Ｐゴシック" panose="020B0600070205080204" pitchFamily="34" charset="-128"/>
              </a:rPr>
              <a:t>eos</a:t>
            </a:r>
            <a:r>
              <a:rPr lang="en-US" altLang="en-US">
                <a:latin typeface="Times New Roman" panose="02020603050405020304" pitchFamily="18" charset="0"/>
                <a:ea typeface="ＭＳ Ｐゴシック" panose="020B0600070205080204" pitchFamily="34" charset="-128"/>
              </a:rPr>
              <a:t>- clin endo metab 1985 14 947-76</a:t>
            </a:r>
          </a:p>
          <a:p>
            <a:r>
              <a:rPr lang="en-US" altLang="en-US">
                <a:latin typeface="Times New Roman" panose="02020603050405020304" pitchFamily="18" charset="0"/>
                <a:ea typeface="ＭＳ Ｐゴシック" panose="020B0600070205080204" pitchFamily="34" charset="-128"/>
              </a:rPr>
              <a:t>		  j of endo 1994 69-80</a:t>
            </a:r>
          </a:p>
        </p:txBody>
      </p:sp>
    </p:spTree>
    <p:extLst>
      <p:ext uri="{BB962C8B-B14F-4D97-AF65-F5344CB8AC3E}">
        <p14:creationId xmlns:p14="http://schemas.microsoft.com/office/powerpoint/2010/main" val="10273971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a:extLst>
              <a:ext uri="{FF2B5EF4-FFF2-40B4-BE49-F238E27FC236}">
                <a16:creationId xmlns:a16="http://schemas.microsoft.com/office/drawing/2014/main" id="{27DA6839-BA90-F142-BC5E-13DC46C3877D}"/>
              </a:ext>
            </a:extLst>
          </p:cNvPr>
          <p:cNvSpPr>
            <a:spLocks noGrp="1" noRot="1" noChangeAspect="1" noChangeArrowheads="1" noTextEdit="1"/>
          </p:cNvSpPr>
          <p:nvPr>
            <p:ph type="sldImg"/>
          </p:nvPr>
        </p:nvSpPr>
        <p:spPr>
          <a:xfrm>
            <a:off x="1143000" y="685800"/>
            <a:ext cx="4572000" cy="3429000"/>
          </a:xfrm>
          <a:solidFill>
            <a:srgbClr val="FFFFFF"/>
          </a:solidFill>
          <a:ln/>
        </p:spPr>
      </p:sp>
      <p:sp>
        <p:nvSpPr>
          <p:cNvPr id="49154" name="Rectangle 3">
            <a:extLst>
              <a:ext uri="{FF2B5EF4-FFF2-40B4-BE49-F238E27FC236}">
                <a16:creationId xmlns:a16="http://schemas.microsoft.com/office/drawing/2014/main" id="{9E63B748-407C-404C-A4D6-5581C8F42233}"/>
              </a:ext>
            </a:extLst>
          </p:cNvPr>
          <p:cNvSpPr>
            <a:spLocks noGrp="1" noChangeArrowheads="1"/>
          </p:cNvSpPr>
          <p:nvPr>
            <p:ph type="body" idx="1"/>
          </p:nvPr>
        </p:nvSpPr>
        <p:spPr>
          <a:solidFill>
            <a:srgbClr val="FFFFFF"/>
          </a:solidFill>
          <a:ln>
            <a:solidFill>
              <a:srgbClr val="000000"/>
            </a:solidFill>
          </a:ln>
        </p:spPr>
        <p:txBody>
          <a:bodyPr/>
          <a:lstStyle/>
          <a:p>
            <a:r>
              <a:rPr lang="en-US" altLang="en-US">
                <a:latin typeface="Times New Roman" panose="02020603050405020304" pitchFamily="18" charset="0"/>
                <a:ea typeface="ＭＳ Ｐゴシック" panose="020B0600070205080204" pitchFamily="34" charset="-128"/>
              </a:rPr>
              <a:t>Is 20 an absolute or relative number to baseline cortisol value?</a:t>
            </a:r>
          </a:p>
          <a:p>
            <a:r>
              <a:rPr lang="en-US" altLang="en-US">
                <a:latin typeface="Times New Roman" panose="02020603050405020304" pitchFamily="18" charset="0"/>
                <a:ea typeface="ＭＳ Ｐゴシック" panose="020B0600070205080204" pitchFamily="34" charset="-128"/>
              </a:rPr>
              <a:t>In secondary, adrenal  atrophic b/c of low acth levels but can still respond to high dose acthbut not to low dose/physiiologic doses</a:t>
            </a:r>
          </a:p>
        </p:txBody>
      </p:sp>
    </p:spTree>
    <p:extLst>
      <p:ext uri="{BB962C8B-B14F-4D97-AF65-F5344CB8AC3E}">
        <p14:creationId xmlns:p14="http://schemas.microsoft.com/office/powerpoint/2010/main" val="31579522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a:extLst>
              <a:ext uri="{FF2B5EF4-FFF2-40B4-BE49-F238E27FC236}">
                <a16:creationId xmlns:a16="http://schemas.microsoft.com/office/drawing/2014/main" id="{01FFA93C-C72F-9A4F-8ADF-7F9D4E91AC36}"/>
              </a:ext>
            </a:extLst>
          </p:cNvPr>
          <p:cNvSpPr>
            <a:spLocks noGrp="1" noRot="1" noChangeAspect="1" noChangeArrowheads="1"/>
          </p:cNvSpPr>
          <p:nvPr>
            <p:ph type="sldImg"/>
          </p:nvPr>
        </p:nvSpPr>
        <p:spPr>
          <a:xfrm>
            <a:off x="2524125" y="1722438"/>
            <a:ext cx="1811338" cy="1357312"/>
          </a:xfrm>
          <a:solidFill>
            <a:srgbClr val="FFFFFF"/>
          </a:solidFill>
          <a:ln/>
        </p:spPr>
      </p:sp>
      <p:sp>
        <p:nvSpPr>
          <p:cNvPr id="51202" name="Rectangle 3">
            <a:extLst>
              <a:ext uri="{FF2B5EF4-FFF2-40B4-BE49-F238E27FC236}">
                <a16:creationId xmlns:a16="http://schemas.microsoft.com/office/drawing/2014/main" id="{149D9849-1A1A-C14C-AC2F-647FA702B540}"/>
              </a:ext>
            </a:extLst>
          </p:cNvPr>
          <p:cNvSpPr>
            <a:spLocks noGrp="1" noChangeArrowheads="1"/>
          </p:cNvSpPr>
          <p:nvPr>
            <p:ph type="body" idx="1"/>
          </p:nvPr>
        </p:nvSpPr>
        <p:spPr>
          <a:solidFill>
            <a:srgbClr val="FFFFFF"/>
          </a:solidFill>
          <a:ln>
            <a:solidFill>
              <a:srgbClr val="000000"/>
            </a:solidFill>
          </a:ln>
        </p:spPr>
        <p:txBody>
          <a:bodyPr lIns="35945" tIns="17973" rIns="35945" bIns="17973"/>
          <a:lstStyle/>
          <a:p>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27282952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a:extLst>
              <a:ext uri="{FF2B5EF4-FFF2-40B4-BE49-F238E27FC236}">
                <a16:creationId xmlns:a16="http://schemas.microsoft.com/office/drawing/2014/main" id="{01FFA93C-C72F-9A4F-8ADF-7F9D4E91AC36}"/>
              </a:ext>
            </a:extLst>
          </p:cNvPr>
          <p:cNvSpPr>
            <a:spLocks noGrp="1" noRot="1" noChangeAspect="1" noChangeArrowheads="1"/>
          </p:cNvSpPr>
          <p:nvPr>
            <p:ph type="sldImg"/>
          </p:nvPr>
        </p:nvSpPr>
        <p:spPr>
          <a:xfrm>
            <a:off x="2524125" y="1722438"/>
            <a:ext cx="1811338" cy="1357312"/>
          </a:xfrm>
          <a:solidFill>
            <a:srgbClr val="FFFFFF"/>
          </a:solidFill>
          <a:ln/>
        </p:spPr>
      </p:sp>
      <p:sp>
        <p:nvSpPr>
          <p:cNvPr id="51202" name="Rectangle 3">
            <a:extLst>
              <a:ext uri="{FF2B5EF4-FFF2-40B4-BE49-F238E27FC236}">
                <a16:creationId xmlns:a16="http://schemas.microsoft.com/office/drawing/2014/main" id="{149D9849-1A1A-C14C-AC2F-647FA702B540}"/>
              </a:ext>
            </a:extLst>
          </p:cNvPr>
          <p:cNvSpPr>
            <a:spLocks noGrp="1" noChangeArrowheads="1"/>
          </p:cNvSpPr>
          <p:nvPr>
            <p:ph type="body" idx="1"/>
          </p:nvPr>
        </p:nvSpPr>
        <p:spPr>
          <a:solidFill>
            <a:srgbClr val="FFFFFF"/>
          </a:solidFill>
          <a:ln>
            <a:solidFill>
              <a:srgbClr val="000000"/>
            </a:solidFill>
          </a:ln>
        </p:spPr>
        <p:txBody>
          <a:bodyPr lIns="35945" tIns="17973" rIns="35945" bIns="17973"/>
          <a:lstStyle/>
          <a:p>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204682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a:extLst>
              <a:ext uri="{FF2B5EF4-FFF2-40B4-BE49-F238E27FC236}">
                <a16:creationId xmlns:a16="http://schemas.microsoft.com/office/drawing/2014/main" id="{13D6373A-4290-6C43-8999-0E9741382945}"/>
              </a:ext>
            </a:extLst>
          </p:cNvPr>
          <p:cNvSpPr>
            <a:spLocks noGrp="1" noRot="1" noChangeAspect="1" noChangeArrowheads="1"/>
          </p:cNvSpPr>
          <p:nvPr>
            <p:ph type="sldImg"/>
          </p:nvPr>
        </p:nvSpPr>
        <p:spPr>
          <a:xfrm>
            <a:off x="2524125" y="1722438"/>
            <a:ext cx="1811338" cy="1357312"/>
          </a:xfrm>
          <a:solidFill>
            <a:srgbClr val="FFFFFF"/>
          </a:solidFill>
          <a:ln/>
        </p:spPr>
      </p:sp>
      <p:sp>
        <p:nvSpPr>
          <p:cNvPr id="54274" name="Rectangle 3">
            <a:extLst>
              <a:ext uri="{FF2B5EF4-FFF2-40B4-BE49-F238E27FC236}">
                <a16:creationId xmlns:a16="http://schemas.microsoft.com/office/drawing/2014/main" id="{B27AF815-CA7E-BA43-92BE-A440319469A2}"/>
              </a:ext>
            </a:extLst>
          </p:cNvPr>
          <p:cNvSpPr>
            <a:spLocks noGrp="1" noChangeArrowheads="1"/>
          </p:cNvSpPr>
          <p:nvPr>
            <p:ph type="body" idx="1"/>
          </p:nvPr>
        </p:nvSpPr>
        <p:spPr>
          <a:solidFill>
            <a:srgbClr val="FFFFFF"/>
          </a:solidFill>
          <a:ln>
            <a:solidFill>
              <a:srgbClr val="000000"/>
            </a:solidFill>
          </a:ln>
        </p:spPr>
        <p:txBody>
          <a:bodyPr lIns="35945" tIns="17973" rIns="35945" bIns="17973"/>
          <a:lstStyle/>
          <a:p>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38759546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Representative sleep profile of an Addison’s patient, showing sleep stages during the HC at bedtime and HC-deprived arms. *, Number of REM episodes per min of REM sleep.
</a:t>
            </a:r>
          </a:p>
          <a:p>
            <a:pPr marL="0" lvl="0" indent="0"/>
            <a:r>
              <a:rPr lang="en-US" altLang="en-US">
                <a:latin typeface="Arial" pitchFamily="34" charset="0"/>
                <a:ea typeface="Arial" pitchFamily="34" charset="0"/>
              </a:rPr>
              <a:t>Unless provided in the caption above, the following copyright applies to the content of this slide: Copyright © 2000 by The Endocrine Society</a:t>
            </a: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4B7A621-6E40-4718-BB78-228BFB3E33A1}" type="slidenum">
              <a:rPr lang="en-US" altLang="en-US" sz="1200"/>
              <a:t>29</a:t>
            </a:fld>
            <a:endParaRPr lang="en-US" alt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a:extLst>
              <a:ext uri="{FF2B5EF4-FFF2-40B4-BE49-F238E27FC236}">
                <a16:creationId xmlns:a16="http://schemas.microsoft.com/office/drawing/2014/main" id="{D8913BDC-253B-2A46-ADD9-FE10BE96E75E}"/>
              </a:ext>
            </a:extLst>
          </p:cNvPr>
          <p:cNvSpPr>
            <a:spLocks noGrp="1" noRot="1" noChangeAspect="1" noChangeArrowheads="1"/>
          </p:cNvSpPr>
          <p:nvPr>
            <p:ph type="sldImg"/>
          </p:nvPr>
        </p:nvSpPr>
        <p:spPr>
          <a:xfrm>
            <a:off x="2524125" y="1722438"/>
            <a:ext cx="1811338" cy="1357312"/>
          </a:xfrm>
          <a:solidFill>
            <a:srgbClr val="FFFFFF"/>
          </a:solidFill>
          <a:ln/>
        </p:spPr>
      </p:sp>
      <p:sp>
        <p:nvSpPr>
          <p:cNvPr id="57346" name="Rectangle 3">
            <a:extLst>
              <a:ext uri="{FF2B5EF4-FFF2-40B4-BE49-F238E27FC236}">
                <a16:creationId xmlns:a16="http://schemas.microsoft.com/office/drawing/2014/main" id="{A334E0B2-AE4D-CF4B-AB06-6B0843B58AB4}"/>
              </a:ext>
            </a:extLst>
          </p:cNvPr>
          <p:cNvSpPr>
            <a:spLocks noGrp="1" noChangeArrowheads="1"/>
          </p:cNvSpPr>
          <p:nvPr>
            <p:ph type="body" idx="1"/>
          </p:nvPr>
        </p:nvSpPr>
        <p:spPr>
          <a:solidFill>
            <a:srgbClr val="FFFFFF"/>
          </a:solidFill>
          <a:ln>
            <a:solidFill>
              <a:srgbClr val="000000"/>
            </a:solidFill>
          </a:ln>
        </p:spPr>
        <p:txBody>
          <a:bodyPr lIns="35945" tIns="17973" rIns="35945" bIns="17973"/>
          <a:lstStyle/>
          <a:p>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27427048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a:extLst>
              <a:ext uri="{FF2B5EF4-FFF2-40B4-BE49-F238E27FC236}">
                <a16:creationId xmlns:a16="http://schemas.microsoft.com/office/drawing/2014/main" id="{9F55DC5C-791F-1645-8E13-7667BC4779D2}"/>
              </a:ext>
            </a:extLst>
          </p:cNvPr>
          <p:cNvSpPr>
            <a:spLocks noGrp="1" noRot="1" noChangeAspect="1" noChangeArrowheads="1"/>
          </p:cNvSpPr>
          <p:nvPr>
            <p:ph type="sldImg"/>
          </p:nvPr>
        </p:nvSpPr>
        <p:spPr>
          <a:xfrm>
            <a:off x="2524125" y="1722438"/>
            <a:ext cx="1811338" cy="1357312"/>
          </a:xfrm>
          <a:solidFill>
            <a:srgbClr val="FFFFFF"/>
          </a:solidFill>
          <a:ln/>
        </p:spPr>
      </p:sp>
      <p:sp>
        <p:nvSpPr>
          <p:cNvPr id="59394" name="Rectangle 3">
            <a:extLst>
              <a:ext uri="{FF2B5EF4-FFF2-40B4-BE49-F238E27FC236}">
                <a16:creationId xmlns:a16="http://schemas.microsoft.com/office/drawing/2014/main" id="{B38C5F40-F352-9A4B-A192-29E9CE37CE35}"/>
              </a:ext>
            </a:extLst>
          </p:cNvPr>
          <p:cNvSpPr>
            <a:spLocks noGrp="1" noChangeArrowheads="1"/>
          </p:cNvSpPr>
          <p:nvPr>
            <p:ph type="body" idx="1"/>
          </p:nvPr>
        </p:nvSpPr>
        <p:spPr>
          <a:solidFill>
            <a:srgbClr val="FFFFFF"/>
          </a:solidFill>
          <a:ln>
            <a:solidFill>
              <a:srgbClr val="000000"/>
            </a:solidFill>
          </a:ln>
        </p:spPr>
        <p:txBody>
          <a:bodyPr lIns="35945" tIns="17973" rIns="35945" bIns="17973"/>
          <a:lstStyle/>
          <a:p>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29914747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692924-416D-0F47-86B6-E977E1B9FF6F}" type="slidenum">
              <a:rPr lang="en-US" altLang="en-US" smtClean="0"/>
              <a:pPr/>
              <a:t>32</a:t>
            </a:fld>
            <a:endParaRPr lang="en-US" altLang="en-US"/>
          </a:p>
        </p:txBody>
      </p:sp>
    </p:spTree>
    <p:extLst>
      <p:ext uri="{BB962C8B-B14F-4D97-AF65-F5344CB8AC3E}">
        <p14:creationId xmlns:p14="http://schemas.microsoft.com/office/powerpoint/2010/main" val="36346988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1026">
            <a:extLst>
              <a:ext uri="{FF2B5EF4-FFF2-40B4-BE49-F238E27FC236}">
                <a16:creationId xmlns:a16="http://schemas.microsoft.com/office/drawing/2014/main" id="{401E01C4-3BAB-0248-B1D3-5A1CB7CFD41F}"/>
              </a:ext>
            </a:extLst>
          </p:cNvPr>
          <p:cNvSpPr>
            <a:spLocks noGrp="1" noRot="1" noChangeAspect="1" noChangeArrowheads="1" noTextEdit="1"/>
          </p:cNvSpPr>
          <p:nvPr>
            <p:ph type="sldImg"/>
          </p:nvPr>
        </p:nvSpPr>
        <p:spPr>
          <a:xfrm>
            <a:off x="6469063" y="4364038"/>
            <a:ext cx="4587875" cy="3441700"/>
          </a:xfrm>
          <a:ln/>
          <a:extLst>
            <a:ext uri="{FAA26D3D-D897-4be2-8F04-BA451C77F1D7}">
              <ma14:placeholderFlag xmlns="" xmlns:ma14="http://schemas.microsoft.com/office/mac/drawingml/2011/main" val="1"/>
            </a:ext>
          </a:extLst>
        </p:spPr>
      </p:sp>
      <p:sp>
        <p:nvSpPr>
          <p:cNvPr id="200707" name="Rectangle 1027">
            <a:extLst>
              <a:ext uri="{FF2B5EF4-FFF2-40B4-BE49-F238E27FC236}">
                <a16:creationId xmlns:a16="http://schemas.microsoft.com/office/drawing/2014/main" id="{EA1319BC-AB43-3D43-8BBE-18C0E4E08DD9}"/>
              </a:ext>
            </a:extLst>
          </p:cNvPr>
          <p:cNvSpPr>
            <a:spLocks noGrp="1" noChangeArrowheads="1"/>
          </p:cNvSpPr>
          <p:nvPr>
            <p:ph type="body" idx="1"/>
          </p:nvPr>
        </p:nvSpPr>
        <p:spPr/>
        <p:txBody>
          <a:bodyPr/>
          <a:lstStyle/>
          <a:p>
            <a:pPr>
              <a:defRPr/>
            </a:pPr>
            <a:endParaRPr lang="en-US">
              <a:cs typeface="+mn-cs"/>
            </a:endParaRPr>
          </a:p>
        </p:txBody>
      </p:sp>
    </p:spTree>
    <p:extLst>
      <p:ext uri="{BB962C8B-B14F-4D97-AF65-F5344CB8AC3E}">
        <p14:creationId xmlns:p14="http://schemas.microsoft.com/office/powerpoint/2010/main" val="23172422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a:extLst>
              <a:ext uri="{FF2B5EF4-FFF2-40B4-BE49-F238E27FC236}">
                <a16:creationId xmlns:a16="http://schemas.microsoft.com/office/drawing/2014/main" id="{E0D9162C-F2BB-4E48-8A06-ABBF4BC846C6}"/>
              </a:ext>
            </a:extLst>
          </p:cNvPr>
          <p:cNvSpPr>
            <a:spLocks noGrp="1" noRot="1" noChangeAspect="1" noChangeArrowheads="1"/>
          </p:cNvSpPr>
          <p:nvPr>
            <p:ph type="sldImg"/>
          </p:nvPr>
        </p:nvSpPr>
        <p:spPr>
          <a:xfrm>
            <a:off x="2524125" y="1722438"/>
            <a:ext cx="1811338" cy="1357312"/>
          </a:xfrm>
          <a:solidFill>
            <a:srgbClr val="FFFFFF"/>
          </a:solidFill>
          <a:ln/>
        </p:spPr>
      </p:sp>
      <p:sp>
        <p:nvSpPr>
          <p:cNvPr id="87042" name="Rectangle 3">
            <a:extLst>
              <a:ext uri="{FF2B5EF4-FFF2-40B4-BE49-F238E27FC236}">
                <a16:creationId xmlns:a16="http://schemas.microsoft.com/office/drawing/2014/main" id="{6024795C-582E-7E46-8292-DFC7DFADEA6E}"/>
              </a:ext>
            </a:extLst>
          </p:cNvPr>
          <p:cNvSpPr>
            <a:spLocks noGrp="1" noChangeArrowheads="1"/>
          </p:cNvSpPr>
          <p:nvPr>
            <p:ph type="body" idx="1"/>
          </p:nvPr>
        </p:nvSpPr>
        <p:spPr>
          <a:solidFill>
            <a:srgbClr val="FFFFFF"/>
          </a:solidFill>
          <a:ln>
            <a:solidFill>
              <a:srgbClr val="000000"/>
            </a:solidFill>
          </a:ln>
        </p:spPr>
        <p:txBody>
          <a:bodyPr lIns="35945" tIns="17973" rIns="35945" bIns="17973"/>
          <a:lstStyle/>
          <a:p>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41784480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E770E7-0FE1-4BD5-164D-97B97F22BD13}"/>
            </a:ext>
          </a:extLst>
        </p:cNvPr>
        <p:cNvGrpSpPr/>
        <p:nvPr/>
      </p:nvGrpSpPr>
      <p:grpSpPr>
        <a:xfrm>
          <a:off x="0" y="0"/>
          <a:ext cx="0" cy="0"/>
          <a:chOff x="0" y="0"/>
          <a:chExt cx="0" cy="0"/>
        </a:xfrm>
      </p:grpSpPr>
      <p:sp>
        <p:nvSpPr>
          <p:cNvPr id="87041" name="Rectangle 2">
            <a:extLst>
              <a:ext uri="{FF2B5EF4-FFF2-40B4-BE49-F238E27FC236}">
                <a16:creationId xmlns:a16="http://schemas.microsoft.com/office/drawing/2014/main" id="{09E255EB-2E95-F9C0-B3A1-6FC83FED8903}"/>
              </a:ext>
            </a:extLst>
          </p:cNvPr>
          <p:cNvSpPr>
            <a:spLocks noGrp="1" noRot="1" noChangeAspect="1" noChangeArrowheads="1"/>
          </p:cNvSpPr>
          <p:nvPr>
            <p:ph type="sldImg"/>
          </p:nvPr>
        </p:nvSpPr>
        <p:spPr>
          <a:xfrm>
            <a:off x="2524125" y="1722438"/>
            <a:ext cx="1811338" cy="1357312"/>
          </a:xfrm>
          <a:solidFill>
            <a:srgbClr val="FFFFFF"/>
          </a:solidFill>
          <a:ln/>
        </p:spPr>
      </p:sp>
      <p:sp>
        <p:nvSpPr>
          <p:cNvPr id="87042" name="Rectangle 3">
            <a:extLst>
              <a:ext uri="{FF2B5EF4-FFF2-40B4-BE49-F238E27FC236}">
                <a16:creationId xmlns:a16="http://schemas.microsoft.com/office/drawing/2014/main" id="{B5A7FA34-760E-6085-3A52-DC840ECCA656}"/>
              </a:ext>
            </a:extLst>
          </p:cNvPr>
          <p:cNvSpPr>
            <a:spLocks noGrp="1" noChangeArrowheads="1"/>
          </p:cNvSpPr>
          <p:nvPr>
            <p:ph type="body" idx="1"/>
          </p:nvPr>
        </p:nvSpPr>
        <p:spPr>
          <a:solidFill>
            <a:srgbClr val="FFFFFF"/>
          </a:solidFill>
          <a:ln>
            <a:solidFill>
              <a:srgbClr val="000000"/>
            </a:solidFill>
          </a:ln>
        </p:spPr>
        <p:txBody>
          <a:bodyPr lIns="35945" tIns="17973" rIns="35945" bIns="17973"/>
          <a:lstStyle/>
          <a:p>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11870132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E8DF16-BBFB-8E65-9858-192AED3C5B66}"/>
            </a:ext>
          </a:extLst>
        </p:cNvPr>
        <p:cNvGrpSpPr/>
        <p:nvPr/>
      </p:nvGrpSpPr>
      <p:grpSpPr>
        <a:xfrm>
          <a:off x="0" y="0"/>
          <a:ext cx="0" cy="0"/>
          <a:chOff x="0" y="0"/>
          <a:chExt cx="0" cy="0"/>
        </a:xfrm>
      </p:grpSpPr>
      <p:sp>
        <p:nvSpPr>
          <p:cNvPr id="87041" name="Rectangle 2">
            <a:extLst>
              <a:ext uri="{FF2B5EF4-FFF2-40B4-BE49-F238E27FC236}">
                <a16:creationId xmlns:a16="http://schemas.microsoft.com/office/drawing/2014/main" id="{FDB19806-146D-BBA7-9530-3E516D85FAE2}"/>
              </a:ext>
            </a:extLst>
          </p:cNvPr>
          <p:cNvSpPr>
            <a:spLocks noGrp="1" noRot="1" noChangeAspect="1" noChangeArrowheads="1"/>
          </p:cNvSpPr>
          <p:nvPr>
            <p:ph type="sldImg"/>
          </p:nvPr>
        </p:nvSpPr>
        <p:spPr>
          <a:xfrm>
            <a:off x="2524125" y="1722438"/>
            <a:ext cx="1811338" cy="1357312"/>
          </a:xfrm>
          <a:solidFill>
            <a:srgbClr val="FFFFFF"/>
          </a:solidFill>
          <a:ln/>
        </p:spPr>
      </p:sp>
      <p:sp>
        <p:nvSpPr>
          <p:cNvPr id="87042" name="Rectangle 3">
            <a:extLst>
              <a:ext uri="{FF2B5EF4-FFF2-40B4-BE49-F238E27FC236}">
                <a16:creationId xmlns:a16="http://schemas.microsoft.com/office/drawing/2014/main" id="{139B31C8-9954-EA9A-0670-03449C946FA0}"/>
              </a:ext>
            </a:extLst>
          </p:cNvPr>
          <p:cNvSpPr>
            <a:spLocks noGrp="1" noChangeArrowheads="1"/>
          </p:cNvSpPr>
          <p:nvPr>
            <p:ph type="body" idx="1"/>
          </p:nvPr>
        </p:nvSpPr>
        <p:spPr>
          <a:solidFill>
            <a:srgbClr val="FFFFFF"/>
          </a:solidFill>
          <a:ln>
            <a:solidFill>
              <a:srgbClr val="000000"/>
            </a:solidFill>
          </a:ln>
        </p:spPr>
        <p:txBody>
          <a:bodyPr lIns="35945" tIns="17973" rIns="35945" bIns="17973"/>
          <a:lstStyle/>
          <a:p>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39659670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a:extLst>
              <a:ext uri="{FF2B5EF4-FFF2-40B4-BE49-F238E27FC236}">
                <a16:creationId xmlns:a16="http://schemas.microsoft.com/office/drawing/2014/main" id="{14B6241A-69F1-5245-B9EF-A3DCE52AC066}"/>
              </a:ext>
            </a:extLst>
          </p:cNvPr>
          <p:cNvSpPr>
            <a:spLocks noGrp="1" noRot="1" noChangeAspect="1" noChangeArrowheads="1"/>
          </p:cNvSpPr>
          <p:nvPr>
            <p:ph type="sldImg"/>
          </p:nvPr>
        </p:nvSpPr>
        <p:spPr>
          <a:xfrm>
            <a:off x="2524125" y="1722438"/>
            <a:ext cx="1811338" cy="1357312"/>
          </a:xfrm>
          <a:solidFill>
            <a:srgbClr val="FFFFFF"/>
          </a:solidFill>
          <a:ln/>
        </p:spPr>
      </p:sp>
      <p:sp>
        <p:nvSpPr>
          <p:cNvPr id="91138" name="Rectangle 3">
            <a:extLst>
              <a:ext uri="{FF2B5EF4-FFF2-40B4-BE49-F238E27FC236}">
                <a16:creationId xmlns:a16="http://schemas.microsoft.com/office/drawing/2014/main" id="{8B9A38C1-64A6-0547-8718-E7EECA768569}"/>
              </a:ext>
            </a:extLst>
          </p:cNvPr>
          <p:cNvSpPr>
            <a:spLocks noGrp="1" noChangeArrowheads="1"/>
          </p:cNvSpPr>
          <p:nvPr>
            <p:ph type="body" idx="1"/>
          </p:nvPr>
        </p:nvSpPr>
        <p:spPr>
          <a:solidFill>
            <a:srgbClr val="FFFFFF"/>
          </a:solidFill>
          <a:ln>
            <a:solidFill>
              <a:srgbClr val="000000"/>
            </a:solidFill>
          </a:ln>
        </p:spPr>
        <p:txBody>
          <a:bodyPr lIns="35945" tIns="17973" rIns="35945" bIns="17973"/>
          <a:lstStyle/>
          <a:p>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6792085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a:extLst>
              <a:ext uri="{FF2B5EF4-FFF2-40B4-BE49-F238E27FC236}">
                <a16:creationId xmlns:a16="http://schemas.microsoft.com/office/drawing/2014/main" id="{14B6241A-69F1-5245-B9EF-A3DCE52AC066}"/>
              </a:ext>
            </a:extLst>
          </p:cNvPr>
          <p:cNvSpPr>
            <a:spLocks noGrp="1" noRot="1" noChangeAspect="1" noChangeArrowheads="1"/>
          </p:cNvSpPr>
          <p:nvPr>
            <p:ph type="sldImg"/>
          </p:nvPr>
        </p:nvSpPr>
        <p:spPr>
          <a:xfrm>
            <a:off x="2524125" y="1722438"/>
            <a:ext cx="1811338" cy="1357312"/>
          </a:xfrm>
          <a:solidFill>
            <a:srgbClr val="FFFFFF"/>
          </a:solidFill>
          <a:ln/>
        </p:spPr>
      </p:sp>
      <p:sp>
        <p:nvSpPr>
          <p:cNvPr id="91138" name="Rectangle 3">
            <a:extLst>
              <a:ext uri="{FF2B5EF4-FFF2-40B4-BE49-F238E27FC236}">
                <a16:creationId xmlns:a16="http://schemas.microsoft.com/office/drawing/2014/main" id="{8B9A38C1-64A6-0547-8718-E7EECA768569}"/>
              </a:ext>
            </a:extLst>
          </p:cNvPr>
          <p:cNvSpPr>
            <a:spLocks noGrp="1" noChangeArrowheads="1"/>
          </p:cNvSpPr>
          <p:nvPr>
            <p:ph type="body" idx="1"/>
          </p:nvPr>
        </p:nvSpPr>
        <p:spPr>
          <a:solidFill>
            <a:srgbClr val="FFFFFF"/>
          </a:solidFill>
          <a:ln>
            <a:solidFill>
              <a:srgbClr val="000000"/>
            </a:solidFill>
          </a:ln>
        </p:spPr>
        <p:txBody>
          <a:bodyPr lIns="35945" tIns="17973" rIns="35945" bIns="17973"/>
          <a:lstStyle/>
          <a:p>
            <a:endParaRPr lang="en-US" altLang="en-US" dirty="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2930869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a:extLst>
              <a:ext uri="{FF2B5EF4-FFF2-40B4-BE49-F238E27FC236}">
                <a16:creationId xmlns:a16="http://schemas.microsoft.com/office/drawing/2014/main" id="{14B6241A-69F1-5245-B9EF-A3DCE52AC066}"/>
              </a:ext>
            </a:extLst>
          </p:cNvPr>
          <p:cNvSpPr>
            <a:spLocks noGrp="1" noRot="1" noChangeAspect="1" noChangeArrowheads="1"/>
          </p:cNvSpPr>
          <p:nvPr>
            <p:ph type="sldImg"/>
          </p:nvPr>
        </p:nvSpPr>
        <p:spPr>
          <a:xfrm>
            <a:off x="2524125" y="1722438"/>
            <a:ext cx="1811338" cy="1357312"/>
          </a:xfrm>
          <a:solidFill>
            <a:srgbClr val="FFFFFF"/>
          </a:solidFill>
          <a:ln/>
        </p:spPr>
      </p:sp>
      <p:sp>
        <p:nvSpPr>
          <p:cNvPr id="91138" name="Rectangle 3">
            <a:extLst>
              <a:ext uri="{FF2B5EF4-FFF2-40B4-BE49-F238E27FC236}">
                <a16:creationId xmlns:a16="http://schemas.microsoft.com/office/drawing/2014/main" id="{8B9A38C1-64A6-0547-8718-E7EECA768569}"/>
              </a:ext>
            </a:extLst>
          </p:cNvPr>
          <p:cNvSpPr>
            <a:spLocks noGrp="1" noChangeArrowheads="1"/>
          </p:cNvSpPr>
          <p:nvPr>
            <p:ph type="body" idx="1"/>
          </p:nvPr>
        </p:nvSpPr>
        <p:spPr>
          <a:solidFill>
            <a:srgbClr val="FFFFFF"/>
          </a:solidFill>
          <a:ln>
            <a:solidFill>
              <a:srgbClr val="000000"/>
            </a:solidFill>
          </a:ln>
        </p:spPr>
        <p:txBody>
          <a:bodyPr lIns="35945" tIns="17973" rIns="35945" bIns="17973"/>
          <a:lstStyle/>
          <a:p>
            <a:endParaRPr lang="en-US" altLang="en-US" dirty="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6379069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a:extLst>
              <a:ext uri="{FF2B5EF4-FFF2-40B4-BE49-F238E27FC236}">
                <a16:creationId xmlns:a16="http://schemas.microsoft.com/office/drawing/2014/main" id="{14B6241A-69F1-5245-B9EF-A3DCE52AC066}"/>
              </a:ext>
            </a:extLst>
          </p:cNvPr>
          <p:cNvSpPr>
            <a:spLocks noGrp="1" noRot="1" noChangeAspect="1" noChangeArrowheads="1"/>
          </p:cNvSpPr>
          <p:nvPr>
            <p:ph type="sldImg"/>
          </p:nvPr>
        </p:nvSpPr>
        <p:spPr>
          <a:xfrm>
            <a:off x="2524125" y="1722438"/>
            <a:ext cx="1811338" cy="1357312"/>
          </a:xfrm>
          <a:solidFill>
            <a:srgbClr val="FFFFFF"/>
          </a:solidFill>
          <a:ln/>
        </p:spPr>
      </p:sp>
      <p:sp>
        <p:nvSpPr>
          <p:cNvPr id="91138" name="Rectangle 3">
            <a:extLst>
              <a:ext uri="{FF2B5EF4-FFF2-40B4-BE49-F238E27FC236}">
                <a16:creationId xmlns:a16="http://schemas.microsoft.com/office/drawing/2014/main" id="{8B9A38C1-64A6-0547-8718-E7EECA768569}"/>
              </a:ext>
            </a:extLst>
          </p:cNvPr>
          <p:cNvSpPr>
            <a:spLocks noGrp="1" noChangeArrowheads="1"/>
          </p:cNvSpPr>
          <p:nvPr>
            <p:ph type="body" idx="1"/>
          </p:nvPr>
        </p:nvSpPr>
        <p:spPr>
          <a:solidFill>
            <a:srgbClr val="FFFFFF"/>
          </a:solidFill>
          <a:ln>
            <a:solidFill>
              <a:srgbClr val="000000"/>
            </a:solidFill>
          </a:ln>
        </p:spPr>
        <p:txBody>
          <a:bodyPr lIns="35945" tIns="17973" rIns="35945" bIns="17973"/>
          <a:lstStyle/>
          <a:p>
            <a:endParaRPr lang="en-US" altLang="en-US" dirty="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11703032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a:extLst>
              <a:ext uri="{FF2B5EF4-FFF2-40B4-BE49-F238E27FC236}">
                <a16:creationId xmlns:a16="http://schemas.microsoft.com/office/drawing/2014/main" id="{14B6241A-69F1-5245-B9EF-A3DCE52AC066}"/>
              </a:ext>
            </a:extLst>
          </p:cNvPr>
          <p:cNvSpPr>
            <a:spLocks noGrp="1" noRot="1" noChangeAspect="1" noChangeArrowheads="1"/>
          </p:cNvSpPr>
          <p:nvPr>
            <p:ph type="sldImg"/>
          </p:nvPr>
        </p:nvSpPr>
        <p:spPr>
          <a:xfrm>
            <a:off x="2524125" y="1722438"/>
            <a:ext cx="1811338" cy="1357312"/>
          </a:xfrm>
          <a:solidFill>
            <a:srgbClr val="FFFFFF"/>
          </a:solidFill>
          <a:ln/>
        </p:spPr>
      </p:sp>
      <p:sp>
        <p:nvSpPr>
          <p:cNvPr id="91138" name="Rectangle 3">
            <a:extLst>
              <a:ext uri="{FF2B5EF4-FFF2-40B4-BE49-F238E27FC236}">
                <a16:creationId xmlns:a16="http://schemas.microsoft.com/office/drawing/2014/main" id="{8B9A38C1-64A6-0547-8718-E7EECA768569}"/>
              </a:ext>
            </a:extLst>
          </p:cNvPr>
          <p:cNvSpPr>
            <a:spLocks noGrp="1" noChangeArrowheads="1"/>
          </p:cNvSpPr>
          <p:nvPr>
            <p:ph type="body" idx="1"/>
          </p:nvPr>
        </p:nvSpPr>
        <p:spPr>
          <a:solidFill>
            <a:srgbClr val="FFFFFF"/>
          </a:solidFill>
          <a:ln>
            <a:solidFill>
              <a:srgbClr val="000000"/>
            </a:solidFill>
          </a:ln>
        </p:spPr>
        <p:txBody>
          <a:bodyPr lIns="35945" tIns="17973" rIns="35945" bIns="17973"/>
          <a:lstStyle/>
          <a:p>
            <a:endParaRPr lang="en-US" altLang="en-US" dirty="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15057851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a:extLst>
              <a:ext uri="{FF2B5EF4-FFF2-40B4-BE49-F238E27FC236}">
                <a16:creationId xmlns:a16="http://schemas.microsoft.com/office/drawing/2014/main" id="{14B6241A-69F1-5245-B9EF-A3DCE52AC066}"/>
              </a:ext>
            </a:extLst>
          </p:cNvPr>
          <p:cNvSpPr>
            <a:spLocks noGrp="1" noRot="1" noChangeAspect="1" noChangeArrowheads="1"/>
          </p:cNvSpPr>
          <p:nvPr>
            <p:ph type="sldImg"/>
          </p:nvPr>
        </p:nvSpPr>
        <p:spPr>
          <a:xfrm>
            <a:off x="2524125" y="1722438"/>
            <a:ext cx="1811338" cy="1357312"/>
          </a:xfrm>
          <a:solidFill>
            <a:srgbClr val="FFFFFF"/>
          </a:solidFill>
          <a:ln/>
        </p:spPr>
      </p:sp>
      <p:sp>
        <p:nvSpPr>
          <p:cNvPr id="91138" name="Rectangle 3">
            <a:extLst>
              <a:ext uri="{FF2B5EF4-FFF2-40B4-BE49-F238E27FC236}">
                <a16:creationId xmlns:a16="http://schemas.microsoft.com/office/drawing/2014/main" id="{8B9A38C1-64A6-0547-8718-E7EECA768569}"/>
              </a:ext>
            </a:extLst>
          </p:cNvPr>
          <p:cNvSpPr>
            <a:spLocks noGrp="1" noChangeArrowheads="1"/>
          </p:cNvSpPr>
          <p:nvPr>
            <p:ph type="body" idx="1"/>
          </p:nvPr>
        </p:nvSpPr>
        <p:spPr>
          <a:solidFill>
            <a:srgbClr val="FFFFFF"/>
          </a:solidFill>
          <a:ln>
            <a:solidFill>
              <a:srgbClr val="000000"/>
            </a:solidFill>
          </a:ln>
        </p:spPr>
        <p:txBody>
          <a:bodyPr lIns="35945" tIns="17973" rIns="35945" bIns="17973"/>
          <a:lstStyle/>
          <a:p>
            <a:endParaRPr lang="en-US" altLang="en-US" dirty="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11028371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1026">
            <a:extLst>
              <a:ext uri="{FF2B5EF4-FFF2-40B4-BE49-F238E27FC236}">
                <a16:creationId xmlns:a16="http://schemas.microsoft.com/office/drawing/2014/main" id="{90A71612-D3FE-854C-ABD3-C1B2335DCFCC}"/>
              </a:ext>
            </a:extLst>
          </p:cNvPr>
          <p:cNvSpPr>
            <a:spLocks noGrp="1" noRot="1" noChangeAspect="1" noChangeArrowheads="1" noTextEdit="1"/>
          </p:cNvSpPr>
          <p:nvPr>
            <p:ph type="sldImg"/>
          </p:nvPr>
        </p:nvSpPr>
        <p:spPr>
          <a:xfrm>
            <a:off x="6469063" y="4364038"/>
            <a:ext cx="4587875" cy="3441700"/>
          </a:xfrm>
          <a:ln/>
          <a:extLst>
            <a:ext uri="{FAA26D3D-D897-4be2-8F04-BA451C77F1D7}">
              <ma14:placeholderFlag xmlns="" xmlns:ma14="http://schemas.microsoft.com/office/mac/drawingml/2011/main" val="1"/>
            </a:ext>
          </a:extLst>
        </p:spPr>
      </p:sp>
      <p:sp>
        <p:nvSpPr>
          <p:cNvPr id="201731" name="Rectangle 1027">
            <a:extLst>
              <a:ext uri="{FF2B5EF4-FFF2-40B4-BE49-F238E27FC236}">
                <a16:creationId xmlns:a16="http://schemas.microsoft.com/office/drawing/2014/main" id="{64A73151-CF5F-2343-8EF1-BB349F952B4D}"/>
              </a:ext>
            </a:extLst>
          </p:cNvPr>
          <p:cNvSpPr>
            <a:spLocks noGrp="1" noChangeArrowheads="1"/>
          </p:cNvSpPr>
          <p:nvPr>
            <p:ph type="body" idx="1"/>
          </p:nvPr>
        </p:nvSpPr>
        <p:spPr/>
        <p:txBody>
          <a:bodyPr/>
          <a:lstStyle/>
          <a:p>
            <a:pPr>
              <a:defRPr/>
            </a:pPr>
            <a:endParaRPr lang="en-US">
              <a:cs typeface="+mn-cs"/>
            </a:endParaRPr>
          </a:p>
        </p:txBody>
      </p:sp>
    </p:spTree>
    <p:extLst>
      <p:ext uri="{BB962C8B-B14F-4D97-AF65-F5344CB8AC3E}">
        <p14:creationId xmlns:p14="http://schemas.microsoft.com/office/powerpoint/2010/main" val="40411612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2F4FD1-EF82-2AB9-C250-38AD3928CFB5}"/>
            </a:ext>
          </a:extLst>
        </p:cNvPr>
        <p:cNvGrpSpPr/>
        <p:nvPr/>
      </p:nvGrpSpPr>
      <p:grpSpPr>
        <a:xfrm>
          <a:off x="0" y="0"/>
          <a:ext cx="0" cy="0"/>
          <a:chOff x="0" y="0"/>
          <a:chExt cx="0" cy="0"/>
        </a:xfrm>
      </p:grpSpPr>
      <p:sp>
        <p:nvSpPr>
          <p:cNvPr id="200706" name="Rectangle 1026">
            <a:extLst>
              <a:ext uri="{FF2B5EF4-FFF2-40B4-BE49-F238E27FC236}">
                <a16:creationId xmlns:a16="http://schemas.microsoft.com/office/drawing/2014/main" id="{EB174869-C66E-6E92-7468-262A213398C3}"/>
              </a:ext>
            </a:extLst>
          </p:cNvPr>
          <p:cNvSpPr>
            <a:spLocks noGrp="1" noRot="1" noChangeAspect="1" noChangeArrowheads="1" noTextEdit="1"/>
          </p:cNvSpPr>
          <p:nvPr>
            <p:ph type="sldImg"/>
          </p:nvPr>
        </p:nvSpPr>
        <p:spPr>
          <a:xfrm>
            <a:off x="6469063" y="4364038"/>
            <a:ext cx="4587875" cy="3441700"/>
          </a:xfrm>
          <a:ln/>
          <a:extLst>
            <a:ext uri="{FAA26D3D-D897-4be2-8F04-BA451C77F1D7}">
              <ma14:placeholderFlag xmlns:ma14="http://schemas.microsoft.com/office/mac/drawingml/2011/main" xmlns="" val="1"/>
            </a:ext>
          </a:extLst>
        </p:spPr>
      </p:sp>
      <p:sp>
        <p:nvSpPr>
          <p:cNvPr id="200707" name="Rectangle 1027">
            <a:extLst>
              <a:ext uri="{FF2B5EF4-FFF2-40B4-BE49-F238E27FC236}">
                <a16:creationId xmlns:a16="http://schemas.microsoft.com/office/drawing/2014/main" id="{84C5A821-BCA9-2336-7FDB-936EAAB78CA6}"/>
              </a:ext>
            </a:extLst>
          </p:cNvPr>
          <p:cNvSpPr>
            <a:spLocks noGrp="1" noChangeArrowheads="1"/>
          </p:cNvSpPr>
          <p:nvPr>
            <p:ph type="body" idx="1"/>
          </p:nvPr>
        </p:nvSpPr>
        <p:spPr/>
        <p:txBody>
          <a:bodyPr/>
          <a:lstStyle/>
          <a:p>
            <a:pPr>
              <a:defRPr/>
            </a:pPr>
            <a:endParaRPr lang="en-US">
              <a:cs typeface="+mn-cs"/>
            </a:endParaRPr>
          </a:p>
        </p:txBody>
      </p:sp>
    </p:spTree>
    <p:extLst>
      <p:ext uri="{BB962C8B-B14F-4D97-AF65-F5344CB8AC3E}">
        <p14:creationId xmlns:p14="http://schemas.microsoft.com/office/powerpoint/2010/main" val="36446550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a:extLst>
              <a:ext uri="{FF2B5EF4-FFF2-40B4-BE49-F238E27FC236}">
                <a16:creationId xmlns:a16="http://schemas.microsoft.com/office/drawing/2014/main" id="{14B6241A-69F1-5245-B9EF-A3DCE52AC066}"/>
              </a:ext>
            </a:extLst>
          </p:cNvPr>
          <p:cNvSpPr>
            <a:spLocks noGrp="1" noRot="1" noChangeAspect="1" noChangeArrowheads="1"/>
          </p:cNvSpPr>
          <p:nvPr>
            <p:ph type="sldImg"/>
          </p:nvPr>
        </p:nvSpPr>
        <p:spPr>
          <a:xfrm>
            <a:off x="2524125" y="1722438"/>
            <a:ext cx="1811338" cy="1357312"/>
          </a:xfrm>
          <a:solidFill>
            <a:srgbClr val="FFFFFF"/>
          </a:solidFill>
          <a:ln/>
        </p:spPr>
      </p:sp>
      <p:sp>
        <p:nvSpPr>
          <p:cNvPr id="91138" name="Rectangle 3">
            <a:extLst>
              <a:ext uri="{FF2B5EF4-FFF2-40B4-BE49-F238E27FC236}">
                <a16:creationId xmlns:a16="http://schemas.microsoft.com/office/drawing/2014/main" id="{8B9A38C1-64A6-0547-8718-E7EECA768569}"/>
              </a:ext>
            </a:extLst>
          </p:cNvPr>
          <p:cNvSpPr>
            <a:spLocks noGrp="1" noChangeArrowheads="1"/>
          </p:cNvSpPr>
          <p:nvPr>
            <p:ph type="body" idx="1"/>
          </p:nvPr>
        </p:nvSpPr>
        <p:spPr>
          <a:solidFill>
            <a:srgbClr val="FFFFFF"/>
          </a:solidFill>
          <a:ln>
            <a:solidFill>
              <a:srgbClr val="000000"/>
            </a:solidFill>
          </a:ln>
        </p:spPr>
        <p:txBody>
          <a:bodyPr lIns="35945" tIns="17973" rIns="35945" bIns="17973"/>
          <a:lstStyle/>
          <a:p>
            <a:endParaRPr lang="en-US" altLang="en-US" dirty="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34602736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a:extLst>
              <a:ext uri="{FF2B5EF4-FFF2-40B4-BE49-F238E27FC236}">
                <a16:creationId xmlns:a16="http://schemas.microsoft.com/office/drawing/2014/main" id="{535FDD36-C97A-AA47-A407-E679BA50FD3E}"/>
              </a:ext>
            </a:extLst>
          </p:cNvPr>
          <p:cNvSpPr>
            <a:spLocks noGrp="1" noRot="1" noChangeAspect="1" noChangeArrowheads="1"/>
          </p:cNvSpPr>
          <p:nvPr>
            <p:ph type="sldImg"/>
          </p:nvPr>
        </p:nvSpPr>
        <p:spPr>
          <a:xfrm>
            <a:off x="2524125" y="1722438"/>
            <a:ext cx="1811338" cy="1357312"/>
          </a:xfrm>
          <a:solidFill>
            <a:srgbClr val="FFFFFF"/>
          </a:solidFill>
          <a:ln/>
        </p:spPr>
      </p:sp>
      <p:sp>
        <p:nvSpPr>
          <p:cNvPr id="61442" name="Rectangle 3">
            <a:extLst>
              <a:ext uri="{FF2B5EF4-FFF2-40B4-BE49-F238E27FC236}">
                <a16:creationId xmlns:a16="http://schemas.microsoft.com/office/drawing/2014/main" id="{31C9A295-5465-2A45-9ACD-585BC7F20867}"/>
              </a:ext>
            </a:extLst>
          </p:cNvPr>
          <p:cNvSpPr>
            <a:spLocks noGrp="1" noChangeArrowheads="1"/>
          </p:cNvSpPr>
          <p:nvPr>
            <p:ph type="body" idx="1"/>
          </p:nvPr>
        </p:nvSpPr>
        <p:spPr>
          <a:solidFill>
            <a:srgbClr val="FFFFFF"/>
          </a:solidFill>
          <a:ln>
            <a:solidFill>
              <a:srgbClr val="000000"/>
            </a:solidFill>
          </a:ln>
        </p:spPr>
        <p:txBody>
          <a:bodyPr lIns="35945" tIns="17973" rIns="35945" bIns="17973"/>
          <a:lstStyle/>
          <a:p>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20031841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a:extLst>
              <a:ext uri="{FF2B5EF4-FFF2-40B4-BE49-F238E27FC236}">
                <a16:creationId xmlns:a16="http://schemas.microsoft.com/office/drawing/2014/main" id="{535FDD36-C97A-AA47-A407-E679BA50FD3E}"/>
              </a:ext>
            </a:extLst>
          </p:cNvPr>
          <p:cNvSpPr>
            <a:spLocks noGrp="1" noRot="1" noChangeAspect="1" noChangeArrowheads="1"/>
          </p:cNvSpPr>
          <p:nvPr>
            <p:ph type="sldImg"/>
          </p:nvPr>
        </p:nvSpPr>
        <p:spPr>
          <a:xfrm>
            <a:off x="2524125" y="1722438"/>
            <a:ext cx="1811338" cy="1357312"/>
          </a:xfrm>
          <a:solidFill>
            <a:srgbClr val="FFFFFF"/>
          </a:solidFill>
          <a:ln/>
        </p:spPr>
      </p:sp>
      <p:sp>
        <p:nvSpPr>
          <p:cNvPr id="61442" name="Rectangle 3">
            <a:extLst>
              <a:ext uri="{FF2B5EF4-FFF2-40B4-BE49-F238E27FC236}">
                <a16:creationId xmlns:a16="http://schemas.microsoft.com/office/drawing/2014/main" id="{31C9A295-5465-2A45-9ACD-585BC7F20867}"/>
              </a:ext>
            </a:extLst>
          </p:cNvPr>
          <p:cNvSpPr>
            <a:spLocks noGrp="1" noChangeArrowheads="1"/>
          </p:cNvSpPr>
          <p:nvPr>
            <p:ph type="body" idx="1"/>
          </p:nvPr>
        </p:nvSpPr>
        <p:spPr>
          <a:solidFill>
            <a:srgbClr val="FFFFFF"/>
          </a:solidFill>
          <a:ln>
            <a:solidFill>
              <a:srgbClr val="000000"/>
            </a:solidFill>
          </a:ln>
        </p:spPr>
        <p:txBody>
          <a:bodyPr lIns="35945" tIns="17973" rIns="35945" bIns="17973"/>
          <a:lstStyle/>
          <a:p>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6572510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a:extLst>
              <a:ext uri="{FF2B5EF4-FFF2-40B4-BE49-F238E27FC236}">
                <a16:creationId xmlns:a16="http://schemas.microsoft.com/office/drawing/2014/main" id="{31071EBE-CA69-C045-BDCE-AF0F3BCFA7DF}"/>
              </a:ext>
            </a:extLst>
          </p:cNvPr>
          <p:cNvSpPr>
            <a:spLocks noGrp="1" noRot="1" noChangeAspect="1" noChangeArrowheads="1"/>
          </p:cNvSpPr>
          <p:nvPr>
            <p:ph type="sldImg"/>
          </p:nvPr>
        </p:nvSpPr>
        <p:spPr>
          <a:xfrm>
            <a:off x="2524125" y="1722438"/>
            <a:ext cx="1811338" cy="1357312"/>
          </a:xfrm>
          <a:solidFill>
            <a:srgbClr val="FFFFFF"/>
          </a:solidFill>
          <a:ln/>
        </p:spPr>
      </p:sp>
      <p:sp>
        <p:nvSpPr>
          <p:cNvPr id="77826" name="Rectangle 3">
            <a:extLst>
              <a:ext uri="{FF2B5EF4-FFF2-40B4-BE49-F238E27FC236}">
                <a16:creationId xmlns:a16="http://schemas.microsoft.com/office/drawing/2014/main" id="{5CA9E48A-1DD9-5849-859F-139922CF02CE}"/>
              </a:ext>
            </a:extLst>
          </p:cNvPr>
          <p:cNvSpPr>
            <a:spLocks noGrp="1" noChangeArrowheads="1"/>
          </p:cNvSpPr>
          <p:nvPr>
            <p:ph type="body" idx="1"/>
          </p:nvPr>
        </p:nvSpPr>
        <p:spPr>
          <a:solidFill>
            <a:srgbClr val="FFFFFF"/>
          </a:solidFill>
          <a:ln>
            <a:solidFill>
              <a:srgbClr val="000000"/>
            </a:solidFill>
          </a:ln>
        </p:spPr>
        <p:txBody>
          <a:bodyPr lIns="35945" tIns="17973" rIns="35945" bIns="17973"/>
          <a:lstStyle/>
          <a:p>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40935049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a:extLst>
              <a:ext uri="{FF2B5EF4-FFF2-40B4-BE49-F238E27FC236}">
                <a16:creationId xmlns:a16="http://schemas.microsoft.com/office/drawing/2014/main" id="{23840A4C-2C0B-E441-9A6A-6E2809BC4831}"/>
              </a:ext>
            </a:extLst>
          </p:cNvPr>
          <p:cNvSpPr>
            <a:spLocks noGrp="1" noRot="1" noChangeAspect="1" noChangeArrowheads="1"/>
          </p:cNvSpPr>
          <p:nvPr>
            <p:ph type="sldImg"/>
          </p:nvPr>
        </p:nvSpPr>
        <p:spPr>
          <a:xfrm>
            <a:off x="2524125" y="1722438"/>
            <a:ext cx="1811338" cy="1357312"/>
          </a:xfrm>
          <a:solidFill>
            <a:srgbClr val="FFFFFF"/>
          </a:solidFill>
          <a:ln/>
        </p:spPr>
      </p:sp>
      <p:sp>
        <p:nvSpPr>
          <p:cNvPr id="81922" name="Rectangle 3">
            <a:extLst>
              <a:ext uri="{FF2B5EF4-FFF2-40B4-BE49-F238E27FC236}">
                <a16:creationId xmlns:a16="http://schemas.microsoft.com/office/drawing/2014/main" id="{8232F315-05E7-7B45-AC08-0274C74E782E}"/>
              </a:ext>
            </a:extLst>
          </p:cNvPr>
          <p:cNvSpPr>
            <a:spLocks noGrp="1" noChangeArrowheads="1"/>
          </p:cNvSpPr>
          <p:nvPr>
            <p:ph type="body" idx="1"/>
          </p:nvPr>
        </p:nvSpPr>
        <p:spPr>
          <a:solidFill>
            <a:srgbClr val="FFFFFF"/>
          </a:solidFill>
          <a:ln>
            <a:solidFill>
              <a:srgbClr val="000000"/>
            </a:solidFill>
          </a:ln>
        </p:spPr>
        <p:txBody>
          <a:bodyPr lIns="35945" tIns="17973" rIns="35945" bIns="17973"/>
          <a:lstStyle/>
          <a:p>
            <a:endParaRPr lang="en-US" altLang="en-US" dirty="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22121211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a:extLst>
              <a:ext uri="{FF2B5EF4-FFF2-40B4-BE49-F238E27FC236}">
                <a16:creationId xmlns:a16="http://schemas.microsoft.com/office/drawing/2014/main" id="{23840A4C-2C0B-E441-9A6A-6E2809BC4831}"/>
              </a:ext>
            </a:extLst>
          </p:cNvPr>
          <p:cNvSpPr>
            <a:spLocks noGrp="1" noRot="1" noChangeAspect="1" noChangeArrowheads="1"/>
          </p:cNvSpPr>
          <p:nvPr>
            <p:ph type="sldImg"/>
          </p:nvPr>
        </p:nvSpPr>
        <p:spPr>
          <a:xfrm>
            <a:off x="2524125" y="1722438"/>
            <a:ext cx="1811338" cy="1357312"/>
          </a:xfrm>
          <a:solidFill>
            <a:srgbClr val="FFFFFF"/>
          </a:solidFill>
          <a:ln/>
        </p:spPr>
      </p:sp>
      <p:sp>
        <p:nvSpPr>
          <p:cNvPr id="81922" name="Rectangle 3">
            <a:extLst>
              <a:ext uri="{FF2B5EF4-FFF2-40B4-BE49-F238E27FC236}">
                <a16:creationId xmlns:a16="http://schemas.microsoft.com/office/drawing/2014/main" id="{8232F315-05E7-7B45-AC08-0274C74E782E}"/>
              </a:ext>
            </a:extLst>
          </p:cNvPr>
          <p:cNvSpPr>
            <a:spLocks noGrp="1" noChangeArrowheads="1"/>
          </p:cNvSpPr>
          <p:nvPr>
            <p:ph type="body" idx="1"/>
          </p:nvPr>
        </p:nvSpPr>
        <p:spPr>
          <a:solidFill>
            <a:srgbClr val="FFFFFF"/>
          </a:solidFill>
          <a:ln>
            <a:solidFill>
              <a:srgbClr val="000000"/>
            </a:solidFill>
          </a:ln>
        </p:spPr>
        <p:txBody>
          <a:bodyPr lIns="35945" tIns="17973" rIns="35945" bIns="17973"/>
          <a:lstStyle/>
          <a:p>
            <a:endParaRPr lang="en-US" altLang="en-US" dirty="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11088137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a:extLst>
              <a:ext uri="{FF2B5EF4-FFF2-40B4-BE49-F238E27FC236}">
                <a16:creationId xmlns:a16="http://schemas.microsoft.com/office/drawing/2014/main" id="{23840A4C-2C0B-E441-9A6A-6E2809BC4831}"/>
              </a:ext>
            </a:extLst>
          </p:cNvPr>
          <p:cNvSpPr>
            <a:spLocks noGrp="1" noRot="1" noChangeAspect="1" noChangeArrowheads="1"/>
          </p:cNvSpPr>
          <p:nvPr>
            <p:ph type="sldImg"/>
          </p:nvPr>
        </p:nvSpPr>
        <p:spPr>
          <a:xfrm>
            <a:off x="2524125" y="1722438"/>
            <a:ext cx="1811338" cy="1357312"/>
          </a:xfrm>
          <a:solidFill>
            <a:srgbClr val="FFFFFF"/>
          </a:solidFill>
          <a:ln/>
        </p:spPr>
      </p:sp>
      <p:sp>
        <p:nvSpPr>
          <p:cNvPr id="81922" name="Rectangle 3">
            <a:extLst>
              <a:ext uri="{FF2B5EF4-FFF2-40B4-BE49-F238E27FC236}">
                <a16:creationId xmlns:a16="http://schemas.microsoft.com/office/drawing/2014/main" id="{8232F315-05E7-7B45-AC08-0274C74E782E}"/>
              </a:ext>
            </a:extLst>
          </p:cNvPr>
          <p:cNvSpPr>
            <a:spLocks noGrp="1" noChangeArrowheads="1"/>
          </p:cNvSpPr>
          <p:nvPr>
            <p:ph type="body" idx="1"/>
          </p:nvPr>
        </p:nvSpPr>
        <p:spPr>
          <a:solidFill>
            <a:srgbClr val="FFFFFF"/>
          </a:solidFill>
          <a:ln>
            <a:solidFill>
              <a:srgbClr val="000000"/>
            </a:solidFill>
          </a:ln>
        </p:spPr>
        <p:txBody>
          <a:bodyPr lIns="35945" tIns="17973" rIns="35945" bIns="17973"/>
          <a:lstStyle/>
          <a:p>
            <a:endParaRPr lang="en-US" altLang="en-US" dirty="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14176476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a:extLst>
              <a:ext uri="{FF2B5EF4-FFF2-40B4-BE49-F238E27FC236}">
                <a16:creationId xmlns:a16="http://schemas.microsoft.com/office/drawing/2014/main" id="{23840A4C-2C0B-E441-9A6A-6E2809BC4831}"/>
              </a:ext>
            </a:extLst>
          </p:cNvPr>
          <p:cNvSpPr>
            <a:spLocks noGrp="1" noRot="1" noChangeAspect="1" noChangeArrowheads="1"/>
          </p:cNvSpPr>
          <p:nvPr>
            <p:ph type="sldImg"/>
          </p:nvPr>
        </p:nvSpPr>
        <p:spPr>
          <a:xfrm>
            <a:off x="2524125" y="1722438"/>
            <a:ext cx="1811338" cy="1357312"/>
          </a:xfrm>
          <a:solidFill>
            <a:srgbClr val="FFFFFF"/>
          </a:solidFill>
          <a:ln/>
        </p:spPr>
      </p:sp>
      <p:sp>
        <p:nvSpPr>
          <p:cNvPr id="81922" name="Rectangle 3">
            <a:extLst>
              <a:ext uri="{FF2B5EF4-FFF2-40B4-BE49-F238E27FC236}">
                <a16:creationId xmlns:a16="http://schemas.microsoft.com/office/drawing/2014/main" id="{8232F315-05E7-7B45-AC08-0274C74E782E}"/>
              </a:ext>
            </a:extLst>
          </p:cNvPr>
          <p:cNvSpPr>
            <a:spLocks noGrp="1" noChangeArrowheads="1"/>
          </p:cNvSpPr>
          <p:nvPr>
            <p:ph type="body" idx="1"/>
          </p:nvPr>
        </p:nvSpPr>
        <p:spPr>
          <a:solidFill>
            <a:srgbClr val="FFFFFF"/>
          </a:solidFill>
          <a:ln>
            <a:solidFill>
              <a:srgbClr val="000000"/>
            </a:solidFill>
          </a:ln>
        </p:spPr>
        <p:txBody>
          <a:bodyPr lIns="35945" tIns="17973" rIns="35945" bIns="17973"/>
          <a:lstStyle/>
          <a:p>
            <a:endParaRPr lang="en-US" altLang="en-US" dirty="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423449790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a:extLst>
              <a:ext uri="{FF2B5EF4-FFF2-40B4-BE49-F238E27FC236}">
                <a16:creationId xmlns:a16="http://schemas.microsoft.com/office/drawing/2014/main" id="{23840A4C-2C0B-E441-9A6A-6E2809BC4831}"/>
              </a:ext>
            </a:extLst>
          </p:cNvPr>
          <p:cNvSpPr>
            <a:spLocks noGrp="1" noRot="1" noChangeAspect="1" noChangeArrowheads="1"/>
          </p:cNvSpPr>
          <p:nvPr>
            <p:ph type="sldImg"/>
          </p:nvPr>
        </p:nvSpPr>
        <p:spPr>
          <a:xfrm>
            <a:off x="2524125" y="1722438"/>
            <a:ext cx="1811338" cy="1357312"/>
          </a:xfrm>
          <a:solidFill>
            <a:srgbClr val="FFFFFF"/>
          </a:solidFill>
          <a:ln/>
        </p:spPr>
      </p:sp>
      <p:sp>
        <p:nvSpPr>
          <p:cNvPr id="81922" name="Rectangle 3">
            <a:extLst>
              <a:ext uri="{FF2B5EF4-FFF2-40B4-BE49-F238E27FC236}">
                <a16:creationId xmlns:a16="http://schemas.microsoft.com/office/drawing/2014/main" id="{8232F315-05E7-7B45-AC08-0274C74E782E}"/>
              </a:ext>
            </a:extLst>
          </p:cNvPr>
          <p:cNvSpPr>
            <a:spLocks noGrp="1" noChangeArrowheads="1"/>
          </p:cNvSpPr>
          <p:nvPr>
            <p:ph type="body" idx="1"/>
          </p:nvPr>
        </p:nvSpPr>
        <p:spPr>
          <a:solidFill>
            <a:srgbClr val="FFFFFF"/>
          </a:solidFill>
          <a:ln>
            <a:solidFill>
              <a:srgbClr val="000000"/>
            </a:solidFill>
          </a:ln>
        </p:spPr>
        <p:txBody>
          <a:bodyPr lIns="35945" tIns="17973" rIns="35945" bIns="17973"/>
          <a:lstStyle/>
          <a:p>
            <a:endParaRPr lang="en-US" altLang="en-US" dirty="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2348290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a:extLst>
              <a:ext uri="{FF2B5EF4-FFF2-40B4-BE49-F238E27FC236}">
                <a16:creationId xmlns:a16="http://schemas.microsoft.com/office/drawing/2014/main" id="{57EC7852-10E6-174C-99D2-FD1A21EBCBFA}"/>
              </a:ext>
            </a:extLst>
          </p:cNvPr>
          <p:cNvSpPr>
            <a:spLocks noGrp="1" noRot="1" noChangeAspect="1" noChangeArrowheads="1" noTextEdit="1"/>
          </p:cNvSpPr>
          <p:nvPr>
            <p:ph type="sldImg"/>
          </p:nvPr>
        </p:nvSpPr>
        <p:spPr>
          <a:xfrm>
            <a:off x="6469063" y="4364038"/>
            <a:ext cx="4587875" cy="3441700"/>
          </a:xfrm>
          <a:ln/>
        </p:spPr>
      </p:sp>
      <p:sp>
        <p:nvSpPr>
          <p:cNvPr id="240643" name="Rectangle 3">
            <a:extLst>
              <a:ext uri="{FF2B5EF4-FFF2-40B4-BE49-F238E27FC236}">
                <a16:creationId xmlns:a16="http://schemas.microsoft.com/office/drawing/2014/main" id="{2DFEB9EB-3CAD-A34D-B4C4-3EDE0DB76C48}"/>
              </a:ext>
            </a:extLst>
          </p:cNvPr>
          <p:cNvSpPr>
            <a:spLocks noGrp="1" noChangeArrowheads="1"/>
          </p:cNvSpPr>
          <p:nvPr>
            <p:ph type="body" idx="1"/>
          </p:nvPr>
        </p:nvSpPr>
        <p:spPr/>
        <p:txBody>
          <a:bodyPr/>
          <a:lstStyle/>
          <a:p>
            <a:pPr>
              <a:defRPr/>
            </a:pPr>
            <a:endParaRPr lang="en-US">
              <a:cs typeface="+mn-cs"/>
            </a:endParaRPr>
          </a:p>
        </p:txBody>
      </p:sp>
    </p:spTree>
    <p:extLst>
      <p:ext uri="{BB962C8B-B14F-4D97-AF65-F5344CB8AC3E}">
        <p14:creationId xmlns:p14="http://schemas.microsoft.com/office/powerpoint/2010/main" val="23560972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740104-4E6B-32C6-A2CB-BF1F54E76196}"/>
            </a:ext>
          </a:extLst>
        </p:cNvPr>
        <p:cNvGrpSpPr/>
        <p:nvPr/>
      </p:nvGrpSpPr>
      <p:grpSpPr>
        <a:xfrm>
          <a:off x="0" y="0"/>
          <a:ext cx="0" cy="0"/>
          <a:chOff x="0" y="0"/>
          <a:chExt cx="0" cy="0"/>
        </a:xfrm>
      </p:grpSpPr>
      <p:sp>
        <p:nvSpPr>
          <p:cNvPr id="200706" name="Rectangle 1026">
            <a:extLst>
              <a:ext uri="{FF2B5EF4-FFF2-40B4-BE49-F238E27FC236}">
                <a16:creationId xmlns:a16="http://schemas.microsoft.com/office/drawing/2014/main" id="{1B854C16-FF32-CDB0-A8A8-8A3E258089A8}"/>
              </a:ext>
            </a:extLst>
          </p:cNvPr>
          <p:cNvSpPr>
            <a:spLocks noGrp="1" noRot="1" noChangeAspect="1" noChangeArrowheads="1" noTextEdit="1"/>
          </p:cNvSpPr>
          <p:nvPr>
            <p:ph type="sldImg"/>
          </p:nvPr>
        </p:nvSpPr>
        <p:spPr>
          <a:xfrm>
            <a:off x="6469063" y="4364038"/>
            <a:ext cx="4587875" cy="3441700"/>
          </a:xfrm>
          <a:ln/>
          <a:extLst>
            <a:ext uri="{FAA26D3D-D897-4be2-8F04-BA451C77F1D7}">
              <ma14:placeholderFlag xmlns:ma14="http://schemas.microsoft.com/office/mac/drawingml/2011/main" xmlns="" val="1"/>
            </a:ext>
          </a:extLst>
        </p:spPr>
      </p:sp>
      <p:sp>
        <p:nvSpPr>
          <p:cNvPr id="200707" name="Rectangle 1027">
            <a:extLst>
              <a:ext uri="{FF2B5EF4-FFF2-40B4-BE49-F238E27FC236}">
                <a16:creationId xmlns:a16="http://schemas.microsoft.com/office/drawing/2014/main" id="{E15C1428-414C-FE82-A0D3-EA5F4726D6A7}"/>
              </a:ext>
            </a:extLst>
          </p:cNvPr>
          <p:cNvSpPr>
            <a:spLocks noGrp="1" noChangeArrowheads="1"/>
          </p:cNvSpPr>
          <p:nvPr>
            <p:ph type="body" idx="1"/>
          </p:nvPr>
        </p:nvSpPr>
        <p:spPr/>
        <p:txBody>
          <a:bodyPr/>
          <a:lstStyle/>
          <a:p>
            <a:pPr>
              <a:defRPr/>
            </a:pPr>
            <a:endParaRPr lang="en-US">
              <a:cs typeface="+mn-cs"/>
            </a:endParaRPr>
          </a:p>
        </p:txBody>
      </p:sp>
    </p:spTree>
    <p:extLst>
      <p:ext uri="{BB962C8B-B14F-4D97-AF65-F5344CB8AC3E}">
        <p14:creationId xmlns:p14="http://schemas.microsoft.com/office/powerpoint/2010/main" val="6213505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8D75F6-BB36-8F42-4847-B4D896C3DF66}"/>
            </a:ext>
          </a:extLst>
        </p:cNvPr>
        <p:cNvGrpSpPr/>
        <p:nvPr/>
      </p:nvGrpSpPr>
      <p:grpSpPr>
        <a:xfrm>
          <a:off x="0" y="0"/>
          <a:ext cx="0" cy="0"/>
          <a:chOff x="0" y="0"/>
          <a:chExt cx="0" cy="0"/>
        </a:xfrm>
      </p:grpSpPr>
      <p:sp>
        <p:nvSpPr>
          <p:cNvPr id="200706" name="Rectangle 1026">
            <a:extLst>
              <a:ext uri="{FF2B5EF4-FFF2-40B4-BE49-F238E27FC236}">
                <a16:creationId xmlns:a16="http://schemas.microsoft.com/office/drawing/2014/main" id="{ABAF2F85-DDD0-F255-2E33-2F10CADAC9BC}"/>
              </a:ext>
            </a:extLst>
          </p:cNvPr>
          <p:cNvSpPr>
            <a:spLocks noGrp="1" noRot="1" noChangeAspect="1" noChangeArrowheads="1" noTextEdit="1"/>
          </p:cNvSpPr>
          <p:nvPr>
            <p:ph type="sldImg"/>
          </p:nvPr>
        </p:nvSpPr>
        <p:spPr>
          <a:xfrm>
            <a:off x="6469063" y="4364038"/>
            <a:ext cx="4587875" cy="3441700"/>
          </a:xfrm>
          <a:ln/>
          <a:extLst>
            <a:ext uri="{FAA26D3D-D897-4be2-8F04-BA451C77F1D7}">
              <ma14:placeholderFlag xmlns="" xmlns:ma14="http://schemas.microsoft.com/office/mac/drawingml/2011/main" val="1"/>
            </a:ext>
          </a:extLst>
        </p:spPr>
      </p:sp>
      <p:sp>
        <p:nvSpPr>
          <p:cNvPr id="200707" name="Rectangle 1027">
            <a:extLst>
              <a:ext uri="{FF2B5EF4-FFF2-40B4-BE49-F238E27FC236}">
                <a16:creationId xmlns:a16="http://schemas.microsoft.com/office/drawing/2014/main" id="{76008924-DC2E-A08F-80D3-0ED1CED3430C}"/>
              </a:ext>
            </a:extLst>
          </p:cNvPr>
          <p:cNvSpPr>
            <a:spLocks noGrp="1" noChangeArrowheads="1"/>
          </p:cNvSpPr>
          <p:nvPr>
            <p:ph type="body" idx="1"/>
          </p:nvPr>
        </p:nvSpPr>
        <p:spPr/>
        <p:txBody>
          <a:bodyPr/>
          <a:lstStyle/>
          <a:p>
            <a:pPr>
              <a:defRPr/>
            </a:pPr>
            <a:endParaRPr lang="en-US">
              <a:cs typeface="+mn-cs"/>
            </a:endParaRPr>
          </a:p>
        </p:txBody>
      </p:sp>
    </p:spTree>
    <p:extLst>
      <p:ext uri="{BB962C8B-B14F-4D97-AF65-F5344CB8AC3E}">
        <p14:creationId xmlns:p14="http://schemas.microsoft.com/office/powerpoint/2010/main" val="9701539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EFB40A-665F-DF5F-402D-7B0FA00B83E7}"/>
            </a:ext>
          </a:extLst>
        </p:cNvPr>
        <p:cNvGrpSpPr/>
        <p:nvPr/>
      </p:nvGrpSpPr>
      <p:grpSpPr>
        <a:xfrm>
          <a:off x="0" y="0"/>
          <a:ext cx="0" cy="0"/>
          <a:chOff x="0" y="0"/>
          <a:chExt cx="0" cy="0"/>
        </a:xfrm>
      </p:grpSpPr>
      <p:sp>
        <p:nvSpPr>
          <p:cNvPr id="200706" name="Rectangle 1026">
            <a:extLst>
              <a:ext uri="{FF2B5EF4-FFF2-40B4-BE49-F238E27FC236}">
                <a16:creationId xmlns:a16="http://schemas.microsoft.com/office/drawing/2014/main" id="{01183224-31DF-168E-3554-6360442E6EAB}"/>
              </a:ext>
            </a:extLst>
          </p:cNvPr>
          <p:cNvSpPr>
            <a:spLocks noGrp="1" noRot="1" noChangeAspect="1" noChangeArrowheads="1" noTextEdit="1"/>
          </p:cNvSpPr>
          <p:nvPr>
            <p:ph type="sldImg"/>
          </p:nvPr>
        </p:nvSpPr>
        <p:spPr>
          <a:xfrm>
            <a:off x="6469063" y="4364038"/>
            <a:ext cx="4587875" cy="3441700"/>
          </a:xfrm>
          <a:ln/>
          <a:extLst>
            <a:ext uri="{FAA26D3D-D897-4be2-8F04-BA451C77F1D7}">
              <ma14:placeholderFlag xmlns:ma14="http://schemas.microsoft.com/office/mac/drawingml/2011/main" xmlns="" val="1"/>
            </a:ext>
          </a:extLst>
        </p:spPr>
      </p:sp>
      <p:sp>
        <p:nvSpPr>
          <p:cNvPr id="200707" name="Rectangle 1027">
            <a:extLst>
              <a:ext uri="{FF2B5EF4-FFF2-40B4-BE49-F238E27FC236}">
                <a16:creationId xmlns:a16="http://schemas.microsoft.com/office/drawing/2014/main" id="{612F9542-5429-FB58-255F-BBDA645E8BC6}"/>
              </a:ext>
            </a:extLst>
          </p:cNvPr>
          <p:cNvSpPr>
            <a:spLocks noGrp="1" noChangeArrowheads="1"/>
          </p:cNvSpPr>
          <p:nvPr>
            <p:ph type="body" idx="1"/>
          </p:nvPr>
        </p:nvSpPr>
        <p:spPr/>
        <p:txBody>
          <a:bodyPr/>
          <a:lstStyle/>
          <a:p>
            <a:pPr>
              <a:defRPr/>
            </a:pPr>
            <a:endParaRPr lang="en-US">
              <a:cs typeface="+mn-cs"/>
            </a:endParaRPr>
          </a:p>
        </p:txBody>
      </p:sp>
    </p:spTree>
    <p:extLst>
      <p:ext uri="{BB962C8B-B14F-4D97-AF65-F5344CB8AC3E}">
        <p14:creationId xmlns:p14="http://schemas.microsoft.com/office/powerpoint/2010/main" val="19028827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A29AA1-1D19-F939-16B1-555F670B9064}"/>
            </a:ext>
          </a:extLst>
        </p:cNvPr>
        <p:cNvGrpSpPr/>
        <p:nvPr/>
      </p:nvGrpSpPr>
      <p:grpSpPr>
        <a:xfrm>
          <a:off x="0" y="0"/>
          <a:ext cx="0" cy="0"/>
          <a:chOff x="0" y="0"/>
          <a:chExt cx="0" cy="0"/>
        </a:xfrm>
      </p:grpSpPr>
      <p:sp>
        <p:nvSpPr>
          <p:cNvPr id="200706" name="Rectangle 1026">
            <a:extLst>
              <a:ext uri="{FF2B5EF4-FFF2-40B4-BE49-F238E27FC236}">
                <a16:creationId xmlns:a16="http://schemas.microsoft.com/office/drawing/2014/main" id="{662D37AA-3C7B-64C1-0FEE-63FB0057FFC5}"/>
              </a:ext>
            </a:extLst>
          </p:cNvPr>
          <p:cNvSpPr>
            <a:spLocks noGrp="1" noRot="1" noChangeAspect="1" noChangeArrowheads="1" noTextEdit="1"/>
          </p:cNvSpPr>
          <p:nvPr>
            <p:ph type="sldImg"/>
          </p:nvPr>
        </p:nvSpPr>
        <p:spPr>
          <a:xfrm>
            <a:off x="6469063" y="4364038"/>
            <a:ext cx="4587875" cy="3441700"/>
          </a:xfrm>
          <a:ln/>
          <a:extLst>
            <a:ext uri="{FAA26D3D-D897-4be2-8F04-BA451C77F1D7}">
              <ma14:placeholderFlag xmlns="" xmlns:ma14="http://schemas.microsoft.com/office/mac/drawingml/2011/main" val="1"/>
            </a:ext>
          </a:extLst>
        </p:spPr>
      </p:sp>
      <p:sp>
        <p:nvSpPr>
          <p:cNvPr id="200707" name="Rectangle 1027">
            <a:extLst>
              <a:ext uri="{FF2B5EF4-FFF2-40B4-BE49-F238E27FC236}">
                <a16:creationId xmlns:a16="http://schemas.microsoft.com/office/drawing/2014/main" id="{ACFFCF5F-4F23-AD1C-5BED-239A73D1BF87}"/>
              </a:ext>
            </a:extLst>
          </p:cNvPr>
          <p:cNvSpPr>
            <a:spLocks noGrp="1" noChangeArrowheads="1"/>
          </p:cNvSpPr>
          <p:nvPr>
            <p:ph type="body" idx="1"/>
          </p:nvPr>
        </p:nvSpPr>
        <p:spPr/>
        <p:txBody>
          <a:bodyPr/>
          <a:lstStyle/>
          <a:p>
            <a:pPr>
              <a:defRPr/>
            </a:pPr>
            <a:endParaRPr lang="en-US">
              <a:cs typeface="+mn-cs"/>
            </a:endParaRPr>
          </a:p>
        </p:txBody>
      </p:sp>
    </p:spTree>
    <p:extLst>
      <p:ext uri="{BB962C8B-B14F-4D97-AF65-F5344CB8AC3E}">
        <p14:creationId xmlns:p14="http://schemas.microsoft.com/office/powerpoint/2010/main" val="39986239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AE6016-F92A-D0CD-109F-0AE59343831B}"/>
            </a:ext>
          </a:extLst>
        </p:cNvPr>
        <p:cNvGrpSpPr/>
        <p:nvPr/>
      </p:nvGrpSpPr>
      <p:grpSpPr>
        <a:xfrm>
          <a:off x="0" y="0"/>
          <a:ext cx="0" cy="0"/>
          <a:chOff x="0" y="0"/>
          <a:chExt cx="0" cy="0"/>
        </a:xfrm>
      </p:grpSpPr>
      <p:sp>
        <p:nvSpPr>
          <p:cNvPr id="200706" name="Rectangle 1026">
            <a:extLst>
              <a:ext uri="{FF2B5EF4-FFF2-40B4-BE49-F238E27FC236}">
                <a16:creationId xmlns:a16="http://schemas.microsoft.com/office/drawing/2014/main" id="{7975B8AD-B4F4-DC5F-5935-4679E411E72C}"/>
              </a:ext>
            </a:extLst>
          </p:cNvPr>
          <p:cNvSpPr>
            <a:spLocks noGrp="1" noRot="1" noChangeAspect="1" noChangeArrowheads="1" noTextEdit="1"/>
          </p:cNvSpPr>
          <p:nvPr>
            <p:ph type="sldImg"/>
          </p:nvPr>
        </p:nvSpPr>
        <p:spPr>
          <a:xfrm>
            <a:off x="6469063" y="4364038"/>
            <a:ext cx="4587875" cy="3441700"/>
          </a:xfrm>
          <a:ln/>
          <a:extLst>
            <a:ext uri="{FAA26D3D-D897-4be2-8F04-BA451C77F1D7}">
              <ma14:placeholderFlag xmlns:ma14="http://schemas.microsoft.com/office/mac/drawingml/2011/main" xmlns="" val="1"/>
            </a:ext>
          </a:extLst>
        </p:spPr>
      </p:sp>
      <p:sp>
        <p:nvSpPr>
          <p:cNvPr id="200707" name="Rectangle 1027">
            <a:extLst>
              <a:ext uri="{FF2B5EF4-FFF2-40B4-BE49-F238E27FC236}">
                <a16:creationId xmlns:a16="http://schemas.microsoft.com/office/drawing/2014/main" id="{E647EF71-9374-2DBB-F481-2C59A6AB5FB2}"/>
              </a:ext>
            </a:extLst>
          </p:cNvPr>
          <p:cNvSpPr>
            <a:spLocks noGrp="1" noChangeArrowheads="1"/>
          </p:cNvSpPr>
          <p:nvPr>
            <p:ph type="body" idx="1"/>
          </p:nvPr>
        </p:nvSpPr>
        <p:spPr/>
        <p:txBody>
          <a:bodyPr/>
          <a:lstStyle/>
          <a:p>
            <a:pPr>
              <a:defRPr/>
            </a:pPr>
            <a:endParaRPr lang="en-US">
              <a:cs typeface="+mn-cs"/>
            </a:endParaRPr>
          </a:p>
        </p:txBody>
      </p:sp>
    </p:spTree>
    <p:extLst>
      <p:ext uri="{BB962C8B-B14F-4D97-AF65-F5344CB8AC3E}">
        <p14:creationId xmlns:p14="http://schemas.microsoft.com/office/powerpoint/2010/main" val="23362794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77DB5F-E4DF-18AD-061D-0501177EC0AD}"/>
            </a:ext>
          </a:extLst>
        </p:cNvPr>
        <p:cNvGrpSpPr/>
        <p:nvPr/>
      </p:nvGrpSpPr>
      <p:grpSpPr>
        <a:xfrm>
          <a:off x="0" y="0"/>
          <a:ext cx="0" cy="0"/>
          <a:chOff x="0" y="0"/>
          <a:chExt cx="0" cy="0"/>
        </a:xfrm>
      </p:grpSpPr>
      <p:sp>
        <p:nvSpPr>
          <p:cNvPr id="200706" name="Rectangle 1026">
            <a:extLst>
              <a:ext uri="{FF2B5EF4-FFF2-40B4-BE49-F238E27FC236}">
                <a16:creationId xmlns:a16="http://schemas.microsoft.com/office/drawing/2014/main" id="{BEFF0B08-F089-0924-FD87-008F0FBE01C3}"/>
              </a:ext>
            </a:extLst>
          </p:cNvPr>
          <p:cNvSpPr>
            <a:spLocks noGrp="1" noRot="1" noChangeAspect="1" noChangeArrowheads="1" noTextEdit="1"/>
          </p:cNvSpPr>
          <p:nvPr>
            <p:ph type="sldImg"/>
          </p:nvPr>
        </p:nvSpPr>
        <p:spPr>
          <a:xfrm>
            <a:off x="6469063" y="4364038"/>
            <a:ext cx="4587875" cy="3441700"/>
          </a:xfrm>
          <a:ln/>
          <a:extLst>
            <a:ext uri="{FAA26D3D-D897-4be2-8F04-BA451C77F1D7}">
              <ma14:placeholderFlag xmlns="" xmlns:ma14="http://schemas.microsoft.com/office/mac/drawingml/2011/main" val="1"/>
            </a:ext>
          </a:extLst>
        </p:spPr>
      </p:sp>
      <p:sp>
        <p:nvSpPr>
          <p:cNvPr id="200707" name="Rectangle 1027">
            <a:extLst>
              <a:ext uri="{FF2B5EF4-FFF2-40B4-BE49-F238E27FC236}">
                <a16:creationId xmlns:a16="http://schemas.microsoft.com/office/drawing/2014/main" id="{3F113F30-8F81-4958-88A6-FDB150CC051C}"/>
              </a:ext>
            </a:extLst>
          </p:cNvPr>
          <p:cNvSpPr>
            <a:spLocks noGrp="1" noChangeArrowheads="1"/>
          </p:cNvSpPr>
          <p:nvPr>
            <p:ph type="body" idx="1"/>
          </p:nvPr>
        </p:nvSpPr>
        <p:spPr/>
        <p:txBody>
          <a:bodyPr/>
          <a:lstStyle/>
          <a:p>
            <a:pPr>
              <a:defRPr/>
            </a:pPr>
            <a:endParaRPr lang="en-US">
              <a:cs typeface="+mn-cs"/>
            </a:endParaRPr>
          </a:p>
        </p:txBody>
      </p:sp>
    </p:spTree>
    <p:extLst>
      <p:ext uri="{BB962C8B-B14F-4D97-AF65-F5344CB8AC3E}">
        <p14:creationId xmlns:p14="http://schemas.microsoft.com/office/powerpoint/2010/main" val="552188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0DDE1FC8-3241-4A41-B5E6-DBDF4B8C06B8}"/>
              </a:ext>
            </a:extLst>
          </p:cNvPr>
          <p:cNvSpPr>
            <a:spLocks noGrp="1"/>
          </p:cNvSpPr>
          <p:nvPr>
            <p:ph type="dt" sz="half" idx="10"/>
          </p:nvPr>
        </p:nvSpPr>
        <p:spPr/>
        <p:txBody>
          <a:bodyPr/>
          <a:lstStyle>
            <a:lvl1pPr>
              <a:defRPr/>
            </a:lvl1pPr>
          </a:lstStyle>
          <a:p>
            <a:fld id="{7C0B901C-0105-1249-BA5B-FD9D34A28311}" type="datetime1">
              <a:rPr lang="en-US" altLang="en-US"/>
              <a:pPr/>
              <a:t>1/18/25</a:t>
            </a:fld>
            <a:endParaRPr lang="en-US" altLang="en-US"/>
          </a:p>
        </p:txBody>
      </p:sp>
      <p:sp>
        <p:nvSpPr>
          <p:cNvPr id="5" name="Footer Placeholder 4">
            <a:extLst>
              <a:ext uri="{FF2B5EF4-FFF2-40B4-BE49-F238E27FC236}">
                <a16:creationId xmlns:a16="http://schemas.microsoft.com/office/drawing/2014/main" id="{C31A83DD-56A2-1B40-952E-FF088A7C035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CEBFE3B-3B44-2B40-9D05-33CB5DF599B0}"/>
              </a:ext>
            </a:extLst>
          </p:cNvPr>
          <p:cNvSpPr>
            <a:spLocks noGrp="1"/>
          </p:cNvSpPr>
          <p:nvPr>
            <p:ph type="sldNum" sz="quarter" idx="12"/>
          </p:nvPr>
        </p:nvSpPr>
        <p:spPr/>
        <p:txBody>
          <a:bodyPr/>
          <a:lstStyle>
            <a:lvl1pPr>
              <a:defRPr/>
            </a:lvl1pPr>
          </a:lstStyle>
          <a:p>
            <a:fld id="{45EBB0DF-0A22-0844-98B6-C956F2998DF7}" type="slidenum">
              <a:rPr lang="en-US" altLang="en-US"/>
              <a:pPr/>
              <a:t>‹#›</a:t>
            </a:fld>
            <a:endParaRPr lang="en-US" altLang="en-US"/>
          </a:p>
        </p:txBody>
      </p:sp>
    </p:spTree>
    <p:extLst>
      <p:ext uri="{BB962C8B-B14F-4D97-AF65-F5344CB8AC3E}">
        <p14:creationId xmlns:p14="http://schemas.microsoft.com/office/powerpoint/2010/main" val="41278912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DD4EBE-8DAF-DB42-B8F5-3E025B35E80A}"/>
              </a:ext>
            </a:extLst>
          </p:cNvPr>
          <p:cNvSpPr>
            <a:spLocks noGrp="1"/>
          </p:cNvSpPr>
          <p:nvPr>
            <p:ph type="dt" sz="half" idx="10"/>
          </p:nvPr>
        </p:nvSpPr>
        <p:spPr/>
        <p:txBody>
          <a:bodyPr/>
          <a:lstStyle>
            <a:lvl1pPr>
              <a:defRPr/>
            </a:lvl1pPr>
          </a:lstStyle>
          <a:p>
            <a:fld id="{E1B99FC6-E279-4049-9F4E-3D612DCE9239}" type="datetime1">
              <a:rPr lang="en-US" altLang="en-US"/>
              <a:pPr/>
              <a:t>1/18/25</a:t>
            </a:fld>
            <a:endParaRPr lang="en-US" altLang="en-US"/>
          </a:p>
        </p:txBody>
      </p:sp>
      <p:sp>
        <p:nvSpPr>
          <p:cNvPr id="5" name="Footer Placeholder 4">
            <a:extLst>
              <a:ext uri="{FF2B5EF4-FFF2-40B4-BE49-F238E27FC236}">
                <a16:creationId xmlns:a16="http://schemas.microsoft.com/office/drawing/2014/main" id="{BE173924-5C7D-AA40-88EA-E97FDAE3073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BD3483C-D7B4-CF45-A2D7-997DA1B9D17B}"/>
              </a:ext>
            </a:extLst>
          </p:cNvPr>
          <p:cNvSpPr>
            <a:spLocks noGrp="1"/>
          </p:cNvSpPr>
          <p:nvPr>
            <p:ph type="sldNum" sz="quarter" idx="12"/>
          </p:nvPr>
        </p:nvSpPr>
        <p:spPr/>
        <p:txBody>
          <a:bodyPr/>
          <a:lstStyle>
            <a:lvl1pPr>
              <a:defRPr/>
            </a:lvl1pPr>
          </a:lstStyle>
          <a:p>
            <a:fld id="{48BB3AB9-5737-874A-A63F-554A6D4EEF92}" type="slidenum">
              <a:rPr lang="en-US" altLang="en-US"/>
              <a:pPr/>
              <a:t>‹#›</a:t>
            </a:fld>
            <a:endParaRPr lang="en-US" altLang="en-US"/>
          </a:p>
        </p:txBody>
      </p:sp>
    </p:spTree>
    <p:extLst>
      <p:ext uri="{BB962C8B-B14F-4D97-AF65-F5344CB8AC3E}">
        <p14:creationId xmlns:p14="http://schemas.microsoft.com/office/powerpoint/2010/main" val="286617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64D9B9-00C2-9C41-B63B-59E7C0B866E6}"/>
              </a:ext>
            </a:extLst>
          </p:cNvPr>
          <p:cNvSpPr>
            <a:spLocks noGrp="1"/>
          </p:cNvSpPr>
          <p:nvPr>
            <p:ph type="dt" sz="half" idx="10"/>
          </p:nvPr>
        </p:nvSpPr>
        <p:spPr/>
        <p:txBody>
          <a:bodyPr/>
          <a:lstStyle>
            <a:lvl1pPr>
              <a:defRPr/>
            </a:lvl1pPr>
          </a:lstStyle>
          <a:p>
            <a:fld id="{36572C08-7476-B146-AF73-604EE8052B66}" type="datetime1">
              <a:rPr lang="en-US" altLang="en-US"/>
              <a:pPr/>
              <a:t>1/18/25</a:t>
            </a:fld>
            <a:endParaRPr lang="en-US" altLang="en-US"/>
          </a:p>
        </p:txBody>
      </p:sp>
      <p:sp>
        <p:nvSpPr>
          <p:cNvPr id="5" name="Footer Placeholder 4">
            <a:extLst>
              <a:ext uri="{FF2B5EF4-FFF2-40B4-BE49-F238E27FC236}">
                <a16:creationId xmlns:a16="http://schemas.microsoft.com/office/drawing/2014/main" id="{C8F5E84F-CCB7-984C-8E51-03E113A24EF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95824C3-1BB7-714B-A3DF-29E9B9133F77}"/>
              </a:ext>
            </a:extLst>
          </p:cNvPr>
          <p:cNvSpPr>
            <a:spLocks noGrp="1"/>
          </p:cNvSpPr>
          <p:nvPr>
            <p:ph type="sldNum" sz="quarter" idx="12"/>
          </p:nvPr>
        </p:nvSpPr>
        <p:spPr/>
        <p:txBody>
          <a:bodyPr/>
          <a:lstStyle>
            <a:lvl1pPr>
              <a:defRPr/>
            </a:lvl1pPr>
          </a:lstStyle>
          <a:p>
            <a:fld id="{AF0612A3-AB4F-0642-B786-FFF1F2511C0F}" type="slidenum">
              <a:rPr lang="en-US" altLang="en-US"/>
              <a:pPr/>
              <a:t>‹#›</a:t>
            </a:fld>
            <a:endParaRPr lang="en-US" altLang="en-US"/>
          </a:p>
        </p:txBody>
      </p:sp>
    </p:spTree>
    <p:extLst>
      <p:ext uri="{BB962C8B-B14F-4D97-AF65-F5344CB8AC3E}">
        <p14:creationId xmlns:p14="http://schemas.microsoft.com/office/powerpoint/2010/main" val="2732943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603024-7D30-7945-9FA8-CD5580C9DDAC}"/>
              </a:ext>
            </a:extLst>
          </p:cNvPr>
          <p:cNvSpPr>
            <a:spLocks noGrp="1"/>
          </p:cNvSpPr>
          <p:nvPr>
            <p:ph type="dt" sz="half" idx="10"/>
          </p:nvPr>
        </p:nvSpPr>
        <p:spPr/>
        <p:txBody>
          <a:bodyPr/>
          <a:lstStyle>
            <a:lvl1pPr>
              <a:defRPr/>
            </a:lvl1pPr>
          </a:lstStyle>
          <a:p>
            <a:fld id="{AEE9AB85-82FA-3247-A3D5-93FF25561CC5}" type="datetime1">
              <a:rPr lang="en-US" altLang="en-US"/>
              <a:pPr/>
              <a:t>1/18/25</a:t>
            </a:fld>
            <a:endParaRPr lang="en-US" altLang="en-US"/>
          </a:p>
        </p:txBody>
      </p:sp>
      <p:sp>
        <p:nvSpPr>
          <p:cNvPr id="5" name="Footer Placeholder 4">
            <a:extLst>
              <a:ext uri="{FF2B5EF4-FFF2-40B4-BE49-F238E27FC236}">
                <a16:creationId xmlns:a16="http://schemas.microsoft.com/office/drawing/2014/main" id="{256A5AC8-E5DB-654F-92C5-4F66990E4D2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8EF476D-EF1B-DB42-A6AB-758688EFA2A0}"/>
              </a:ext>
            </a:extLst>
          </p:cNvPr>
          <p:cNvSpPr>
            <a:spLocks noGrp="1"/>
          </p:cNvSpPr>
          <p:nvPr>
            <p:ph type="sldNum" sz="quarter" idx="12"/>
          </p:nvPr>
        </p:nvSpPr>
        <p:spPr/>
        <p:txBody>
          <a:bodyPr/>
          <a:lstStyle>
            <a:lvl1pPr>
              <a:defRPr/>
            </a:lvl1pPr>
          </a:lstStyle>
          <a:p>
            <a:fld id="{A63936FB-EA68-FD4D-9DA1-248D22849361}" type="slidenum">
              <a:rPr lang="en-US" altLang="en-US"/>
              <a:pPr/>
              <a:t>‹#›</a:t>
            </a:fld>
            <a:endParaRPr lang="en-US" altLang="en-US"/>
          </a:p>
        </p:txBody>
      </p:sp>
    </p:spTree>
    <p:extLst>
      <p:ext uri="{BB962C8B-B14F-4D97-AF65-F5344CB8AC3E}">
        <p14:creationId xmlns:p14="http://schemas.microsoft.com/office/powerpoint/2010/main" val="105895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32883D0-DD71-204A-AF96-10CABF9CB69A}"/>
              </a:ext>
            </a:extLst>
          </p:cNvPr>
          <p:cNvSpPr>
            <a:spLocks noGrp="1"/>
          </p:cNvSpPr>
          <p:nvPr>
            <p:ph type="dt" sz="half" idx="10"/>
          </p:nvPr>
        </p:nvSpPr>
        <p:spPr/>
        <p:txBody>
          <a:bodyPr/>
          <a:lstStyle>
            <a:lvl1pPr>
              <a:defRPr/>
            </a:lvl1pPr>
          </a:lstStyle>
          <a:p>
            <a:fld id="{5B2F955F-B1AF-F249-9BE3-F1D49A06A257}" type="datetime1">
              <a:rPr lang="en-US" altLang="en-US"/>
              <a:pPr/>
              <a:t>1/18/25</a:t>
            </a:fld>
            <a:endParaRPr lang="en-US" altLang="en-US"/>
          </a:p>
        </p:txBody>
      </p:sp>
      <p:sp>
        <p:nvSpPr>
          <p:cNvPr id="5" name="Footer Placeholder 4">
            <a:extLst>
              <a:ext uri="{FF2B5EF4-FFF2-40B4-BE49-F238E27FC236}">
                <a16:creationId xmlns:a16="http://schemas.microsoft.com/office/drawing/2014/main" id="{23CC4776-6256-5F46-8703-DB437D9A31A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DB242B8-667D-904C-9C66-53AC01CA754B}"/>
              </a:ext>
            </a:extLst>
          </p:cNvPr>
          <p:cNvSpPr>
            <a:spLocks noGrp="1"/>
          </p:cNvSpPr>
          <p:nvPr>
            <p:ph type="sldNum" sz="quarter" idx="12"/>
          </p:nvPr>
        </p:nvSpPr>
        <p:spPr/>
        <p:txBody>
          <a:bodyPr/>
          <a:lstStyle>
            <a:lvl1pPr>
              <a:defRPr/>
            </a:lvl1pPr>
          </a:lstStyle>
          <a:p>
            <a:fld id="{73D46C61-9943-364D-90DF-D41B9F3F6212}" type="slidenum">
              <a:rPr lang="en-US" altLang="en-US"/>
              <a:pPr/>
              <a:t>‹#›</a:t>
            </a:fld>
            <a:endParaRPr lang="en-US" altLang="en-US"/>
          </a:p>
        </p:txBody>
      </p:sp>
    </p:spTree>
    <p:extLst>
      <p:ext uri="{BB962C8B-B14F-4D97-AF65-F5344CB8AC3E}">
        <p14:creationId xmlns:p14="http://schemas.microsoft.com/office/powerpoint/2010/main" val="3144054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612FD998-D271-0046-B269-425BC767A500}"/>
              </a:ext>
            </a:extLst>
          </p:cNvPr>
          <p:cNvSpPr>
            <a:spLocks noGrp="1"/>
          </p:cNvSpPr>
          <p:nvPr>
            <p:ph type="dt" sz="half" idx="10"/>
          </p:nvPr>
        </p:nvSpPr>
        <p:spPr/>
        <p:txBody>
          <a:bodyPr/>
          <a:lstStyle>
            <a:lvl1pPr>
              <a:defRPr/>
            </a:lvl1pPr>
          </a:lstStyle>
          <a:p>
            <a:fld id="{6CBE97D8-62BF-A948-B718-95595A8FB221}" type="datetime1">
              <a:rPr lang="en-US" altLang="en-US"/>
              <a:pPr/>
              <a:t>1/18/25</a:t>
            </a:fld>
            <a:endParaRPr lang="en-US" altLang="en-US"/>
          </a:p>
        </p:txBody>
      </p:sp>
      <p:sp>
        <p:nvSpPr>
          <p:cNvPr id="6" name="Footer Placeholder 4">
            <a:extLst>
              <a:ext uri="{FF2B5EF4-FFF2-40B4-BE49-F238E27FC236}">
                <a16:creationId xmlns:a16="http://schemas.microsoft.com/office/drawing/2014/main" id="{50240470-988B-734C-86A8-206C00A1F85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BC71325-2262-D34D-BDDB-72D451C0E901}"/>
              </a:ext>
            </a:extLst>
          </p:cNvPr>
          <p:cNvSpPr>
            <a:spLocks noGrp="1"/>
          </p:cNvSpPr>
          <p:nvPr>
            <p:ph type="sldNum" sz="quarter" idx="12"/>
          </p:nvPr>
        </p:nvSpPr>
        <p:spPr/>
        <p:txBody>
          <a:bodyPr/>
          <a:lstStyle>
            <a:lvl1pPr>
              <a:defRPr/>
            </a:lvl1pPr>
          </a:lstStyle>
          <a:p>
            <a:fld id="{4469E5A5-AA13-9A45-A862-86C62D1F21C2}" type="slidenum">
              <a:rPr lang="en-US" altLang="en-US"/>
              <a:pPr/>
              <a:t>‹#›</a:t>
            </a:fld>
            <a:endParaRPr lang="en-US" altLang="en-US"/>
          </a:p>
        </p:txBody>
      </p:sp>
    </p:spTree>
    <p:extLst>
      <p:ext uri="{BB962C8B-B14F-4D97-AF65-F5344CB8AC3E}">
        <p14:creationId xmlns:p14="http://schemas.microsoft.com/office/powerpoint/2010/main" val="33407359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5B564C4B-65BD-974A-982D-65B197369DB8}"/>
              </a:ext>
            </a:extLst>
          </p:cNvPr>
          <p:cNvSpPr>
            <a:spLocks noGrp="1"/>
          </p:cNvSpPr>
          <p:nvPr>
            <p:ph type="dt" sz="half" idx="10"/>
          </p:nvPr>
        </p:nvSpPr>
        <p:spPr/>
        <p:txBody>
          <a:bodyPr/>
          <a:lstStyle>
            <a:lvl1pPr>
              <a:defRPr/>
            </a:lvl1pPr>
          </a:lstStyle>
          <a:p>
            <a:fld id="{3870BC11-6AA6-1947-878B-90CE9FBD2B72}" type="datetime1">
              <a:rPr lang="en-US" altLang="en-US"/>
              <a:pPr/>
              <a:t>1/18/25</a:t>
            </a:fld>
            <a:endParaRPr lang="en-US" altLang="en-US"/>
          </a:p>
        </p:txBody>
      </p:sp>
      <p:sp>
        <p:nvSpPr>
          <p:cNvPr id="8" name="Footer Placeholder 4">
            <a:extLst>
              <a:ext uri="{FF2B5EF4-FFF2-40B4-BE49-F238E27FC236}">
                <a16:creationId xmlns:a16="http://schemas.microsoft.com/office/drawing/2014/main" id="{06E4EAD5-BA9A-D746-86B5-C38FA35E5C3D}"/>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3EA540AA-9462-B746-86D4-A9D9CB96B067}"/>
              </a:ext>
            </a:extLst>
          </p:cNvPr>
          <p:cNvSpPr>
            <a:spLocks noGrp="1"/>
          </p:cNvSpPr>
          <p:nvPr>
            <p:ph type="sldNum" sz="quarter" idx="12"/>
          </p:nvPr>
        </p:nvSpPr>
        <p:spPr/>
        <p:txBody>
          <a:bodyPr/>
          <a:lstStyle>
            <a:lvl1pPr>
              <a:defRPr/>
            </a:lvl1pPr>
          </a:lstStyle>
          <a:p>
            <a:fld id="{46B3608D-6B23-6540-B180-5D14936F9BED}" type="slidenum">
              <a:rPr lang="en-US" altLang="en-US"/>
              <a:pPr/>
              <a:t>‹#›</a:t>
            </a:fld>
            <a:endParaRPr lang="en-US" altLang="en-US"/>
          </a:p>
        </p:txBody>
      </p:sp>
    </p:spTree>
    <p:extLst>
      <p:ext uri="{BB962C8B-B14F-4D97-AF65-F5344CB8AC3E}">
        <p14:creationId xmlns:p14="http://schemas.microsoft.com/office/powerpoint/2010/main" val="39430654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342482DD-7BE2-1242-A5C0-0B8EABE3423E}"/>
              </a:ext>
            </a:extLst>
          </p:cNvPr>
          <p:cNvSpPr>
            <a:spLocks noGrp="1"/>
          </p:cNvSpPr>
          <p:nvPr>
            <p:ph type="dt" sz="half" idx="10"/>
          </p:nvPr>
        </p:nvSpPr>
        <p:spPr/>
        <p:txBody>
          <a:bodyPr/>
          <a:lstStyle>
            <a:lvl1pPr>
              <a:defRPr/>
            </a:lvl1pPr>
          </a:lstStyle>
          <a:p>
            <a:fld id="{779450F6-BBE3-384F-A65D-760D247D0B35}" type="datetime1">
              <a:rPr lang="en-US" altLang="en-US"/>
              <a:pPr/>
              <a:t>1/18/25</a:t>
            </a:fld>
            <a:endParaRPr lang="en-US" altLang="en-US"/>
          </a:p>
        </p:txBody>
      </p:sp>
      <p:sp>
        <p:nvSpPr>
          <p:cNvPr id="4" name="Footer Placeholder 4">
            <a:extLst>
              <a:ext uri="{FF2B5EF4-FFF2-40B4-BE49-F238E27FC236}">
                <a16:creationId xmlns:a16="http://schemas.microsoft.com/office/drawing/2014/main" id="{74916532-62F9-C243-AD93-DB37E8D939F9}"/>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852E249D-2777-7B43-AA16-ECF81AAA7124}"/>
              </a:ext>
            </a:extLst>
          </p:cNvPr>
          <p:cNvSpPr>
            <a:spLocks noGrp="1"/>
          </p:cNvSpPr>
          <p:nvPr>
            <p:ph type="sldNum" sz="quarter" idx="12"/>
          </p:nvPr>
        </p:nvSpPr>
        <p:spPr/>
        <p:txBody>
          <a:bodyPr/>
          <a:lstStyle>
            <a:lvl1pPr>
              <a:defRPr/>
            </a:lvl1pPr>
          </a:lstStyle>
          <a:p>
            <a:fld id="{F407D64F-ADC4-5C40-AAB1-B090F992EC7F}" type="slidenum">
              <a:rPr lang="en-US" altLang="en-US"/>
              <a:pPr/>
              <a:t>‹#›</a:t>
            </a:fld>
            <a:endParaRPr lang="en-US" altLang="en-US"/>
          </a:p>
        </p:txBody>
      </p:sp>
    </p:spTree>
    <p:extLst>
      <p:ext uri="{BB962C8B-B14F-4D97-AF65-F5344CB8AC3E}">
        <p14:creationId xmlns:p14="http://schemas.microsoft.com/office/powerpoint/2010/main" val="1314530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6AF0AA15-28E0-4F43-812E-F91D0765877A}"/>
              </a:ext>
            </a:extLst>
          </p:cNvPr>
          <p:cNvSpPr>
            <a:spLocks noGrp="1"/>
          </p:cNvSpPr>
          <p:nvPr>
            <p:ph type="dt" sz="half" idx="10"/>
          </p:nvPr>
        </p:nvSpPr>
        <p:spPr/>
        <p:txBody>
          <a:bodyPr/>
          <a:lstStyle>
            <a:lvl1pPr>
              <a:defRPr/>
            </a:lvl1pPr>
          </a:lstStyle>
          <a:p>
            <a:fld id="{3F299796-651D-E64C-AFE0-2B61750C3859}" type="datetime1">
              <a:rPr lang="en-US" altLang="en-US"/>
              <a:pPr/>
              <a:t>1/18/25</a:t>
            </a:fld>
            <a:endParaRPr lang="en-US" altLang="en-US"/>
          </a:p>
        </p:txBody>
      </p:sp>
      <p:sp>
        <p:nvSpPr>
          <p:cNvPr id="3" name="Footer Placeholder 4">
            <a:extLst>
              <a:ext uri="{FF2B5EF4-FFF2-40B4-BE49-F238E27FC236}">
                <a16:creationId xmlns:a16="http://schemas.microsoft.com/office/drawing/2014/main" id="{9A38865B-C955-6342-9708-DF1B2C650919}"/>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872D09C0-8815-8F4A-92B1-61DDAB275D18}"/>
              </a:ext>
            </a:extLst>
          </p:cNvPr>
          <p:cNvSpPr>
            <a:spLocks noGrp="1"/>
          </p:cNvSpPr>
          <p:nvPr>
            <p:ph type="sldNum" sz="quarter" idx="12"/>
          </p:nvPr>
        </p:nvSpPr>
        <p:spPr/>
        <p:txBody>
          <a:bodyPr/>
          <a:lstStyle>
            <a:lvl1pPr>
              <a:defRPr/>
            </a:lvl1pPr>
          </a:lstStyle>
          <a:p>
            <a:fld id="{E5A7040E-A7AC-5843-8B4C-F179BEB2A6F8}" type="slidenum">
              <a:rPr lang="en-US" altLang="en-US"/>
              <a:pPr/>
              <a:t>‹#›</a:t>
            </a:fld>
            <a:endParaRPr lang="en-US" altLang="en-US"/>
          </a:p>
        </p:txBody>
      </p:sp>
    </p:spTree>
    <p:extLst>
      <p:ext uri="{BB962C8B-B14F-4D97-AF65-F5344CB8AC3E}">
        <p14:creationId xmlns:p14="http://schemas.microsoft.com/office/powerpoint/2010/main" val="37754015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FC080C21-E509-6E41-B8E7-C2D8FFC57186}"/>
              </a:ext>
            </a:extLst>
          </p:cNvPr>
          <p:cNvSpPr>
            <a:spLocks noGrp="1"/>
          </p:cNvSpPr>
          <p:nvPr>
            <p:ph type="dt" sz="half" idx="10"/>
          </p:nvPr>
        </p:nvSpPr>
        <p:spPr/>
        <p:txBody>
          <a:bodyPr/>
          <a:lstStyle>
            <a:lvl1pPr>
              <a:defRPr/>
            </a:lvl1pPr>
          </a:lstStyle>
          <a:p>
            <a:fld id="{534A998A-73D2-DD44-BD89-7EF0472962B5}" type="datetime1">
              <a:rPr lang="en-US" altLang="en-US"/>
              <a:pPr/>
              <a:t>1/18/25</a:t>
            </a:fld>
            <a:endParaRPr lang="en-US" altLang="en-US"/>
          </a:p>
        </p:txBody>
      </p:sp>
      <p:sp>
        <p:nvSpPr>
          <p:cNvPr id="6" name="Footer Placeholder 4">
            <a:extLst>
              <a:ext uri="{FF2B5EF4-FFF2-40B4-BE49-F238E27FC236}">
                <a16:creationId xmlns:a16="http://schemas.microsoft.com/office/drawing/2014/main" id="{0763B964-4AC4-B14F-B78F-387D6D9063D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2172F1E-754B-D946-93CF-4F140C722AD0}"/>
              </a:ext>
            </a:extLst>
          </p:cNvPr>
          <p:cNvSpPr>
            <a:spLocks noGrp="1"/>
          </p:cNvSpPr>
          <p:nvPr>
            <p:ph type="sldNum" sz="quarter" idx="12"/>
          </p:nvPr>
        </p:nvSpPr>
        <p:spPr/>
        <p:txBody>
          <a:bodyPr/>
          <a:lstStyle>
            <a:lvl1pPr>
              <a:defRPr/>
            </a:lvl1pPr>
          </a:lstStyle>
          <a:p>
            <a:fld id="{D29B66BC-0EBC-3C48-A80B-2AA637218C20}" type="slidenum">
              <a:rPr lang="en-US" altLang="en-US"/>
              <a:pPr/>
              <a:t>‹#›</a:t>
            </a:fld>
            <a:endParaRPr lang="en-US" altLang="en-US"/>
          </a:p>
        </p:txBody>
      </p:sp>
    </p:spTree>
    <p:extLst>
      <p:ext uri="{BB962C8B-B14F-4D97-AF65-F5344CB8AC3E}">
        <p14:creationId xmlns:p14="http://schemas.microsoft.com/office/powerpoint/2010/main" val="28443154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78B74D12-9096-5E45-9DFE-D744775C3D04}"/>
              </a:ext>
            </a:extLst>
          </p:cNvPr>
          <p:cNvSpPr>
            <a:spLocks noGrp="1"/>
          </p:cNvSpPr>
          <p:nvPr>
            <p:ph type="dt" sz="half" idx="10"/>
          </p:nvPr>
        </p:nvSpPr>
        <p:spPr/>
        <p:txBody>
          <a:bodyPr/>
          <a:lstStyle>
            <a:lvl1pPr>
              <a:defRPr/>
            </a:lvl1pPr>
          </a:lstStyle>
          <a:p>
            <a:fld id="{1A24D8BB-7A98-F843-BFD9-0565EBAEB94E}" type="datetime1">
              <a:rPr lang="en-US" altLang="en-US"/>
              <a:pPr/>
              <a:t>1/18/25</a:t>
            </a:fld>
            <a:endParaRPr lang="en-US" altLang="en-US"/>
          </a:p>
        </p:txBody>
      </p:sp>
      <p:sp>
        <p:nvSpPr>
          <p:cNvPr id="6" name="Footer Placeholder 4">
            <a:extLst>
              <a:ext uri="{FF2B5EF4-FFF2-40B4-BE49-F238E27FC236}">
                <a16:creationId xmlns:a16="http://schemas.microsoft.com/office/drawing/2014/main" id="{4E3FCA0A-28B5-674C-BDC8-44E64F8D39F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60413C3-37F6-A34F-91DB-8782E7897545}"/>
              </a:ext>
            </a:extLst>
          </p:cNvPr>
          <p:cNvSpPr>
            <a:spLocks noGrp="1"/>
          </p:cNvSpPr>
          <p:nvPr>
            <p:ph type="sldNum" sz="quarter" idx="12"/>
          </p:nvPr>
        </p:nvSpPr>
        <p:spPr/>
        <p:txBody>
          <a:bodyPr/>
          <a:lstStyle>
            <a:lvl1pPr>
              <a:defRPr/>
            </a:lvl1pPr>
          </a:lstStyle>
          <a:p>
            <a:fld id="{8C15576F-7395-CD46-8128-95B51197C136}" type="slidenum">
              <a:rPr lang="en-US" altLang="en-US"/>
              <a:pPr/>
              <a:t>‹#›</a:t>
            </a:fld>
            <a:endParaRPr lang="en-US" altLang="en-US"/>
          </a:p>
        </p:txBody>
      </p:sp>
    </p:spTree>
    <p:extLst>
      <p:ext uri="{BB962C8B-B14F-4D97-AF65-F5344CB8AC3E}">
        <p14:creationId xmlns:p14="http://schemas.microsoft.com/office/powerpoint/2010/main" val="10556823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49CDB3A5-9424-6545-95A1-BE73CD5D677A}"/>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04123EB6-7B9A-F443-9B9F-A0814078EC3E}"/>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1117548A-63BB-454E-B795-E0E63600A39E}"/>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anose="020F0502020204030204" pitchFamily="34" charset="0"/>
              </a:defRPr>
            </a:lvl1pPr>
          </a:lstStyle>
          <a:p>
            <a:fld id="{A53A8D80-8861-6648-8642-448CBC4E9353}" type="datetime1">
              <a:rPr lang="en-US" altLang="en-US"/>
              <a:pPr/>
              <a:t>1/18/25</a:t>
            </a:fld>
            <a:endParaRPr lang="en-US" altLang="en-US"/>
          </a:p>
        </p:txBody>
      </p:sp>
      <p:sp>
        <p:nvSpPr>
          <p:cNvPr id="5" name="Footer Placeholder 4">
            <a:extLst>
              <a:ext uri="{FF2B5EF4-FFF2-40B4-BE49-F238E27FC236}">
                <a16:creationId xmlns:a16="http://schemas.microsoft.com/office/drawing/2014/main" id="{226B0439-52BD-9347-893C-1EFCF94F6EF0}"/>
              </a:ext>
            </a:extLst>
          </p:cNvPr>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111" charset="0"/>
                <a:ea typeface="ＭＳ Ｐゴシック" pitchFamily="-111" charset="-128"/>
                <a:cs typeface="ＭＳ Ｐゴシック" pitchFamily="-111" charset="-128"/>
              </a:defRPr>
            </a:lvl1pPr>
          </a:lstStyle>
          <a:p>
            <a:pPr>
              <a:defRPr/>
            </a:pPr>
            <a:endParaRPr lang="en-US"/>
          </a:p>
        </p:txBody>
      </p:sp>
      <p:sp>
        <p:nvSpPr>
          <p:cNvPr id="6" name="Slide Number Placeholder 5">
            <a:extLst>
              <a:ext uri="{FF2B5EF4-FFF2-40B4-BE49-F238E27FC236}">
                <a16:creationId xmlns:a16="http://schemas.microsoft.com/office/drawing/2014/main" id="{0BE59507-7FE7-DB4D-BF3C-16B72B649E79}"/>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4D16A1F3-51DB-734B-8A4E-E68900652575}"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Goudy Old Style"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Goudy Old Style"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Goudy Old Style"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Goudy Old Style"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s://doi.org/10.1210/jcem.85.11.6965"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www.healio.com/endocrinology/adrenal/news/online/%7B3369a1ec-8ad5-4b41-8890-79d43de1a824%7D/aace-statement-offers-covid-19-guidance-for-people-with-adrenal-insufficiency-cushings-syndrome?utm_source=selligent&amp;utm_medium=email&amp;utm_campaign=endocrinology%20news&amp;m_bt=5151759499309"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hyperlink" Target="https://www.goodhormonehealth.com/forpatients/Adrenal%20crisis-generic.pdf" TargetMode="Externa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hyperlink" Target="https://www.pfizerhospitalus.com/products/solu-cortef" TargetMode="Externa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www.yahoo.com/lifestyle/tiktok-star-taylor-rousseau-grigg-died-after-complications-from-addisons-disease-family-says-what-to-know-about-the-rare-condition-214751924.html" TargetMode="External"/><Relationship Id="rId7"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www.tiktok.com/@itstaylorrousseau/video/7400873398332591403?lang=en" TargetMode="External"/><Relationship Id="rId5" Type="http://schemas.openxmlformats.org/officeDocument/2006/relationships/hyperlink" Target="https://www.instagram.com/p/DAwgzZQJKaj/?img_index=1" TargetMode="External"/><Relationship Id="rId4" Type="http://schemas.openxmlformats.org/officeDocument/2006/relationships/hyperlink" Target="https://www.yahoo.com/entertainment/tiktok-star-taylor-rousseau-griggs-010708742.html" TargetMode="Externa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cdrewu.edu/directory/friedman-md-phd-theodore/"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my.clevelandclinic.org/health/diseases/15095-addisons-disease" TargetMode="External"/><Relationship Id="rId4" Type="http://schemas.openxmlformats.org/officeDocument/2006/relationships/hyperlink" Target="https://www.tiktok.com/@itstaylorrousseau/video/7400873398332591403?lang=en"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yahoo.com/lifestyle/convinced-your-cortisol-levels-are-high-hormone-imbalances-are-complicated--and-viral-cocktails-arent-a-quick-fix-182302515.htm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8D80065-9F0F-ED4C-8719-8C34F40586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8830" y="266809"/>
            <a:ext cx="2107801" cy="2107801"/>
          </a:xfrm>
          <a:prstGeom prst="rect">
            <a:avLst/>
          </a:prstGeom>
        </p:spPr>
      </p:pic>
      <p:sp>
        <p:nvSpPr>
          <p:cNvPr id="10" name="Title 1">
            <a:extLst>
              <a:ext uri="{FF2B5EF4-FFF2-40B4-BE49-F238E27FC236}">
                <a16:creationId xmlns:a16="http://schemas.microsoft.com/office/drawing/2014/main" id="{60DA311E-3EBD-5A4D-B08F-28022EA1D5E6}"/>
              </a:ext>
            </a:extLst>
          </p:cNvPr>
          <p:cNvSpPr txBox="1">
            <a:spLocks/>
          </p:cNvSpPr>
          <p:nvPr/>
        </p:nvSpPr>
        <p:spPr bwMode="auto">
          <a:xfrm>
            <a:off x="232196" y="1914358"/>
            <a:ext cx="8825658" cy="3329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Goudy Old Style"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Goudy Old Style"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Goudy Old Style"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Goudy Old Style"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9pPr>
          </a:lstStyle>
          <a:p>
            <a:r>
              <a:rPr lang="en-US" sz="2800" b="1" dirty="0">
                <a:solidFill>
                  <a:srgbClr val="DE3A37"/>
                </a:solidFill>
                <a:effectLst/>
                <a:latin typeface="Helvetica Neue LT Std 97 Black" panose="02000503000000020004" pitchFamily="2" charset="0"/>
                <a:ea typeface="Calibri" panose="020F0502020204030204" pitchFamily="34" charset="0"/>
                <a:cs typeface="Times New Roman" panose="02020603050405020304" pitchFamily="18" charset="0"/>
              </a:rPr>
              <a:t>How to Stay Alive if have no adrenals (BLA and Addison’s)-in memory of Dr. Friedman’s patients who passed away from adrenal insufficiency </a:t>
            </a:r>
            <a:endParaRPr lang="en-US" sz="2800" dirty="0"/>
          </a:p>
        </p:txBody>
      </p:sp>
      <p:sp>
        <p:nvSpPr>
          <p:cNvPr id="11" name="Subtitle 2">
            <a:extLst>
              <a:ext uri="{FF2B5EF4-FFF2-40B4-BE49-F238E27FC236}">
                <a16:creationId xmlns:a16="http://schemas.microsoft.com/office/drawing/2014/main" id="{5F9C652F-5F8F-0E4B-96A7-12A4B47BC077}"/>
              </a:ext>
            </a:extLst>
          </p:cNvPr>
          <p:cNvSpPr txBox="1">
            <a:spLocks/>
          </p:cNvSpPr>
          <p:nvPr/>
        </p:nvSpPr>
        <p:spPr bwMode="auto">
          <a:xfrm>
            <a:off x="232196" y="4382519"/>
            <a:ext cx="8825658" cy="861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defTabSz="457200"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mn-lt"/>
                <a:ea typeface="ＭＳ Ｐゴシック" charset="-128"/>
                <a:cs typeface="ＭＳ Ｐゴシック" charset="-128"/>
              </a:defRPr>
            </a:lvl1pPr>
            <a:lvl2pPr marL="457200" indent="0" algn="ctr" defTabSz="457200"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ＭＳ Ｐゴシック" charset="-128"/>
                <a:cs typeface="+mn-cs"/>
              </a:defRPr>
            </a:lvl2pPr>
            <a:lvl3pPr marL="914400" indent="0" algn="ctr" defTabSz="457200"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ＭＳ Ｐゴシック" charset="-128"/>
                <a:cs typeface="+mn-cs"/>
              </a:defRPr>
            </a:lvl3pPr>
            <a:lvl4pPr marL="1371600" indent="0" algn="ctr" defTabSz="457200"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ＭＳ Ｐゴシック" charset="-128"/>
                <a:cs typeface="+mn-cs"/>
              </a:defRPr>
            </a:lvl4pPr>
            <a:lvl5pPr marL="1828800" indent="0" algn="ctr" defTabSz="457200"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ＭＳ Ｐゴシック" charset="-128"/>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altLang="en-US" dirty="0" err="1">
                <a:solidFill>
                  <a:schemeClr val="tx1"/>
                </a:solidFill>
                <a:ea typeface="ＭＳ Ｐゴシック" panose="020B0600070205080204" pitchFamily="34" charset="-128"/>
              </a:rPr>
              <a:t>GoodHormoneHealth</a:t>
            </a:r>
            <a:r>
              <a:rPr lang="en-US" altLang="en-US" dirty="0">
                <a:solidFill>
                  <a:schemeClr val="tx1"/>
                </a:solidFill>
                <a:ea typeface="ＭＳ Ｐゴシック" panose="020B0600070205080204" pitchFamily="34" charset="-128"/>
              </a:rPr>
              <a:t> Webinar</a:t>
            </a:r>
          </a:p>
          <a:p>
            <a:r>
              <a:rPr lang="en-US" altLang="en-US" dirty="0">
                <a:solidFill>
                  <a:schemeClr val="tx1"/>
                </a:solidFill>
                <a:ea typeface="ＭＳ Ｐゴシック" panose="020B0600070205080204" pitchFamily="34" charset="-128"/>
              </a:rPr>
              <a:t>January 19, 2025</a:t>
            </a:r>
          </a:p>
          <a:p>
            <a:r>
              <a:rPr lang="en-US" altLang="en-US" dirty="0">
                <a:solidFill>
                  <a:schemeClr val="tx1"/>
                </a:solidFill>
                <a:ea typeface="ＭＳ Ｐゴシック" panose="020B0600070205080204" pitchFamily="34" charset="-128"/>
              </a:rPr>
              <a:t>All patients will be muted, but if you are unmuted, please mute your phone</a:t>
            </a:r>
          </a:p>
        </p:txBody>
      </p:sp>
      <p:pic>
        <p:nvPicPr>
          <p:cNvPr id="6" name="Picture 5">
            <a:extLst>
              <a:ext uri="{FF2B5EF4-FFF2-40B4-BE49-F238E27FC236}">
                <a16:creationId xmlns:a16="http://schemas.microsoft.com/office/drawing/2014/main" id="{3C0DB2F6-D690-9F42-8107-15E93D76D371}"/>
              </a:ext>
            </a:extLst>
          </p:cNvPr>
          <p:cNvPicPr/>
          <p:nvPr/>
        </p:nvPicPr>
        <p:blipFill>
          <a:blip r:embed="rId3">
            <a:extLst>
              <a:ext uri="{28A0092B-C50C-407E-A947-70E740481C1C}">
                <a14:useLocalDpi xmlns:a14="http://schemas.microsoft.com/office/drawing/2010/main" val="0"/>
              </a:ext>
            </a:extLst>
          </a:blip>
          <a:stretch>
            <a:fillRect/>
          </a:stretch>
        </p:blipFill>
        <p:spPr>
          <a:xfrm>
            <a:off x="3943961" y="477429"/>
            <a:ext cx="974725" cy="843280"/>
          </a:xfrm>
          <a:prstGeom prst="rect">
            <a:avLst/>
          </a:prstGeom>
        </p:spPr>
      </p:pic>
      <p:pic>
        <p:nvPicPr>
          <p:cNvPr id="3" name="Picture 2">
            <a:extLst>
              <a:ext uri="{FF2B5EF4-FFF2-40B4-BE49-F238E27FC236}">
                <a16:creationId xmlns:a16="http://schemas.microsoft.com/office/drawing/2014/main" id="{FBE7AF56-17C7-DC42-A027-CDC3B91F20B5}"/>
              </a:ext>
            </a:extLst>
          </p:cNvPr>
          <p:cNvPicPr>
            <a:picLocks noChangeAspect="1"/>
          </p:cNvPicPr>
          <p:nvPr/>
        </p:nvPicPr>
        <p:blipFill>
          <a:blip r:embed="rId4"/>
          <a:stretch>
            <a:fillRect/>
          </a:stretch>
        </p:blipFill>
        <p:spPr>
          <a:xfrm>
            <a:off x="7511604" y="-27445"/>
            <a:ext cx="1546250" cy="269630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120778-8D47-307A-B775-57F3F9D44AD9}"/>
            </a:ext>
          </a:extLst>
        </p:cNvPr>
        <p:cNvGrpSpPr/>
        <p:nvPr/>
      </p:nvGrpSpPr>
      <p:grpSpPr>
        <a:xfrm>
          <a:off x="0" y="0"/>
          <a:ext cx="0" cy="0"/>
          <a:chOff x="0" y="0"/>
          <a:chExt cx="0" cy="0"/>
        </a:xfrm>
      </p:grpSpPr>
      <p:sp>
        <p:nvSpPr>
          <p:cNvPr id="151554" name="Rectangle 2">
            <a:extLst>
              <a:ext uri="{FF2B5EF4-FFF2-40B4-BE49-F238E27FC236}">
                <a16:creationId xmlns:a16="http://schemas.microsoft.com/office/drawing/2014/main" id="{1C1F2C91-9BCD-277B-5F35-CB9D09267856}"/>
              </a:ext>
            </a:extLst>
          </p:cNvPr>
          <p:cNvSpPr>
            <a:spLocks noGrp="1" noChangeArrowheads="1"/>
          </p:cNvSpPr>
          <p:nvPr>
            <p:ph type="title"/>
          </p:nvPr>
        </p:nvSpPr>
        <p:spPr>
          <a:xfrm>
            <a:off x="457200" y="27701"/>
            <a:ext cx="8229600" cy="1143000"/>
          </a:xfrm>
        </p:spPr>
        <p:txBody>
          <a:bodyPr/>
          <a:lstStyle/>
          <a:p>
            <a:pPr>
              <a:defRPr/>
            </a:pPr>
            <a:r>
              <a:rPr lang="en-US" sz="2800" b="1" i="0" u="none" strike="noStrike" dirty="0">
                <a:solidFill>
                  <a:srgbClr val="FF0000"/>
                </a:solidFill>
                <a:effectLst/>
                <a:latin typeface="Times New Roman" panose="02020603050405020304" pitchFamily="18" charset="0"/>
                <a:cs typeface="Times New Roman" panose="02020603050405020304" pitchFamily="18" charset="0"/>
              </a:rPr>
              <a:t>Taylor Rousseau Grigg (Comments on postings) </a:t>
            </a:r>
            <a:br>
              <a:rPr lang="en-US" sz="4400" i="0" u="none" strike="noStrike" dirty="0">
                <a:solidFill>
                  <a:srgbClr val="232A31"/>
                </a:solidFill>
                <a:effectLst/>
                <a:latin typeface="Times New Roman" panose="02020603050405020304" pitchFamily="18" charset="0"/>
                <a:cs typeface="Times New Roman" panose="02020603050405020304" pitchFamily="18" charset="0"/>
              </a:rPr>
            </a:br>
            <a:endParaRPr lang="en-US" b="1" dirty="0">
              <a:solidFill>
                <a:srgbClr val="FF0000"/>
              </a:solidFill>
              <a:cs typeface="+mj-cs"/>
            </a:endParaRPr>
          </a:p>
        </p:txBody>
      </p:sp>
      <p:sp>
        <p:nvSpPr>
          <p:cNvPr id="151555" name="Rectangle 3">
            <a:extLst>
              <a:ext uri="{FF2B5EF4-FFF2-40B4-BE49-F238E27FC236}">
                <a16:creationId xmlns:a16="http://schemas.microsoft.com/office/drawing/2014/main" id="{489C7170-1A75-70B7-F6FB-3E5409750853}"/>
              </a:ext>
            </a:extLst>
          </p:cNvPr>
          <p:cNvSpPr>
            <a:spLocks noGrp="1" noChangeArrowheads="1"/>
          </p:cNvSpPr>
          <p:nvPr>
            <p:ph type="body" idx="1"/>
          </p:nvPr>
        </p:nvSpPr>
        <p:spPr>
          <a:xfrm>
            <a:off x="228600" y="1014047"/>
            <a:ext cx="8686800" cy="4525963"/>
          </a:xfrm>
        </p:spPr>
        <p:txBody>
          <a:bodyPr/>
          <a:lstStyle/>
          <a:p>
            <a:pPr algn="l"/>
            <a:r>
              <a:rPr lang="en-US" sz="1800" dirty="0">
                <a:solidFill>
                  <a:srgbClr val="232A31"/>
                </a:solidFill>
                <a:latin typeface="Times New Roman" panose="02020603050405020304" pitchFamily="18" charset="0"/>
                <a:cs typeface="Times New Roman" panose="02020603050405020304" pitchFamily="18" charset="0"/>
              </a:rPr>
              <a:t>Tragic</a:t>
            </a:r>
          </a:p>
          <a:p>
            <a:pPr algn="l"/>
            <a:r>
              <a:rPr lang="en-US" sz="1800" dirty="0">
                <a:solidFill>
                  <a:srgbClr val="232A31"/>
                </a:solidFill>
                <a:latin typeface="Times New Roman" panose="02020603050405020304" pitchFamily="18" charset="0"/>
                <a:cs typeface="Times New Roman" panose="02020603050405020304" pitchFamily="18" charset="0"/>
              </a:rPr>
              <a:t>Terribly sad</a:t>
            </a:r>
          </a:p>
          <a:p>
            <a:pPr algn="l"/>
            <a:r>
              <a:rPr lang="en-US" sz="1800" i="0" u="none" strike="noStrike" dirty="0">
                <a:solidFill>
                  <a:srgbClr val="070707"/>
                </a:solidFill>
                <a:effectLst/>
                <a:latin typeface="Times New Roman" panose="02020603050405020304" pitchFamily="18" charset="0"/>
                <a:cs typeface="Times New Roman" panose="02020603050405020304" pitchFamily="18" charset="0"/>
              </a:rPr>
              <a:t>My condolences to her family. she was bright and beautiful.</a:t>
            </a:r>
            <a:endParaRPr lang="en-US" sz="1800" dirty="0">
              <a:solidFill>
                <a:srgbClr val="232A31"/>
              </a:solidFill>
              <a:latin typeface="Times New Roman" panose="02020603050405020304" pitchFamily="18" charset="0"/>
              <a:cs typeface="Times New Roman" panose="02020603050405020304" pitchFamily="18" charset="0"/>
            </a:endParaRPr>
          </a:p>
          <a:p>
            <a:pPr algn="l"/>
            <a:r>
              <a:rPr lang="en-US" sz="1800" i="0" u="none" strike="noStrike" dirty="0">
                <a:solidFill>
                  <a:srgbClr val="232A31"/>
                </a:solidFill>
                <a:effectLst/>
                <a:latin typeface="Times New Roman" panose="02020603050405020304" pitchFamily="18" charset="0"/>
                <a:cs typeface="Times New Roman" panose="02020603050405020304" pitchFamily="18" charset="0"/>
              </a:rPr>
              <a:t>She kept it to herself</a:t>
            </a:r>
          </a:p>
          <a:p>
            <a:pPr algn="l"/>
            <a:r>
              <a:rPr lang="en-US" sz="1800" i="0" u="none" strike="noStrike" dirty="0">
                <a:solidFill>
                  <a:srgbClr val="070707"/>
                </a:solidFill>
                <a:effectLst/>
                <a:latin typeface="Times New Roman" panose="02020603050405020304" pitchFamily="18" charset="0"/>
                <a:cs typeface="Times New Roman" panose="02020603050405020304" pitchFamily="18" charset="0"/>
              </a:rPr>
              <a:t>With all respect, this should not have killed her. RIP Young lady, you had poor medical care.</a:t>
            </a:r>
            <a:endParaRPr lang="en-US" sz="1800" i="0" u="none" strike="noStrike" dirty="0">
              <a:solidFill>
                <a:srgbClr val="333D42"/>
              </a:solidFill>
              <a:effectLst/>
              <a:latin typeface="Times New Roman" panose="02020603050405020304" pitchFamily="18" charset="0"/>
              <a:cs typeface="Times New Roman" panose="02020603050405020304" pitchFamily="18" charset="0"/>
            </a:endParaRPr>
          </a:p>
          <a:p>
            <a:pPr algn="l"/>
            <a:r>
              <a:rPr lang="en-US" sz="1800" i="0" u="none" strike="noStrike" dirty="0">
                <a:solidFill>
                  <a:srgbClr val="333D42"/>
                </a:solidFill>
                <a:effectLst/>
                <a:latin typeface="Times New Roman" panose="02020603050405020304" pitchFamily="18" charset="0"/>
                <a:cs typeface="Times New Roman" panose="02020603050405020304" pitchFamily="18" charset="0"/>
              </a:rPr>
              <a:t>She specifically stated that she was tired of people telling her what she should do about her own health issues. that’s why she kept it to herself. that was her right.</a:t>
            </a:r>
          </a:p>
          <a:p>
            <a:pPr algn="l"/>
            <a:endParaRPr lang="en-US" sz="1600" b="1" i="0" u="none" strike="noStrike" dirty="0">
              <a:solidFill>
                <a:srgbClr val="232A31"/>
              </a:solidFill>
              <a:effectLst/>
              <a:latin typeface="Times New Roman" panose="02020603050405020304" pitchFamily="18" charset="0"/>
              <a:cs typeface="Times New Roman" panose="02020603050405020304" pitchFamily="18" charset="0"/>
            </a:endParaRPr>
          </a:p>
          <a:p>
            <a:pPr algn="l"/>
            <a:endParaRPr lang="en-US" sz="1600" b="1" i="0" u="none" strike="noStrike" dirty="0">
              <a:solidFill>
                <a:srgbClr val="232A31"/>
              </a:solidFill>
              <a:effectLst/>
              <a:latin typeface="Times New Roman" panose="02020603050405020304" pitchFamily="18" charset="0"/>
              <a:cs typeface="Times New Roman" panose="02020603050405020304" pitchFamily="18" charset="0"/>
            </a:endParaRPr>
          </a:p>
          <a:p>
            <a:pPr marL="0" indent="0" algn="l">
              <a:buNone/>
            </a:pPr>
            <a:endParaRPr lang="en-US" sz="1600" b="0" i="0" u="none" strike="noStrike" dirty="0">
              <a:effectLst/>
              <a:latin typeface="Times New Roman" panose="02020603050405020304" pitchFamily="18" charset="0"/>
              <a:cs typeface="Times New Roman" panose="02020603050405020304" pitchFamily="18" charset="0"/>
            </a:endParaRPr>
          </a:p>
          <a:p>
            <a:pPr algn="l"/>
            <a:endParaRPr lang="en-US" sz="800" b="0" i="0" u="none" strike="noStrike" dirty="0">
              <a:solidFill>
                <a:srgbClr val="232A31"/>
              </a:solidFill>
              <a:effectLst/>
              <a:latin typeface="__yahooSans_b8938d"/>
            </a:endParaRPr>
          </a:p>
          <a:p>
            <a:endParaRPr lang="en-US" sz="800" b="0" i="0" u="none" strike="noStrike" dirty="0">
              <a:solidFill>
                <a:srgbClr val="232A31"/>
              </a:solidFill>
              <a:effectLst/>
              <a:latin typeface="__yahooSans_b8938d"/>
            </a:endParaRPr>
          </a:p>
        </p:txBody>
      </p:sp>
      <p:pic>
        <p:nvPicPr>
          <p:cNvPr id="2" name="Picture 1">
            <a:extLst>
              <a:ext uri="{FF2B5EF4-FFF2-40B4-BE49-F238E27FC236}">
                <a16:creationId xmlns:a16="http://schemas.microsoft.com/office/drawing/2014/main" id="{794B380F-A381-BB7C-26AE-48E32DF57C37}"/>
              </a:ext>
            </a:extLst>
          </p:cNvPr>
          <p:cNvPicPr>
            <a:picLocks noChangeAspect="1"/>
          </p:cNvPicPr>
          <p:nvPr/>
        </p:nvPicPr>
        <p:blipFill>
          <a:blip r:embed="rId3"/>
          <a:stretch>
            <a:fillRect/>
          </a:stretch>
        </p:blipFill>
        <p:spPr>
          <a:xfrm>
            <a:off x="457200" y="4727210"/>
            <a:ext cx="2438400" cy="1625600"/>
          </a:xfrm>
          <a:prstGeom prst="rect">
            <a:avLst/>
          </a:prstGeom>
        </p:spPr>
      </p:pic>
    </p:spTree>
    <p:extLst>
      <p:ext uri="{BB962C8B-B14F-4D97-AF65-F5344CB8AC3E}">
        <p14:creationId xmlns:p14="http://schemas.microsoft.com/office/powerpoint/2010/main" val="10407877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D80A5E-1C3E-7C54-A6B7-C0428C2F5E43}"/>
            </a:ext>
          </a:extLst>
        </p:cNvPr>
        <p:cNvGrpSpPr/>
        <p:nvPr/>
      </p:nvGrpSpPr>
      <p:grpSpPr>
        <a:xfrm>
          <a:off x="0" y="0"/>
          <a:ext cx="0" cy="0"/>
          <a:chOff x="0" y="0"/>
          <a:chExt cx="0" cy="0"/>
        </a:xfrm>
      </p:grpSpPr>
      <p:sp>
        <p:nvSpPr>
          <p:cNvPr id="151554" name="Rectangle 2">
            <a:extLst>
              <a:ext uri="{FF2B5EF4-FFF2-40B4-BE49-F238E27FC236}">
                <a16:creationId xmlns:a16="http://schemas.microsoft.com/office/drawing/2014/main" id="{D467D760-11F6-1D0D-EDDC-5670085917C4}"/>
              </a:ext>
            </a:extLst>
          </p:cNvPr>
          <p:cNvSpPr>
            <a:spLocks noGrp="1" noChangeArrowheads="1"/>
          </p:cNvSpPr>
          <p:nvPr>
            <p:ph type="title"/>
          </p:nvPr>
        </p:nvSpPr>
        <p:spPr>
          <a:xfrm>
            <a:off x="457200" y="27701"/>
            <a:ext cx="8229600" cy="1143000"/>
          </a:xfrm>
        </p:spPr>
        <p:txBody>
          <a:bodyPr/>
          <a:lstStyle/>
          <a:p>
            <a:pPr>
              <a:defRPr/>
            </a:pPr>
            <a:r>
              <a:rPr lang="en-US" sz="2800" b="1" i="0" u="none" strike="noStrike" dirty="0">
                <a:solidFill>
                  <a:srgbClr val="FF0000"/>
                </a:solidFill>
                <a:effectLst/>
                <a:latin typeface="Times New Roman" panose="02020603050405020304" pitchFamily="18" charset="0"/>
                <a:cs typeface="Times New Roman" panose="02020603050405020304" pitchFamily="18" charset="0"/>
              </a:rPr>
              <a:t>Lessons learned</a:t>
            </a:r>
            <a:br>
              <a:rPr lang="en-US" sz="4400" i="0" u="none" strike="noStrike" dirty="0">
                <a:solidFill>
                  <a:srgbClr val="232A31"/>
                </a:solidFill>
                <a:effectLst/>
                <a:latin typeface="Times New Roman" panose="02020603050405020304" pitchFamily="18" charset="0"/>
                <a:cs typeface="Times New Roman" panose="02020603050405020304" pitchFamily="18" charset="0"/>
              </a:rPr>
            </a:br>
            <a:endParaRPr lang="en-US" b="1" dirty="0">
              <a:solidFill>
                <a:srgbClr val="FF0000"/>
              </a:solidFill>
              <a:cs typeface="+mj-cs"/>
            </a:endParaRPr>
          </a:p>
        </p:txBody>
      </p:sp>
      <p:sp>
        <p:nvSpPr>
          <p:cNvPr id="151555" name="Rectangle 3">
            <a:extLst>
              <a:ext uri="{FF2B5EF4-FFF2-40B4-BE49-F238E27FC236}">
                <a16:creationId xmlns:a16="http://schemas.microsoft.com/office/drawing/2014/main" id="{D4C1276C-C9B9-6CA0-9E29-EEE03A287346}"/>
              </a:ext>
            </a:extLst>
          </p:cNvPr>
          <p:cNvSpPr>
            <a:spLocks noGrp="1" noChangeArrowheads="1"/>
          </p:cNvSpPr>
          <p:nvPr>
            <p:ph type="body" idx="1"/>
          </p:nvPr>
        </p:nvSpPr>
        <p:spPr>
          <a:xfrm>
            <a:off x="228600" y="1014047"/>
            <a:ext cx="8686800" cy="4525963"/>
          </a:xfrm>
        </p:spPr>
        <p:txBody>
          <a:bodyPr/>
          <a:lstStyle/>
          <a:p>
            <a:pPr algn="l"/>
            <a:r>
              <a:rPr lang="en-US" sz="1800" dirty="0">
                <a:solidFill>
                  <a:srgbClr val="232A31"/>
                </a:solidFill>
                <a:latin typeface="Times New Roman" panose="02020603050405020304" pitchFamily="18" charset="0"/>
                <a:cs typeface="Times New Roman" panose="02020603050405020304" pitchFamily="18" charset="0"/>
              </a:rPr>
              <a:t>Don’t keep it to yourself</a:t>
            </a:r>
          </a:p>
          <a:p>
            <a:pPr algn="l"/>
            <a:r>
              <a:rPr lang="en-US" sz="1800" i="0" u="none" strike="noStrike" dirty="0">
                <a:solidFill>
                  <a:srgbClr val="232A31"/>
                </a:solidFill>
                <a:effectLst/>
                <a:latin typeface="Times New Roman" panose="02020603050405020304" pitchFamily="18" charset="0"/>
                <a:cs typeface="Times New Roman" panose="02020603050405020304" pitchFamily="18" charset="0"/>
              </a:rPr>
              <a:t>Learn about your disease</a:t>
            </a:r>
          </a:p>
          <a:p>
            <a:pPr algn="l"/>
            <a:r>
              <a:rPr lang="en-US" sz="1800" dirty="0">
                <a:solidFill>
                  <a:srgbClr val="232A31"/>
                </a:solidFill>
                <a:latin typeface="Times New Roman" panose="02020603050405020304" pitchFamily="18" charset="0"/>
                <a:cs typeface="Times New Roman" panose="02020603050405020304" pitchFamily="18" charset="0"/>
              </a:rPr>
              <a:t>See a specialist, but even that may not help</a:t>
            </a:r>
            <a:endParaRPr lang="en-US" sz="1800" i="0" u="none" strike="noStrike" dirty="0">
              <a:solidFill>
                <a:srgbClr val="333D42"/>
              </a:solidFill>
              <a:effectLst/>
              <a:latin typeface="Times New Roman" panose="02020603050405020304" pitchFamily="18" charset="0"/>
              <a:cs typeface="Times New Roman" panose="02020603050405020304" pitchFamily="18" charset="0"/>
            </a:endParaRPr>
          </a:p>
          <a:p>
            <a:pPr algn="l"/>
            <a:endParaRPr lang="en-US" sz="1600" b="1" i="0" u="none" strike="noStrike" dirty="0">
              <a:solidFill>
                <a:srgbClr val="232A31"/>
              </a:solidFill>
              <a:effectLst/>
              <a:latin typeface="Times New Roman" panose="02020603050405020304" pitchFamily="18" charset="0"/>
              <a:cs typeface="Times New Roman" panose="02020603050405020304" pitchFamily="18" charset="0"/>
            </a:endParaRPr>
          </a:p>
          <a:p>
            <a:pPr algn="l"/>
            <a:endParaRPr lang="en-US" sz="1600" b="1" i="0" u="none" strike="noStrike" dirty="0">
              <a:solidFill>
                <a:srgbClr val="232A31"/>
              </a:solidFill>
              <a:effectLst/>
              <a:latin typeface="Times New Roman" panose="02020603050405020304" pitchFamily="18" charset="0"/>
              <a:cs typeface="Times New Roman" panose="02020603050405020304" pitchFamily="18" charset="0"/>
            </a:endParaRPr>
          </a:p>
          <a:p>
            <a:pPr marL="0" indent="0" algn="l">
              <a:buNone/>
            </a:pPr>
            <a:endParaRPr lang="en-US" sz="1600" b="0" i="0" u="none" strike="noStrike" dirty="0">
              <a:effectLst/>
              <a:latin typeface="Times New Roman" panose="02020603050405020304" pitchFamily="18" charset="0"/>
              <a:cs typeface="Times New Roman" panose="02020603050405020304" pitchFamily="18" charset="0"/>
            </a:endParaRPr>
          </a:p>
          <a:p>
            <a:pPr algn="l"/>
            <a:endParaRPr lang="en-US" sz="800" b="0" i="0" u="none" strike="noStrike" dirty="0">
              <a:solidFill>
                <a:srgbClr val="232A31"/>
              </a:solidFill>
              <a:effectLst/>
              <a:latin typeface="__yahooSans_b8938d"/>
            </a:endParaRPr>
          </a:p>
          <a:p>
            <a:endParaRPr lang="en-US" sz="800" b="0" i="0" u="none" strike="noStrike" dirty="0">
              <a:solidFill>
                <a:srgbClr val="232A31"/>
              </a:solidFill>
              <a:effectLst/>
              <a:latin typeface="__yahooSans_b8938d"/>
            </a:endParaRPr>
          </a:p>
        </p:txBody>
      </p:sp>
    </p:spTree>
    <p:extLst>
      <p:ext uri="{BB962C8B-B14F-4D97-AF65-F5344CB8AC3E}">
        <p14:creationId xmlns:p14="http://schemas.microsoft.com/office/powerpoint/2010/main" val="9736778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a:extLst>
              <a:ext uri="{FF2B5EF4-FFF2-40B4-BE49-F238E27FC236}">
                <a16:creationId xmlns:a16="http://schemas.microsoft.com/office/drawing/2014/main" id="{FAAF48E3-C773-AB40-B917-72B7387927BA}"/>
              </a:ext>
            </a:extLst>
          </p:cNvPr>
          <p:cNvSpPr>
            <a:spLocks noGrp="1" noChangeArrowheads="1"/>
          </p:cNvSpPr>
          <p:nvPr>
            <p:ph type="title" idx="4294967295"/>
          </p:nvPr>
        </p:nvSpPr>
        <p:spPr>
          <a:noFill/>
        </p:spPr>
        <p:txBody>
          <a:bodyPr/>
          <a:lstStyle/>
          <a:p>
            <a:r>
              <a:rPr lang="en-US" altLang="en-US" dirty="0">
                <a:solidFill>
                  <a:srgbClr val="FF0000"/>
                </a:solidFill>
                <a:ea typeface="ＭＳ Ｐゴシック" panose="020B0600070205080204" pitchFamily="34" charset="-128"/>
              </a:rPr>
              <a:t>Adrenal Glands</a:t>
            </a:r>
          </a:p>
        </p:txBody>
      </p:sp>
      <p:sp>
        <p:nvSpPr>
          <p:cNvPr id="5122" name="Rectangle 3">
            <a:extLst>
              <a:ext uri="{FF2B5EF4-FFF2-40B4-BE49-F238E27FC236}">
                <a16:creationId xmlns:a16="http://schemas.microsoft.com/office/drawing/2014/main" id="{1A568056-DFD1-E448-8CDC-153759F40A00}"/>
              </a:ext>
            </a:extLst>
          </p:cNvPr>
          <p:cNvSpPr>
            <a:spLocks noGrp="1" noChangeArrowheads="1"/>
          </p:cNvSpPr>
          <p:nvPr>
            <p:ph type="body" idx="4294967295"/>
          </p:nvPr>
        </p:nvSpPr>
        <p:spPr>
          <a:noFill/>
        </p:spPr>
        <p:txBody>
          <a:bodyPr/>
          <a:lstStyle/>
          <a:p>
            <a:r>
              <a:rPr lang="en-US" altLang="en-US">
                <a:ea typeface="ＭＳ Ｐゴシック" panose="020B0600070205080204" pitchFamily="34" charset="-128"/>
              </a:rPr>
              <a:t>The adrenal glands lie at the superior pole of each kidney. </a:t>
            </a:r>
          </a:p>
          <a:p>
            <a:r>
              <a:rPr lang="en-US" altLang="en-US">
                <a:ea typeface="ＭＳ Ｐゴシック" panose="020B0600070205080204" pitchFamily="34" charset="-128"/>
              </a:rPr>
              <a:t>They are composed of two distinct regions: the cortex and the medulla.</a:t>
            </a:r>
          </a:p>
        </p:txBody>
      </p:sp>
      <p:pic>
        <p:nvPicPr>
          <p:cNvPr id="5123" name="Picture 4">
            <a:extLst>
              <a:ext uri="{FF2B5EF4-FFF2-40B4-BE49-F238E27FC236}">
                <a16:creationId xmlns:a16="http://schemas.microsoft.com/office/drawing/2014/main" id="{E282F1EF-A786-2C4D-9EB6-51006D49EF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4495800"/>
            <a:ext cx="5627688"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3402424"/>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2">
            <a:extLst>
              <a:ext uri="{FF2B5EF4-FFF2-40B4-BE49-F238E27FC236}">
                <a16:creationId xmlns:a16="http://schemas.microsoft.com/office/drawing/2014/main" id="{159F23D3-CAE4-D842-910D-DD36E6D5B4A0}"/>
              </a:ext>
            </a:extLst>
          </p:cNvPr>
          <p:cNvSpPr>
            <a:spLocks noGrp="1" noChangeArrowheads="1"/>
          </p:cNvSpPr>
          <p:nvPr>
            <p:ph type="title" idx="4294967295"/>
          </p:nvPr>
        </p:nvSpPr>
        <p:spPr>
          <a:noFill/>
        </p:spPr>
        <p:txBody>
          <a:bodyPr/>
          <a:lstStyle/>
          <a:p>
            <a:r>
              <a:rPr lang="en-US" altLang="en-US" dirty="0">
                <a:solidFill>
                  <a:srgbClr val="FF0000"/>
                </a:solidFill>
                <a:ea typeface="ＭＳ Ｐゴシック" panose="020B0600070205080204" pitchFamily="34" charset="-128"/>
              </a:rPr>
              <a:t>Adrenal Hormones</a:t>
            </a:r>
          </a:p>
        </p:txBody>
      </p:sp>
      <p:sp>
        <p:nvSpPr>
          <p:cNvPr id="6146" name="Rectangle 3">
            <a:extLst>
              <a:ext uri="{FF2B5EF4-FFF2-40B4-BE49-F238E27FC236}">
                <a16:creationId xmlns:a16="http://schemas.microsoft.com/office/drawing/2014/main" id="{3A50CCFA-BB0E-1841-AC8A-8EAC658084CA}"/>
              </a:ext>
            </a:extLst>
          </p:cNvPr>
          <p:cNvSpPr>
            <a:spLocks noGrp="1" noChangeArrowheads="1"/>
          </p:cNvSpPr>
          <p:nvPr>
            <p:ph type="body" idx="4294967295"/>
          </p:nvPr>
        </p:nvSpPr>
        <p:spPr>
          <a:noFill/>
        </p:spPr>
        <p:txBody>
          <a:bodyPr/>
          <a:lstStyle/>
          <a:p>
            <a:r>
              <a:rPr lang="en-US" altLang="en-US">
                <a:ea typeface="ＭＳ Ｐゴシック" panose="020B0600070205080204" pitchFamily="34" charset="-128"/>
              </a:rPr>
              <a:t>Glucocorticoids-Cortisol</a:t>
            </a:r>
          </a:p>
          <a:p>
            <a:r>
              <a:rPr lang="en-US" altLang="en-US">
                <a:ea typeface="ＭＳ Ｐゴシック" panose="020B0600070205080204" pitchFamily="34" charset="-128"/>
              </a:rPr>
              <a:t>Mineralocorticoids-Aldosterone</a:t>
            </a:r>
          </a:p>
          <a:p>
            <a:r>
              <a:rPr lang="en-US" altLang="en-US">
                <a:ea typeface="ＭＳ Ｐゴシック" panose="020B0600070205080204" pitchFamily="34" charset="-128"/>
              </a:rPr>
              <a:t>Androgens-DHEA(S), testosterone, androstenedione</a:t>
            </a:r>
          </a:p>
          <a:p>
            <a:r>
              <a:rPr lang="en-US" altLang="en-US">
                <a:ea typeface="ＭＳ Ｐゴシック" panose="020B0600070205080204" pitchFamily="34" charset="-128"/>
              </a:rPr>
              <a:t>Estrogens</a:t>
            </a:r>
          </a:p>
          <a:p>
            <a:r>
              <a:rPr lang="en-US" altLang="en-US">
                <a:ea typeface="ＭＳ Ｐゴシック" panose="020B0600070205080204" pitchFamily="34" charset="-128"/>
              </a:rPr>
              <a:t>Catecholamines-Epinephrine, Dopamine</a:t>
            </a:r>
          </a:p>
        </p:txBody>
      </p:sp>
    </p:spTree>
    <p:extLst>
      <p:ext uri="{BB962C8B-B14F-4D97-AF65-F5344CB8AC3E}">
        <p14:creationId xmlns:p14="http://schemas.microsoft.com/office/powerpoint/2010/main" val="2195806475"/>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a:extLst>
              <a:ext uri="{FF2B5EF4-FFF2-40B4-BE49-F238E27FC236}">
                <a16:creationId xmlns:a16="http://schemas.microsoft.com/office/drawing/2014/main" id="{E4B43207-D03B-AA4C-AB66-B5E8F7AD96D0}"/>
              </a:ext>
            </a:extLst>
          </p:cNvPr>
          <p:cNvSpPr>
            <a:spLocks noGrp="1" noChangeArrowheads="1"/>
          </p:cNvSpPr>
          <p:nvPr>
            <p:ph type="title"/>
          </p:nvPr>
        </p:nvSpPr>
        <p:spPr/>
        <p:txBody>
          <a:bodyPr/>
          <a:lstStyle/>
          <a:p>
            <a:r>
              <a:rPr lang="en-US" altLang="en-US" dirty="0">
                <a:solidFill>
                  <a:srgbClr val="FF0000"/>
                </a:solidFill>
                <a:ea typeface="ＭＳ Ｐゴシック" panose="020B0600070205080204" pitchFamily="34" charset="-128"/>
              </a:rPr>
              <a:t>Cortisol</a:t>
            </a:r>
            <a:br>
              <a:rPr lang="en-US" altLang="en-US" dirty="0">
                <a:ea typeface="ＭＳ Ｐゴシック" panose="020B0600070205080204" pitchFamily="34" charset="-128"/>
              </a:rPr>
            </a:br>
            <a:endParaRPr lang="en-US" altLang="en-US" dirty="0">
              <a:ea typeface="ＭＳ Ｐゴシック" panose="020B0600070205080204" pitchFamily="34" charset="-128"/>
            </a:endParaRPr>
          </a:p>
        </p:txBody>
      </p:sp>
      <p:sp>
        <p:nvSpPr>
          <p:cNvPr id="7170" name="Rectangle 3">
            <a:extLst>
              <a:ext uri="{FF2B5EF4-FFF2-40B4-BE49-F238E27FC236}">
                <a16:creationId xmlns:a16="http://schemas.microsoft.com/office/drawing/2014/main" id="{ABAD5505-2B33-5C49-9C66-D532ABFBEFE3}"/>
              </a:ext>
            </a:extLst>
          </p:cNvPr>
          <p:cNvSpPr>
            <a:spLocks noGrp="1" noChangeArrowheads="1"/>
          </p:cNvSpPr>
          <p:nvPr>
            <p:ph type="body" idx="1"/>
          </p:nvPr>
        </p:nvSpPr>
        <p:spPr/>
        <p:txBody>
          <a:bodyPr/>
          <a:lstStyle/>
          <a:p>
            <a:r>
              <a:rPr lang="en-US" altLang="en-US">
                <a:ea typeface="ＭＳ Ｐゴシック" panose="020B0600070205080204" pitchFamily="34" charset="-128"/>
              </a:rPr>
              <a:t>Daily secretion 10-15 mg</a:t>
            </a:r>
          </a:p>
          <a:p>
            <a:r>
              <a:rPr lang="en-US" altLang="en-US">
                <a:ea typeface="ＭＳ Ｐゴシック" panose="020B0600070205080204" pitchFamily="34" charset="-128"/>
              </a:rPr>
              <a:t>Circadian cycle (highest at 8 am)</a:t>
            </a:r>
          </a:p>
          <a:p>
            <a:r>
              <a:rPr lang="en-US" altLang="en-US">
                <a:ea typeface="ＭＳ Ｐゴシック" panose="020B0600070205080204" pitchFamily="34" charset="-128"/>
              </a:rPr>
              <a:t>Has three forms: </a:t>
            </a:r>
          </a:p>
          <a:p>
            <a:pPr lvl="1"/>
            <a:r>
              <a:rPr lang="en-US" altLang="en-US">
                <a:ea typeface="ＭＳ Ｐゴシック" panose="020B0600070205080204" pitchFamily="34" charset="-128"/>
              </a:rPr>
              <a:t>Free (5%), physiologically active</a:t>
            </a:r>
          </a:p>
          <a:p>
            <a:pPr lvl="1"/>
            <a:r>
              <a:rPr lang="en-US" altLang="en-US">
                <a:ea typeface="ＭＳ Ｐゴシック" panose="020B0600070205080204" pitchFamily="34" charset="-128"/>
              </a:rPr>
              <a:t>bound to CBG/albumin</a:t>
            </a:r>
          </a:p>
          <a:p>
            <a:pPr lvl="1"/>
            <a:r>
              <a:rPr lang="en-US" altLang="en-US">
                <a:ea typeface="ＭＳ Ｐゴシック" panose="020B0600070205080204" pitchFamily="34" charset="-128"/>
              </a:rPr>
              <a:t>Cortisol metabolites</a:t>
            </a:r>
          </a:p>
        </p:txBody>
      </p:sp>
    </p:spTree>
    <p:extLst>
      <p:ext uri="{BB962C8B-B14F-4D97-AF65-F5344CB8AC3E}">
        <p14:creationId xmlns:p14="http://schemas.microsoft.com/office/powerpoint/2010/main" val="13023348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a:extLst>
              <a:ext uri="{FF2B5EF4-FFF2-40B4-BE49-F238E27FC236}">
                <a16:creationId xmlns:a16="http://schemas.microsoft.com/office/drawing/2014/main" id="{71B4D49A-2BB5-D54A-88E0-A7D700A41A40}"/>
              </a:ext>
            </a:extLst>
          </p:cNvPr>
          <p:cNvSpPr>
            <a:spLocks noGrp="1" noChangeArrowheads="1"/>
          </p:cNvSpPr>
          <p:nvPr>
            <p:ph type="title"/>
          </p:nvPr>
        </p:nvSpPr>
        <p:spPr>
          <a:xfrm>
            <a:off x="685800" y="228600"/>
            <a:ext cx="7772400" cy="1143000"/>
          </a:xfrm>
        </p:spPr>
        <p:txBody>
          <a:bodyPr/>
          <a:lstStyle/>
          <a:p>
            <a:r>
              <a:rPr lang="en-US" altLang="en-US" sz="3200" dirty="0">
                <a:solidFill>
                  <a:srgbClr val="FF0000"/>
                </a:solidFill>
                <a:ea typeface="ＭＳ Ｐゴシック" panose="020B0600070205080204" pitchFamily="34" charset="-128"/>
              </a:rPr>
              <a:t>Cortisol (glucocorticoid): Brain-Hypothalamic-Pituitary-Adrenal Axis</a:t>
            </a:r>
          </a:p>
        </p:txBody>
      </p:sp>
      <p:pic>
        <p:nvPicPr>
          <p:cNvPr id="8194" name="Picture 3">
            <a:extLst>
              <a:ext uri="{FF2B5EF4-FFF2-40B4-BE49-F238E27FC236}">
                <a16:creationId xmlns:a16="http://schemas.microsoft.com/office/drawing/2014/main" id="{ED8C28DE-4174-9645-A00D-EFCB1BD6AF6F}"/>
              </a:ext>
            </a:extLst>
          </p:cNvP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001838" y="1881188"/>
            <a:ext cx="6151562" cy="4443412"/>
          </a:xfrm>
        </p:spPr>
      </p:pic>
    </p:spTree>
    <p:extLst>
      <p:ext uri="{BB962C8B-B14F-4D97-AF65-F5344CB8AC3E}">
        <p14:creationId xmlns:p14="http://schemas.microsoft.com/office/powerpoint/2010/main" val="29975540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a:extLst>
              <a:ext uri="{FF2B5EF4-FFF2-40B4-BE49-F238E27FC236}">
                <a16:creationId xmlns:a16="http://schemas.microsoft.com/office/drawing/2014/main" id="{480A3F57-E845-5244-9236-D0474842B225}"/>
              </a:ext>
            </a:extLst>
          </p:cNvPr>
          <p:cNvSpPr>
            <a:spLocks noChangeArrowheads="1"/>
          </p:cNvSpPr>
          <p:nvPr/>
        </p:nvSpPr>
        <p:spPr bwMode="auto">
          <a:xfrm>
            <a:off x="788452" y="341318"/>
            <a:ext cx="8317984" cy="1197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rgbClr val="FAFD00"/>
                </a:solidFill>
                <a:latin typeface="Times New Roman" panose="02020603050405020304" pitchFamily="18" charset="0"/>
                <a:ea typeface="ＭＳ Ｐゴシック" panose="020B0600070205080204" pitchFamily="34" charset="-128"/>
              </a:defRPr>
            </a:lvl1pPr>
            <a:lvl2pPr marL="742950" indent="-285750">
              <a:defRPr sz="2400">
                <a:solidFill>
                  <a:srgbClr val="FAFD00"/>
                </a:solidFill>
                <a:latin typeface="Times New Roman" panose="02020603050405020304" pitchFamily="18" charset="0"/>
                <a:ea typeface="ＭＳ Ｐゴシック" panose="020B0600070205080204" pitchFamily="34" charset="-128"/>
              </a:defRPr>
            </a:lvl2pPr>
            <a:lvl3pPr marL="1143000" indent="-228600">
              <a:defRPr sz="2400">
                <a:solidFill>
                  <a:srgbClr val="FAFD00"/>
                </a:solidFill>
                <a:latin typeface="Times New Roman" panose="02020603050405020304" pitchFamily="18" charset="0"/>
                <a:ea typeface="ＭＳ Ｐゴシック" panose="020B0600070205080204" pitchFamily="34" charset="-128"/>
              </a:defRPr>
            </a:lvl3pPr>
            <a:lvl4pPr marL="1600200" indent="-228600">
              <a:defRPr sz="2400">
                <a:solidFill>
                  <a:srgbClr val="FAFD00"/>
                </a:solidFill>
                <a:latin typeface="Times New Roman" panose="02020603050405020304" pitchFamily="18" charset="0"/>
                <a:ea typeface="ＭＳ Ｐゴシック" panose="020B0600070205080204" pitchFamily="34" charset="-128"/>
              </a:defRPr>
            </a:lvl4pPr>
            <a:lvl5pPr marL="2057400" indent="-228600">
              <a:defRPr sz="2400">
                <a:solidFill>
                  <a:srgbClr val="FAFD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FAFD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FAFD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FAFD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FAFD00"/>
                </a:solidFill>
                <a:latin typeface="Times New Roman" panose="02020603050405020304" pitchFamily="18" charset="0"/>
                <a:ea typeface="ＭＳ Ｐゴシック" panose="020B0600070205080204" pitchFamily="34" charset="-128"/>
              </a:defRPr>
            </a:lvl9pPr>
          </a:lstStyle>
          <a:p>
            <a:r>
              <a:rPr lang="en-US" altLang="en-US" b="1" dirty="0">
                <a:solidFill>
                  <a:srgbClr val="FF0000"/>
                </a:solidFill>
                <a:latin typeface="Helvetica" pitchFamily="2" charset="0"/>
              </a:rPr>
              <a:t>Renin-Angiotensin-Aldosterone (Mineralocorticoid) Axis</a:t>
            </a:r>
          </a:p>
          <a:p>
            <a:endParaRPr lang="en-US" altLang="en-US" b="1" dirty="0">
              <a:solidFill>
                <a:srgbClr val="FF0000"/>
              </a:solidFill>
              <a:latin typeface="Helvetica" pitchFamily="2" charset="0"/>
            </a:endParaRPr>
          </a:p>
          <a:p>
            <a:endParaRPr lang="en-US" altLang="en-US" b="1" dirty="0">
              <a:solidFill>
                <a:schemeClr val="tx2"/>
              </a:solidFill>
              <a:latin typeface="Helvetica" pitchFamily="2" charset="0"/>
            </a:endParaRPr>
          </a:p>
        </p:txBody>
      </p:sp>
      <p:sp>
        <p:nvSpPr>
          <p:cNvPr id="9219" name="Rectangle 4">
            <a:extLst>
              <a:ext uri="{FF2B5EF4-FFF2-40B4-BE49-F238E27FC236}">
                <a16:creationId xmlns:a16="http://schemas.microsoft.com/office/drawing/2014/main" id="{B37AC0B2-3F00-B74C-9FC0-5F021DABE8CF}"/>
              </a:ext>
            </a:extLst>
          </p:cNvPr>
          <p:cNvSpPr>
            <a:spLocks noChangeArrowheads="1"/>
          </p:cNvSpPr>
          <p:nvPr/>
        </p:nvSpPr>
        <p:spPr bwMode="auto">
          <a:xfrm>
            <a:off x="3903663" y="1717675"/>
            <a:ext cx="283368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rgbClr val="FAFD00"/>
                </a:solidFill>
                <a:latin typeface="Times New Roman" panose="02020603050405020304" pitchFamily="18" charset="0"/>
                <a:ea typeface="ＭＳ Ｐゴシック" panose="020B0600070205080204" pitchFamily="34" charset="-128"/>
              </a:defRPr>
            </a:lvl1pPr>
            <a:lvl2pPr marL="742950" indent="-285750">
              <a:defRPr sz="2400">
                <a:solidFill>
                  <a:srgbClr val="FAFD00"/>
                </a:solidFill>
                <a:latin typeface="Times New Roman" panose="02020603050405020304" pitchFamily="18" charset="0"/>
                <a:ea typeface="ＭＳ Ｐゴシック" panose="020B0600070205080204" pitchFamily="34" charset="-128"/>
              </a:defRPr>
            </a:lvl2pPr>
            <a:lvl3pPr marL="1143000" indent="-228600">
              <a:defRPr sz="2400">
                <a:solidFill>
                  <a:srgbClr val="FAFD00"/>
                </a:solidFill>
                <a:latin typeface="Times New Roman" panose="02020603050405020304" pitchFamily="18" charset="0"/>
                <a:ea typeface="ＭＳ Ｐゴシック" panose="020B0600070205080204" pitchFamily="34" charset="-128"/>
              </a:defRPr>
            </a:lvl3pPr>
            <a:lvl4pPr marL="1600200" indent="-228600">
              <a:defRPr sz="2400">
                <a:solidFill>
                  <a:srgbClr val="FAFD00"/>
                </a:solidFill>
                <a:latin typeface="Times New Roman" panose="02020603050405020304" pitchFamily="18" charset="0"/>
                <a:ea typeface="ＭＳ Ｐゴシック" panose="020B0600070205080204" pitchFamily="34" charset="-128"/>
              </a:defRPr>
            </a:lvl4pPr>
            <a:lvl5pPr marL="2057400" indent="-228600">
              <a:defRPr sz="2400">
                <a:solidFill>
                  <a:srgbClr val="FAFD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FAFD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FAFD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FAFD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FAFD00"/>
                </a:solidFill>
                <a:latin typeface="Times New Roman" panose="02020603050405020304" pitchFamily="18" charset="0"/>
                <a:ea typeface="ＭＳ Ｐゴシック" panose="020B0600070205080204" pitchFamily="34" charset="-128"/>
              </a:defRPr>
            </a:lvl9pPr>
          </a:lstStyle>
          <a:p>
            <a:r>
              <a:rPr lang="en-US" altLang="en-US" sz="1600" b="1">
                <a:solidFill>
                  <a:schemeClr val="tx1"/>
                </a:solidFill>
                <a:latin typeface="Helvetica" pitchFamily="2" charset="0"/>
              </a:rPr>
              <a:t>Angiotensinogen (452 A.A.)</a:t>
            </a:r>
          </a:p>
        </p:txBody>
      </p:sp>
      <p:sp>
        <p:nvSpPr>
          <p:cNvPr id="9220" name="Rectangle 5">
            <a:extLst>
              <a:ext uri="{FF2B5EF4-FFF2-40B4-BE49-F238E27FC236}">
                <a16:creationId xmlns:a16="http://schemas.microsoft.com/office/drawing/2014/main" id="{3EE56D81-AD6D-2D44-8346-16CA9EDA4AE2}"/>
              </a:ext>
            </a:extLst>
          </p:cNvPr>
          <p:cNvSpPr>
            <a:spLocks noChangeArrowheads="1"/>
          </p:cNvSpPr>
          <p:nvPr/>
        </p:nvSpPr>
        <p:spPr bwMode="auto">
          <a:xfrm>
            <a:off x="2265363" y="1743075"/>
            <a:ext cx="620712"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rgbClr val="FAFD00"/>
                </a:solidFill>
                <a:latin typeface="Times New Roman" panose="02020603050405020304" pitchFamily="18" charset="0"/>
                <a:ea typeface="ＭＳ Ｐゴシック" panose="020B0600070205080204" pitchFamily="34" charset="-128"/>
              </a:defRPr>
            </a:lvl1pPr>
            <a:lvl2pPr marL="742950" indent="-285750">
              <a:defRPr sz="2400">
                <a:solidFill>
                  <a:srgbClr val="FAFD00"/>
                </a:solidFill>
                <a:latin typeface="Times New Roman" panose="02020603050405020304" pitchFamily="18" charset="0"/>
                <a:ea typeface="ＭＳ Ｐゴシック" panose="020B0600070205080204" pitchFamily="34" charset="-128"/>
              </a:defRPr>
            </a:lvl2pPr>
            <a:lvl3pPr marL="1143000" indent="-228600">
              <a:defRPr sz="2400">
                <a:solidFill>
                  <a:srgbClr val="FAFD00"/>
                </a:solidFill>
                <a:latin typeface="Times New Roman" panose="02020603050405020304" pitchFamily="18" charset="0"/>
                <a:ea typeface="ＭＳ Ｐゴシック" panose="020B0600070205080204" pitchFamily="34" charset="-128"/>
              </a:defRPr>
            </a:lvl3pPr>
            <a:lvl4pPr marL="1600200" indent="-228600">
              <a:defRPr sz="2400">
                <a:solidFill>
                  <a:srgbClr val="FAFD00"/>
                </a:solidFill>
                <a:latin typeface="Times New Roman" panose="02020603050405020304" pitchFamily="18" charset="0"/>
                <a:ea typeface="ＭＳ Ｐゴシック" panose="020B0600070205080204" pitchFamily="34" charset="-128"/>
              </a:defRPr>
            </a:lvl4pPr>
            <a:lvl5pPr marL="2057400" indent="-228600">
              <a:defRPr sz="2400">
                <a:solidFill>
                  <a:srgbClr val="FAFD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FAFD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FAFD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FAFD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FAFD00"/>
                </a:solidFill>
                <a:latin typeface="Times New Roman" panose="02020603050405020304" pitchFamily="18" charset="0"/>
                <a:ea typeface="ＭＳ Ｐゴシック" panose="020B0600070205080204" pitchFamily="34" charset="-128"/>
              </a:defRPr>
            </a:lvl9pPr>
          </a:lstStyle>
          <a:p>
            <a:r>
              <a:rPr lang="en-US" altLang="en-US" sz="1600">
                <a:solidFill>
                  <a:schemeClr val="tx1"/>
                </a:solidFill>
                <a:latin typeface="Helvetica" pitchFamily="2" charset="0"/>
              </a:rPr>
              <a:t>Liver</a:t>
            </a:r>
          </a:p>
        </p:txBody>
      </p:sp>
      <p:sp>
        <p:nvSpPr>
          <p:cNvPr id="9221" name="Rectangle 6">
            <a:extLst>
              <a:ext uri="{FF2B5EF4-FFF2-40B4-BE49-F238E27FC236}">
                <a16:creationId xmlns:a16="http://schemas.microsoft.com/office/drawing/2014/main" id="{BFB88375-3AA1-8C42-8161-47D011AA725E}"/>
              </a:ext>
            </a:extLst>
          </p:cNvPr>
          <p:cNvSpPr>
            <a:spLocks noChangeArrowheads="1"/>
          </p:cNvSpPr>
          <p:nvPr/>
        </p:nvSpPr>
        <p:spPr bwMode="auto">
          <a:xfrm>
            <a:off x="3052763" y="2162175"/>
            <a:ext cx="10160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rgbClr val="FAFD00"/>
                </a:solidFill>
                <a:latin typeface="Times New Roman" panose="02020603050405020304" pitchFamily="18" charset="0"/>
                <a:ea typeface="ＭＳ Ｐゴシック" panose="020B0600070205080204" pitchFamily="34" charset="-128"/>
              </a:defRPr>
            </a:lvl1pPr>
            <a:lvl2pPr marL="742950" indent="-285750">
              <a:defRPr sz="2400">
                <a:solidFill>
                  <a:srgbClr val="FAFD00"/>
                </a:solidFill>
                <a:latin typeface="Times New Roman" panose="02020603050405020304" pitchFamily="18" charset="0"/>
                <a:ea typeface="ＭＳ Ｐゴシック" panose="020B0600070205080204" pitchFamily="34" charset="-128"/>
              </a:defRPr>
            </a:lvl2pPr>
            <a:lvl3pPr marL="1143000" indent="-228600">
              <a:defRPr sz="2400">
                <a:solidFill>
                  <a:srgbClr val="FAFD00"/>
                </a:solidFill>
                <a:latin typeface="Times New Roman" panose="02020603050405020304" pitchFamily="18" charset="0"/>
                <a:ea typeface="ＭＳ Ｐゴシック" panose="020B0600070205080204" pitchFamily="34" charset="-128"/>
              </a:defRPr>
            </a:lvl3pPr>
            <a:lvl4pPr marL="1600200" indent="-228600">
              <a:defRPr sz="2400">
                <a:solidFill>
                  <a:srgbClr val="FAFD00"/>
                </a:solidFill>
                <a:latin typeface="Times New Roman" panose="02020603050405020304" pitchFamily="18" charset="0"/>
                <a:ea typeface="ＭＳ Ｐゴシック" panose="020B0600070205080204" pitchFamily="34" charset="-128"/>
              </a:defRPr>
            </a:lvl4pPr>
            <a:lvl5pPr marL="2057400" indent="-228600">
              <a:defRPr sz="2400">
                <a:solidFill>
                  <a:srgbClr val="FAFD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FAFD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FAFD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FAFD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FAFD00"/>
                </a:solidFill>
                <a:latin typeface="Times New Roman" panose="02020603050405020304" pitchFamily="18" charset="0"/>
                <a:ea typeface="ＭＳ Ｐゴシック" panose="020B0600070205080204" pitchFamily="34" charset="-128"/>
              </a:defRPr>
            </a:lvl9pPr>
          </a:lstStyle>
          <a:p>
            <a:r>
              <a:rPr lang="en-US" altLang="en-US" sz="1600" b="1" dirty="0">
                <a:solidFill>
                  <a:schemeClr val="tx1"/>
                </a:solidFill>
                <a:latin typeface="Helvetica" pitchFamily="2" charset="0"/>
              </a:rPr>
              <a:t>Prorenin</a:t>
            </a:r>
          </a:p>
        </p:txBody>
      </p:sp>
      <p:sp>
        <p:nvSpPr>
          <p:cNvPr id="9222" name="Rectangle 7">
            <a:extLst>
              <a:ext uri="{FF2B5EF4-FFF2-40B4-BE49-F238E27FC236}">
                <a16:creationId xmlns:a16="http://schemas.microsoft.com/office/drawing/2014/main" id="{3DC77185-9E18-B444-84AA-4D0C8B605FC2}"/>
              </a:ext>
            </a:extLst>
          </p:cNvPr>
          <p:cNvSpPr>
            <a:spLocks noChangeArrowheads="1"/>
          </p:cNvSpPr>
          <p:nvPr/>
        </p:nvSpPr>
        <p:spPr bwMode="auto">
          <a:xfrm>
            <a:off x="4373563" y="2174875"/>
            <a:ext cx="74612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rgbClr val="FAFD00"/>
                </a:solidFill>
                <a:latin typeface="Times New Roman" panose="02020603050405020304" pitchFamily="18" charset="0"/>
                <a:ea typeface="ＭＳ Ｐゴシック" panose="020B0600070205080204" pitchFamily="34" charset="-128"/>
              </a:defRPr>
            </a:lvl1pPr>
            <a:lvl2pPr marL="742950" indent="-285750">
              <a:defRPr sz="2400">
                <a:solidFill>
                  <a:srgbClr val="FAFD00"/>
                </a:solidFill>
                <a:latin typeface="Times New Roman" panose="02020603050405020304" pitchFamily="18" charset="0"/>
                <a:ea typeface="ＭＳ Ｐゴシック" panose="020B0600070205080204" pitchFamily="34" charset="-128"/>
              </a:defRPr>
            </a:lvl2pPr>
            <a:lvl3pPr marL="1143000" indent="-228600">
              <a:defRPr sz="2400">
                <a:solidFill>
                  <a:srgbClr val="FAFD00"/>
                </a:solidFill>
                <a:latin typeface="Times New Roman" panose="02020603050405020304" pitchFamily="18" charset="0"/>
                <a:ea typeface="ＭＳ Ｐゴシック" panose="020B0600070205080204" pitchFamily="34" charset="-128"/>
              </a:defRPr>
            </a:lvl3pPr>
            <a:lvl4pPr marL="1600200" indent="-228600">
              <a:defRPr sz="2400">
                <a:solidFill>
                  <a:srgbClr val="FAFD00"/>
                </a:solidFill>
                <a:latin typeface="Times New Roman" panose="02020603050405020304" pitchFamily="18" charset="0"/>
                <a:ea typeface="ＭＳ Ｐゴシック" panose="020B0600070205080204" pitchFamily="34" charset="-128"/>
              </a:defRPr>
            </a:lvl4pPr>
            <a:lvl5pPr marL="2057400" indent="-228600">
              <a:defRPr sz="2400">
                <a:solidFill>
                  <a:srgbClr val="FAFD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FAFD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FAFD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FAFD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FAFD00"/>
                </a:solidFill>
                <a:latin typeface="Times New Roman" panose="02020603050405020304" pitchFamily="18" charset="0"/>
                <a:ea typeface="ＭＳ Ｐゴシック" panose="020B0600070205080204" pitchFamily="34" charset="-128"/>
              </a:defRPr>
            </a:lvl9pPr>
          </a:lstStyle>
          <a:p>
            <a:r>
              <a:rPr lang="en-US" altLang="en-US" sz="1600" b="1" dirty="0">
                <a:solidFill>
                  <a:schemeClr val="tx1"/>
                </a:solidFill>
                <a:latin typeface="Helvetica" pitchFamily="2" charset="0"/>
              </a:rPr>
              <a:t>Renin</a:t>
            </a:r>
          </a:p>
        </p:txBody>
      </p:sp>
      <p:sp>
        <p:nvSpPr>
          <p:cNvPr id="9223" name="Rectangle 8">
            <a:extLst>
              <a:ext uri="{FF2B5EF4-FFF2-40B4-BE49-F238E27FC236}">
                <a16:creationId xmlns:a16="http://schemas.microsoft.com/office/drawing/2014/main" id="{A011FB54-34D9-6E4A-B38B-4497BE07EE63}"/>
              </a:ext>
            </a:extLst>
          </p:cNvPr>
          <p:cNvSpPr>
            <a:spLocks noChangeArrowheads="1"/>
          </p:cNvSpPr>
          <p:nvPr/>
        </p:nvSpPr>
        <p:spPr bwMode="auto">
          <a:xfrm>
            <a:off x="2227263" y="2162175"/>
            <a:ext cx="80168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rgbClr val="FAFD00"/>
                </a:solidFill>
                <a:latin typeface="Times New Roman" panose="02020603050405020304" pitchFamily="18" charset="0"/>
                <a:ea typeface="ＭＳ Ｐゴシック" panose="020B0600070205080204" pitchFamily="34" charset="-128"/>
              </a:defRPr>
            </a:lvl1pPr>
            <a:lvl2pPr marL="742950" indent="-285750">
              <a:defRPr sz="2400">
                <a:solidFill>
                  <a:srgbClr val="FAFD00"/>
                </a:solidFill>
                <a:latin typeface="Times New Roman" panose="02020603050405020304" pitchFamily="18" charset="0"/>
                <a:ea typeface="ＭＳ Ｐゴシック" panose="020B0600070205080204" pitchFamily="34" charset="-128"/>
              </a:defRPr>
            </a:lvl2pPr>
            <a:lvl3pPr marL="1143000" indent="-228600">
              <a:defRPr sz="2400">
                <a:solidFill>
                  <a:srgbClr val="FAFD00"/>
                </a:solidFill>
                <a:latin typeface="Times New Roman" panose="02020603050405020304" pitchFamily="18" charset="0"/>
                <a:ea typeface="ＭＳ Ｐゴシック" panose="020B0600070205080204" pitchFamily="34" charset="-128"/>
              </a:defRPr>
            </a:lvl3pPr>
            <a:lvl4pPr marL="1600200" indent="-228600">
              <a:defRPr sz="2400">
                <a:solidFill>
                  <a:srgbClr val="FAFD00"/>
                </a:solidFill>
                <a:latin typeface="Times New Roman" panose="02020603050405020304" pitchFamily="18" charset="0"/>
                <a:ea typeface="ＭＳ Ｐゴシック" panose="020B0600070205080204" pitchFamily="34" charset="-128"/>
              </a:defRPr>
            </a:lvl4pPr>
            <a:lvl5pPr marL="2057400" indent="-228600">
              <a:defRPr sz="2400">
                <a:solidFill>
                  <a:srgbClr val="FAFD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FAFD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FAFD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FAFD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FAFD00"/>
                </a:solidFill>
                <a:latin typeface="Times New Roman" panose="02020603050405020304" pitchFamily="18" charset="0"/>
                <a:ea typeface="ＭＳ Ｐゴシック" panose="020B0600070205080204" pitchFamily="34" charset="-128"/>
              </a:defRPr>
            </a:lvl9pPr>
          </a:lstStyle>
          <a:p>
            <a:r>
              <a:rPr lang="en-US" altLang="en-US" sz="1600">
                <a:solidFill>
                  <a:schemeClr val="tx1"/>
                </a:solidFill>
                <a:latin typeface="Helvetica" pitchFamily="2" charset="0"/>
              </a:rPr>
              <a:t>Kidney</a:t>
            </a:r>
          </a:p>
        </p:txBody>
      </p:sp>
      <p:sp>
        <p:nvSpPr>
          <p:cNvPr id="9224" name="Rectangle 9">
            <a:extLst>
              <a:ext uri="{FF2B5EF4-FFF2-40B4-BE49-F238E27FC236}">
                <a16:creationId xmlns:a16="http://schemas.microsoft.com/office/drawing/2014/main" id="{77C70DDF-91D9-E14C-B006-5D63FDBC25A3}"/>
              </a:ext>
            </a:extLst>
          </p:cNvPr>
          <p:cNvSpPr>
            <a:spLocks noChangeArrowheads="1"/>
          </p:cNvSpPr>
          <p:nvPr/>
        </p:nvSpPr>
        <p:spPr bwMode="auto">
          <a:xfrm>
            <a:off x="3941763" y="2746375"/>
            <a:ext cx="2347912"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rgbClr val="FAFD00"/>
                </a:solidFill>
                <a:latin typeface="Times New Roman" panose="02020603050405020304" pitchFamily="18" charset="0"/>
                <a:ea typeface="ＭＳ Ｐゴシック" panose="020B0600070205080204" pitchFamily="34" charset="-128"/>
              </a:defRPr>
            </a:lvl1pPr>
            <a:lvl2pPr marL="742950" indent="-285750">
              <a:defRPr sz="2400">
                <a:solidFill>
                  <a:srgbClr val="FAFD00"/>
                </a:solidFill>
                <a:latin typeface="Times New Roman" panose="02020603050405020304" pitchFamily="18" charset="0"/>
                <a:ea typeface="ＭＳ Ｐゴシック" panose="020B0600070205080204" pitchFamily="34" charset="-128"/>
              </a:defRPr>
            </a:lvl2pPr>
            <a:lvl3pPr marL="1143000" indent="-228600">
              <a:defRPr sz="2400">
                <a:solidFill>
                  <a:srgbClr val="FAFD00"/>
                </a:solidFill>
                <a:latin typeface="Times New Roman" panose="02020603050405020304" pitchFamily="18" charset="0"/>
                <a:ea typeface="ＭＳ Ｐゴシック" panose="020B0600070205080204" pitchFamily="34" charset="-128"/>
              </a:defRPr>
            </a:lvl3pPr>
            <a:lvl4pPr marL="1600200" indent="-228600">
              <a:defRPr sz="2400">
                <a:solidFill>
                  <a:srgbClr val="FAFD00"/>
                </a:solidFill>
                <a:latin typeface="Times New Roman" panose="02020603050405020304" pitchFamily="18" charset="0"/>
                <a:ea typeface="ＭＳ Ｐゴシック" panose="020B0600070205080204" pitchFamily="34" charset="-128"/>
              </a:defRPr>
            </a:lvl4pPr>
            <a:lvl5pPr marL="2057400" indent="-228600">
              <a:defRPr sz="2400">
                <a:solidFill>
                  <a:srgbClr val="FAFD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FAFD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FAFD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FAFD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FAFD00"/>
                </a:solidFill>
                <a:latin typeface="Times New Roman" panose="02020603050405020304" pitchFamily="18" charset="0"/>
                <a:ea typeface="ＭＳ Ｐゴシック" panose="020B0600070205080204" pitchFamily="34" charset="-128"/>
              </a:defRPr>
            </a:lvl9pPr>
          </a:lstStyle>
          <a:p>
            <a:r>
              <a:rPr lang="en-US" altLang="en-US" sz="1600" b="1">
                <a:solidFill>
                  <a:schemeClr val="tx1"/>
                </a:solidFill>
                <a:latin typeface="Helvetica" pitchFamily="2" charset="0"/>
              </a:rPr>
              <a:t>Angiotensin I (10 A.A.)</a:t>
            </a:r>
          </a:p>
        </p:txBody>
      </p:sp>
      <p:sp>
        <p:nvSpPr>
          <p:cNvPr id="9225" name="Rectangle 10">
            <a:extLst>
              <a:ext uri="{FF2B5EF4-FFF2-40B4-BE49-F238E27FC236}">
                <a16:creationId xmlns:a16="http://schemas.microsoft.com/office/drawing/2014/main" id="{CE7CE0C6-68BF-2748-9B8F-8BDD9929849A}"/>
              </a:ext>
            </a:extLst>
          </p:cNvPr>
          <p:cNvSpPr>
            <a:spLocks noChangeArrowheads="1"/>
          </p:cNvSpPr>
          <p:nvPr/>
        </p:nvSpPr>
        <p:spPr bwMode="auto">
          <a:xfrm>
            <a:off x="3967163" y="3825875"/>
            <a:ext cx="229235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rgbClr val="FAFD00"/>
                </a:solidFill>
                <a:latin typeface="Times New Roman" panose="02020603050405020304" pitchFamily="18" charset="0"/>
                <a:ea typeface="ＭＳ Ｐゴシック" panose="020B0600070205080204" pitchFamily="34" charset="-128"/>
              </a:defRPr>
            </a:lvl1pPr>
            <a:lvl2pPr marL="742950" indent="-285750">
              <a:defRPr sz="2400">
                <a:solidFill>
                  <a:srgbClr val="FAFD00"/>
                </a:solidFill>
                <a:latin typeface="Times New Roman" panose="02020603050405020304" pitchFamily="18" charset="0"/>
                <a:ea typeface="ＭＳ Ｐゴシック" panose="020B0600070205080204" pitchFamily="34" charset="-128"/>
              </a:defRPr>
            </a:lvl2pPr>
            <a:lvl3pPr marL="1143000" indent="-228600">
              <a:defRPr sz="2400">
                <a:solidFill>
                  <a:srgbClr val="FAFD00"/>
                </a:solidFill>
                <a:latin typeface="Times New Roman" panose="02020603050405020304" pitchFamily="18" charset="0"/>
                <a:ea typeface="ＭＳ Ｐゴシック" panose="020B0600070205080204" pitchFamily="34" charset="-128"/>
              </a:defRPr>
            </a:lvl3pPr>
            <a:lvl4pPr marL="1600200" indent="-228600">
              <a:defRPr sz="2400">
                <a:solidFill>
                  <a:srgbClr val="FAFD00"/>
                </a:solidFill>
                <a:latin typeface="Times New Roman" panose="02020603050405020304" pitchFamily="18" charset="0"/>
                <a:ea typeface="ＭＳ Ｐゴシック" panose="020B0600070205080204" pitchFamily="34" charset="-128"/>
              </a:defRPr>
            </a:lvl4pPr>
            <a:lvl5pPr marL="2057400" indent="-228600">
              <a:defRPr sz="2400">
                <a:solidFill>
                  <a:srgbClr val="FAFD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FAFD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FAFD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FAFD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FAFD00"/>
                </a:solidFill>
                <a:latin typeface="Times New Roman" panose="02020603050405020304" pitchFamily="18" charset="0"/>
                <a:ea typeface="ＭＳ Ｐゴシック" panose="020B0600070205080204" pitchFamily="34" charset="-128"/>
              </a:defRPr>
            </a:lvl9pPr>
          </a:lstStyle>
          <a:p>
            <a:r>
              <a:rPr lang="en-US" altLang="en-US" sz="1600" b="1">
                <a:solidFill>
                  <a:schemeClr val="tx1"/>
                </a:solidFill>
                <a:latin typeface="Helvetica" pitchFamily="2" charset="0"/>
              </a:rPr>
              <a:t>Angiotensin II (8 A.A.)</a:t>
            </a:r>
          </a:p>
        </p:txBody>
      </p:sp>
      <p:sp>
        <p:nvSpPr>
          <p:cNvPr id="9226" name="Rectangle 11">
            <a:extLst>
              <a:ext uri="{FF2B5EF4-FFF2-40B4-BE49-F238E27FC236}">
                <a16:creationId xmlns:a16="http://schemas.microsoft.com/office/drawing/2014/main" id="{7EB88F6F-C476-0041-8F83-4EDF937C1DCD}"/>
              </a:ext>
            </a:extLst>
          </p:cNvPr>
          <p:cNvSpPr>
            <a:spLocks noChangeArrowheads="1"/>
          </p:cNvSpPr>
          <p:nvPr/>
        </p:nvSpPr>
        <p:spPr bwMode="auto">
          <a:xfrm>
            <a:off x="3992563" y="4384675"/>
            <a:ext cx="239395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rgbClr val="FAFD00"/>
                </a:solidFill>
                <a:latin typeface="Times New Roman" panose="02020603050405020304" pitchFamily="18" charset="0"/>
                <a:ea typeface="ＭＳ Ｐゴシック" panose="020B0600070205080204" pitchFamily="34" charset="-128"/>
              </a:defRPr>
            </a:lvl1pPr>
            <a:lvl2pPr marL="742950" indent="-285750">
              <a:defRPr sz="2400">
                <a:solidFill>
                  <a:srgbClr val="FAFD00"/>
                </a:solidFill>
                <a:latin typeface="Times New Roman" panose="02020603050405020304" pitchFamily="18" charset="0"/>
                <a:ea typeface="ＭＳ Ｐゴシック" panose="020B0600070205080204" pitchFamily="34" charset="-128"/>
              </a:defRPr>
            </a:lvl2pPr>
            <a:lvl3pPr marL="1143000" indent="-228600">
              <a:defRPr sz="2400">
                <a:solidFill>
                  <a:srgbClr val="FAFD00"/>
                </a:solidFill>
                <a:latin typeface="Times New Roman" panose="02020603050405020304" pitchFamily="18" charset="0"/>
                <a:ea typeface="ＭＳ Ｐゴシック" panose="020B0600070205080204" pitchFamily="34" charset="-128"/>
              </a:defRPr>
            </a:lvl3pPr>
            <a:lvl4pPr marL="1600200" indent="-228600">
              <a:defRPr sz="2400">
                <a:solidFill>
                  <a:srgbClr val="FAFD00"/>
                </a:solidFill>
                <a:latin typeface="Times New Roman" panose="02020603050405020304" pitchFamily="18" charset="0"/>
                <a:ea typeface="ＭＳ Ｐゴシック" panose="020B0600070205080204" pitchFamily="34" charset="-128"/>
              </a:defRPr>
            </a:lvl4pPr>
            <a:lvl5pPr marL="2057400" indent="-228600">
              <a:defRPr sz="2400">
                <a:solidFill>
                  <a:srgbClr val="FAFD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FAFD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FAFD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FAFD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FAFD00"/>
                </a:solidFill>
                <a:latin typeface="Times New Roman" panose="02020603050405020304" pitchFamily="18" charset="0"/>
                <a:ea typeface="ＭＳ Ｐゴシック" panose="020B0600070205080204" pitchFamily="34" charset="-128"/>
              </a:defRPr>
            </a:lvl9pPr>
          </a:lstStyle>
          <a:p>
            <a:r>
              <a:rPr lang="en-US" altLang="en-US" sz="1600" b="1">
                <a:solidFill>
                  <a:schemeClr val="tx1"/>
                </a:solidFill>
                <a:latin typeface="Helvetica" pitchFamily="2" charset="0"/>
              </a:rPr>
              <a:t>Angiotensin II receptor</a:t>
            </a:r>
          </a:p>
        </p:txBody>
      </p:sp>
      <p:sp>
        <p:nvSpPr>
          <p:cNvPr id="9227" name="Rectangle 12">
            <a:extLst>
              <a:ext uri="{FF2B5EF4-FFF2-40B4-BE49-F238E27FC236}">
                <a16:creationId xmlns:a16="http://schemas.microsoft.com/office/drawing/2014/main" id="{75AE2465-AB1D-A741-A832-2CFC6D2FC87A}"/>
              </a:ext>
            </a:extLst>
          </p:cNvPr>
          <p:cNvSpPr>
            <a:spLocks noChangeArrowheads="1"/>
          </p:cNvSpPr>
          <p:nvPr/>
        </p:nvSpPr>
        <p:spPr bwMode="auto">
          <a:xfrm>
            <a:off x="4398963" y="5006975"/>
            <a:ext cx="136683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rgbClr val="FAFD00"/>
                </a:solidFill>
                <a:latin typeface="Times New Roman" panose="02020603050405020304" pitchFamily="18" charset="0"/>
                <a:ea typeface="ＭＳ Ｐゴシック" panose="020B0600070205080204" pitchFamily="34" charset="-128"/>
              </a:defRPr>
            </a:lvl1pPr>
            <a:lvl2pPr marL="742950" indent="-285750">
              <a:defRPr sz="2400">
                <a:solidFill>
                  <a:srgbClr val="FAFD00"/>
                </a:solidFill>
                <a:latin typeface="Times New Roman" panose="02020603050405020304" pitchFamily="18" charset="0"/>
                <a:ea typeface="ＭＳ Ｐゴシック" panose="020B0600070205080204" pitchFamily="34" charset="-128"/>
              </a:defRPr>
            </a:lvl2pPr>
            <a:lvl3pPr marL="1143000" indent="-228600">
              <a:defRPr sz="2400">
                <a:solidFill>
                  <a:srgbClr val="FAFD00"/>
                </a:solidFill>
                <a:latin typeface="Times New Roman" panose="02020603050405020304" pitchFamily="18" charset="0"/>
                <a:ea typeface="ＭＳ Ｐゴシック" panose="020B0600070205080204" pitchFamily="34" charset="-128"/>
              </a:defRPr>
            </a:lvl3pPr>
            <a:lvl4pPr marL="1600200" indent="-228600">
              <a:defRPr sz="2400">
                <a:solidFill>
                  <a:srgbClr val="FAFD00"/>
                </a:solidFill>
                <a:latin typeface="Times New Roman" panose="02020603050405020304" pitchFamily="18" charset="0"/>
                <a:ea typeface="ＭＳ Ｐゴシック" panose="020B0600070205080204" pitchFamily="34" charset="-128"/>
              </a:defRPr>
            </a:lvl4pPr>
            <a:lvl5pPr marL="2057400" indent="-228600">
              <a:defRPr sz="2400">
                <a:solidFill>
                  <a:srgbClr val="FAFD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FAFD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FAFD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FAFD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FAFD00"/>
                </a:solidFill>
                <a:latin typeface="Times New Roman" panose="02020603050405020304" pitchFamily="18" charset="0"/>
                <a:ea typeface="ＭＳ Ｐゴシック" panose="020B0600070205080204" pitchFamily="34" charset="-128"/>
              </a:defRPr>
            </a:lvl9pPr>
          </a:lstStyle>
          <a:p>
            <a:r>
              <a:rPr lang="en-US" altLang="en-US" sz="1600" b="1">
                <a:solidFill>
                  <a:schemeClr val="tx1"/>
                </a:solidFill>
                <a:latin typeface="Helvetica" pitchFamily="2" charset="0"/>
              </a:rPr>
              <a:t>Aldosterone</a:t>
            </a:r>
          </a:p>
        </p:txBody>
      </p:sp>
      <p:sp>
        <p:nvSpPr>
          <p:cNvPr id="9228" name="Freeform 13">
            <a:extLst>
              <a:ext uri="{FF2B5EF4-FFF2-40B4-BE49-F238E27FC236}">
                <a16:creationId xmlns:a16="http://schemas.microsoft.com/office/drawing/2014/main" id="{C24834BB-B791-E744-8FFA-5F0F82121F96}"/>
              </a:ext>
            </a:extLst>
          </p:cNvPr>
          <p:cNvSpPr>
            <a:spLocks/>
          </p:cNvSpPr>
          <p:nvPr/>
        </p:nvSpPr>
        <p:spPr bwMode="auto">
          <a:xfrm>
            <a:off x="4889500" y="4864100"/>
            <a:ext cx="90488" cy="166688"/>
          </a:xfrm>
          <a:custGeom>
            <a:avLst/>
            <a:gdLst>
              <a:gd name="T0" fmla="*/ 2147483647 w 57"/>
              <a:gd name="T1" fmla="*/ 2147483647 h 105"/>
              <a:gd name="T2" fmla="*/ 0 w 57"/>
              <a:gd name="T3" fmla="*/ 0 h 105"/>
              <a:gd name="T4" fmla="*/ 2147483647 w 57"/>
              <a:gd name="T5" fmla="*/ 0 h 105"/>
              <a:gd name="T6" fmla="*/ 2147483647 w 57"/>
              <a:gd name="T7" fmla="*/ 0 h 105"/>
              <a:gd name="T8" fmla="*/ 2147483647 w 57"/>
              <a:gd name="T9" fmla="*/ 2147483647 h 105"/>
              <a:gd name="T10" fmla="*/ 0 60000 65536"/>
              <a:gd name="T11" fmla="*/ 0 60000 65536"/>
              <a:gd name="T12" fmla="*/ 0 60000 65536"/>
              <a:gd name="T13" fmla="*/ 0 60000 65536"/>
              <a:gd name="T14" fmla="*/ 0 60000 65536"/>
              <a:gd name="T15" fmla="*/ 0 w 57"/>
              <a:gd name="T16" fmla="*/ 0 h 105"/>
              <a:gd name="T17" fmla="*/ 57 w 57"/>
              <a:gd name="T18" fmla="*/ 105 h 105"/>
            </a:gdLst>
            <a:ahLst/>
            <a:cxnLst>
              <a:cxn ang="T10">
                <a:pos x="T0" y="T1"/>
              </a:cxn>
              <a:cxn ang="T11">
                <a:pos x="T2" y="T3"/>
              </a:cxn>
              <a:cxn ang="T12">
                <a:pos x="T4" y="T5"/>
              </a:cxn>
              <a:cxn ang="T13">
                <a:pos x="T6" y="T7"/>
              </a:cxn>
              <a:cxn ang="T14">
                <a:pos x="T8" y="T9"/>
              </a:cxn>
            </a:cxnLst>
            <a:rect l="T15" t="T16" r="T17" b="T18"/>
            <a:pathLst>
              <a:path w="57" h="105">
                <a:moveTo>
                  <a:pt x="28" y="104"/>
                </a:moveTo>
                <a:lnTo>
                  <a:pt x="0" y="0"/>
                </a:lnTo>
                <a:lnTo>
                  <a:pt x="28" y="0"/>
                </a:lnTo>
                <a:lnTo>
                  <a:pt x="56" y="0"/>
                </a:lnTo>
                <a:lnTo>
                  <a:pt x="28" y="104"/>
                </a:lnTo>
              </a:path>
            </a:pathLst>
          </a:custGeom>
          <a:solidFill>
            <a:schemeClr val="bg2"/>
          </a:solidFill>
          <a:ln w="25400" cap="rnd">
            <a:solidFill>
              <a:srgbClr val="FFFF00"/>
            </a:solidFill>
            <a:round/>
            <a:headEnd/>
            <a:tailEnd/>
          </a:ln>
        </p:spPr>
        <p:txBody>
          <a:bodyPr/>
          <a:lstStyle/>
          <a:p>
            <a:endParaRPr lang="en-US">
              <a:solidFill>
                <a:srgbClr val="FFFF00"/>
              </a:solidFill>
            </a:endParaRPr>
          </a:p>
        </p:txBody>
      </p:sp>
      <p:sp>
        <p:nvSpPr>
          <p:cNvPr id="9229" name="Line 14">
            <a:extLst>
              <a:ext uri="{FF2B5EF4-FFF2-40B4-BE49-F238E27FC236}">
                <a16:creationId xmlns:a16="http://schemas.microsoft.com/office/drawing/2014/main" id="{0571A87F-DC9F-D346-B6B5-BC3F6B4B9299}"/>
              </a:ext>
            </a:extLst>
          </p:cNvPr>
          <p:cNvSpPr>
            <a:spLocks noChangeShapeType="1"/>
          </p:cNvSpPr>
          <p:nvPr/>
        </p:nvSpPr>
        <p:spPr bwMode="auto">
          <a:xfrm>
            <a:off x="4940300" y="4699000"/>
            <a:ext cx="0" cy="171450"/>
          </a:xfrm>
          <a:prstGeom prst="line">
            <a:avLst/>
          </a:prstGeom>
          <a:noFill/>
          <a:ln w="254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30" name="Freeform 15">
            <a:extLst>
              <a:ext uri="{FF2B5EF4-FFF2-40B4-BE49-F238E27FC236}">
                <a16:creationId xmlns:a16="http://schemas.microsoft.com/office/drawing/2014/main" id="{ABA8A3C0-0AC6-BF42-92D6-EB8D59064B9A}"/>
              </a:ext>
            </a:extLst>
          </p:cNvPr>
          <p:cNvSpPr>
            <a:spLocks/>
          </p:cNvSpPr>
          <p:nvPr/>
        </p:nvSpPr>
        <p:spPr bwMode="auto">
          <a:xfrm>
            <a:off x="4902200" y="4210050"/>
            <a:ext cx="90488" cy="179388"/>
          </a:xfrm>
          <a:custGeom>
            <a:avLst/>
            <a:gdLst>
              <a:gd name="T0" fmla="*/ 2147483647 w 57"/>
              <a:gd name="T1" fmla="*/ 2147483647 h 113"/>
              <a:gd name="T2" fmla="*/ 0 w 57"/>
              <a:gd name="T3" fmla="*/ 0 h 113"/>
              <a:gd name="T4" fmla="*/ 2147483647 w 57"/>
              <a:gd name="T5" fmla="*/ 0 h 113"/>
              <a:gd name="T6" fmla="*/ 2147483647 w 57"/>
              <a:gd name="T7" fmla="*/ 0 h 113"/>
              <a:gd name="T8" fmla="*/ 2147483647 w 57"/>
              <a:gd name="T9" fmla="*/ 2147483647 h 113"/>
              <a:gd name="T10" fmla="*/ 0 60000 65536"/>
              <a:gd name="T11" fmla="*/ 0 60000 65536"/>
              <a:gd name="T12" fmla="*/ 0 60000 65536"/>
              <a:gd name="T13" fmla="*/ 0 60000 65536"/>
              <a:gd name="T14" fmla="*/ 0 60000 65536"/>
              <a:gd name="T15" fmla="*/ 0 w 57"/>
              <a:gd name="T16" fmla="*/ 0 h 113"/>
              <a:gd name="T17" fmla="*/ 57 w 57"/>
              <a:gd name="T18" fmla="*/ 113 h 113"/>
            </a:gdLst>
            <a:ahLst/>
            <a:cxnLst>
              <a:cxn ang="T10">
                <a:pos x="T0" y="T1"/>
              </a:cxn>
              <a:cxn ang="T11">
                <a:pos x="T2" y="T3"/>
              </a:cxn>
              <a:cxn ang="T12">
                <a:pos x="T4" y="T5"/>
              </a:cxn>
              <a:cxn ang="T13">
                <a:pos x="T6" y="T7"/>
              </a:cxn>
              <a:cxn ang="T14">
                <a:pos x="T8" y="T9"/>
              </a:cxn>
            </a:cxnLst>
            <a:rect l="T15" t="T16" r="T17" b="T18"/>
            <a:pathLst>
              <a:path w="57" h="113">
                <a:moveTo>
                  <a:pt x="28" y="112"/>
                </a:moveTo>
                <a:lnTo>
                  <a:pt x="0" y="0"/>
                </a:lnTo>
                <a:lnTo>
                  <a:pt x="28" y="0"/>
                </a:lnTo>
                <a:lnTo>
                  <a:pt x="56" y="0"/>
                </a:lnTo>
                <a:lnTo>
                  <a:pt x="28" y="112"/>
                </a:lnTo>
              </a:path>
            </a:pathLst>
          </a:custGeom>
          <a:solidFill>
            <a:schemeClr val="bg2"/>
          </a:solidFill>
          <a:ln w="25400" cap="rnd">
            <a:solidFill>
              <a:srgbClr val="FFFF00"/>
            </a:solidFill>
            <a:round/>
            <a:headEnd/>
            <a:tailEnd/>
          </a:ln>
        </p:spPr>
        <p:txBody>
          <a:bodyPr/>
          <a:lstStyle/>
          <a:p>
            <a:endParaRPr lang="en-US">
              <a:solidFill>
                <a:srgbClr val="FFFF00"/>
              </a:solidFill>
            </a:endParaRPr>
          </a:p>
        </p:txBody>
      </p:sp>
      <p:sp>
        <p:nvSpPr>
          <p:cNvPr id="9231" name="Line 16">
            <a:extLst>
              <a:ext uri="{FF2B5EF4-FFF2-40B4-BE49-F238E27FC236}">
                <a16:creationId xmlns:a16="http://schemas.microsoft.com/office/drawing/2014/main" id="{7C21ACCB-0365-DC44-A232-1E4D05A146FC}"/>
              </a:ext>
            </a:extLst>
          </p:cNvPr>
          <p:cNvSpPr>
            <a:spLocks noChangeShapeType="1"/>
          </p:cNvSpPr>
          <p:nvPr/>
        </p:nvSpPr>
        <p:spPr bwMode="auto">
          <a:xfrm>
            <a:off x="4953000" y="4057650"/>
            <a:ext cx="0" cy="158750"/>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32" name="Rectangle 17">
            <a:extLst>
              <a:ext uri="{FF2B5EF4-FFF2-40B4-BE49-F238E27FC236}">
                <a16:creationId xmlns:a16="http://schemas.microsoft.com/office/drawing/2014/main" id="{773FB571-9A4A-4D49-A5FF-756B4B607BCA}"/>
              </a:ext>
            </a:extLst>
          </p:cNvPr>
          <p:cNvSpPr>
            <a:spLocks noChangeArrowheads="1"/>
          </p:cNvSpPr>
          <p:nvPr/>
        </p:nvSpPr>
        <p:spPr bwMode="auto">
          <a:xfrm>
            <a:off x="3382963" y="3165475"/>
            <a:ext cx="1422400"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rgbClr val="FAFD00"/>
                </a:solidFill>
                <a:latin typeface="Times New Roman" panose="02020603050405020304" pitchFamily="18" charset="0"/>
                <a:ea typeface="ＭＳ Ｐゴシック" panose="020B0600070205080204" pitchFamily="34" charset="-128"/>
              </a:defRPr>
            </a:lvl1pPr>
            <a:lvl2pPr marL="742950" indent="-285750">
              <a:defRPr sz="2400">
                <a:solidFill>
                  <a:srgbClr val="FAFD00"/>
                </a:solidFill>
                <a:latin typeface="Times New Roman" panose="02020603050405020304" pitchFamily="18" charset="0"/>
                <a:ea typeface="ＭＳ Ｐゴシック" panose="020B0600070205080204" pitchFamily="34" charset="-128"/>
              </a:defRPr>
            </a:lvl2pPr>
            <a:lvl3pPr marL="1143000" indent="-228600">
              <a:defRPr sz="2400">
                <a:solidFill>
                  <a:srgbClr val="FAFD00"/>
                </a:solidFill>
                <a:latin typeface="Times New Roman" panose="02020603050405020304" pitchFamily="18" charset="0"/>
                <a:ea typeface="ＭＳ Ｐゴシック" panose="020B0600070205080204" pitchFamily="34" charset="-128"/>
              </a:defRPr>
            </a:lvl3pPr>
            <a:lvl4pPr marL="1600200" indent="-228600">
              <a:defRPr sz="2400">
                <a:solidFill>
                  <a:srgbClr val="FAFD00"/>
                </a:solidFill>
                <a:latin typeface="Times New Roman" panose="02020603050405020304" pitchFamily="18" charset="0"/>
                <a:ea typeface="ＭＳ Ｐゴシック" panose="020B0600070205080204" pitchFamily="34" charset="-128"/>
              </a:defRPr>
            </a:lvl4pPr>
            <a:lvl5pPr marL="2057400" indent="-228600">
              <a:defRPr sz="2400">
                <a:solidFill>
                  <a:srgbClr val="FAFD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FAFD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FAFD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FAFD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FAFD00"/>
                </a:solidFill>
                <a:latin typeface="Times New Roman" panose="02020603050405020304" pitchFamily="18" charset="0"/>
                <a:ea typeface="ＭＳ Ｐゴシック" panose="020B0600070205080204" pitchFamily="34" charset="-128"/>
              </a:defRPr>
            </a:lvl9pPr>
          </a:lstStyle>
          <a:p>
            <a:r>
              <a:rPr lang="en-US" altLang="en-US" sz="1600" b="1">
                <a:solidFill>
                  <a:schemeClr val="tx1"/>
                </a:solidFill>
                <a:latin typeface="Helvetica" pitchFamily="2" charset="0"/>
              </a:rPr>
              <a:t>Angiotensin-</a:t>
            </a:r>
          </a:p>
          <a:p>
            <a:endParaRPr lang="en-US" altLang="en-US" sz="1600" b="1">
              <a:solidFill>
                <a:schemeClr val="tx1"/>
              </a:solidFill>
              <a:latin typeface="Helvetica" pitchFamily="2" charset="0"/>
            </a:endParaRPr>
          </a:p>
        </p:txBody>
      </p:sp>
      <p:sp>
        <p:nvSpPr>
          <p:cNvPr id="9233" name="Rectangle 18">
            <a:extLst>
              <a:ext uri="{FF2B5EF4-FFF2-40B4-BE49-F238E27FC236}">
                <a16:creationId xmlns:a16="http://schemas.microsoft.com/office/drawing/2014/main" id="{97F8E832-8D77-1446-9F4A-13770562B15B}"/>
              </a:ext>
            </a:extLst>
          </p:cNvPr>
          <p:cNvSpPr>
            <a:spLocks noChangeArrowheads="1"/>
          </p:cNvSpPr>
          <p:nvPr/>
        </p:nvSpPr>
        <p:spPr bwMode="auto">
          <a:xfrm>
            <a:off x="3382963" y="3330575"/>
            <a:ext cx="202088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rgbClr val="FAFD00"/>
                </a:solidFill>
                <a:latin typeface="Times New Roman" panose="02020603050405020304" pitchFamily="18" charset="0"/>
                <a:ea typeface="ＭＳ Ｐゴシック" panose="020B0600070205080204" pitchFamily="34" charset="-128"/>
              </a:defRPr>
            </a:lvl1pPr>
            <a:lvl2pPr marL="742950" indent="-285750">
              <a:defRPr sz="2400">
                <a:solidFill>
                  <a:srgbClr val="FAFD00"/>
                </a:solidFill>
                <a:latin typeface="Times New Roman" panose="02020603050405020304" pitchFamily="18" charset="0"/>
                <a:ea typeface="ＭＳ Ｐゴシック" panose="020B0600070205080204" pitchFamily="34" charset="-128"/>
              </a:defRPr>
            </a:lvl2pPr>
            <a:lvl3pPr marL="1143000" indent="-228600">
              <a:defRPr sz="2400">
                <a:solidFill>
                  <a:srgbClr val="FAFD00"/>
                </a:solidFill>
                <a:latin typeface="Times New Roman" panose="02020603050405020304" pitchFamily="18" charset="0"/>
                <a:ea typeface="ＭＳ Ｐゴシック" panose="020B0600070205080204" pitchFamily="34" charset="-128"/>
              </a:defRPr>
            </a:lvl3pPr>
            <a:lvl4pPr marL="1600200" indent="-228600">
              <a:defRPr sz="2400">
                <a:solidFill>
                  <a:srgbClr val="FAFD00"/>
                </a:solidFill>
                <a:latin typeface="Times New Roman" panose="02020603050405020304" pitchFamily="18" charset="0"/>
                <a:ea typeface="ＭＳ Ｐゴシック" panose="020B0600070205080204" pitchFamily="34" charset="-128"/>
              </a:defRPr>
            </a:lvl4pPr>
            <a:lvl5pPr marL="2057400" indent="-228600">
              <a:defRPr sz="2400">
                <a:solidFill>
                  <a:srgbClr val="FAFD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FAFD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FAFD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FAFD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FAFD00"/>
                </a:solidFill>
                <a:latin typeface="Times New Roman" panose="02020603050405020304" pitchFamily="18" charset="0"/>
                <a:ea typeface="ＭＳ Ｐゴシック" panose="020B0600070205080204" pitchFamily="34" charset="-128"/>
              </a:defRPr>
            </a:lvl9pPr>
          </a:lstStyle>
          <a:p>
            <a:r>
              <a:rPr lang="en-US" altLang="en-US" sz="1600" b="1">
                <a:solidFill>
                  <a:schemeClr val="tx1"/>
                </a:solidFill>
                <a:latin typeface="Helvetica" pitchFamily="2" charset="0"/>
              </a:rPr>
              <a:t>converting enzyme</a:t>
            </a:r>
          </a:p>
        </p:txBody>
      </p:sp>
      <p:sp>
        <p:nvSpPr>
          <p:cNvPr id="9234" name="Freeform 19">
            <a:extLst>
              <a:ext uri="{FF2B5EF4-FFF2-40B4-BE49-F238E27FC236}">
                <a16:creationId xmlns:a16="http://schemas.microsoft.com/office/drawing/2014/main" id="{014926FF-BB87-974E-978E-8E2E43BDAC88}"/>
              </a:ext>
            </a:extLst>
          </p:cNvPr>
          <p:cNvSpPr>
            <a:spLocks/>
          </p:cNvSpPr>
          <p:nvPr/>
        </p:nvSpPr>
        <p:spPr bwMode="auto">
          <a:xfrm>
            <a:off x="5372100" y="3321050"/>
            <a:ext cx="90488" cy="179388"/>
          </a:xfrm>
          <a:custGeom>
            <a:avLst/>
            <a:gdLst>
              <a:gd name="T0" fmla="*/ 2147483647 w 57"/>
              <a:gd name="T1" fmla="*/ 2147483647 h 113"/>
              <a:gd name="T2" fmla="*/ 0 w 57"/>
              <a:gd name="T3" fmla="*/ 0 h 113"/>
              <a:gd name="T4" fmla="*/ 2147483647 w 57"/>
              <a:gd name="T5" fmla="*/ 0 h 113"/>
              <a:gd name="T6" fmla="*/ 2147483647 w 57"/>
              <a:gd name="T7" fmla="*/ 0 h 113"/>
              <a:gd name="T8" fmla="*/ 2147483647 w 57"/>
              <a:gd name="T9" fmla="*/ 2147483647 h 113"/>
              <a:gd name="T10" fmla="*/ 0 60000 65536"/>
              <a:gd name="T11" fmla="*/ 0 60000 65536"/>
              <a:gd name="T12" fmla="*/ 0 60000 65536"/>
              <a:gd name="T13" fmla="*/ 0 60000 65536"/>
              <a:gd name="T14" fmla="*/ 0 60000 65536"/>
              <a:gd name="T15" fmla="*/ 0 w 57"/>
              <a:gd name="T16" fmla="*/ 0 h 113"/>
              <a:gd name="T17" fmla="*/ 57 w 57"/>
              <a:gd name="T18" fmla="*/ 113 h 113"/>
            </a:gdLst>
            <a:ahLst/>
            <a:cxnLst>
              <a:cxn ang="T10">
                <a:pos x="T0" y="T1"/>
              </a:cxn>
              <a:cxn ang="T11">
                <a:pos x="T2" y="T3"/>
              </a:cxn>
              <a:cxn ang="T12">
                <a:pos x="T4" y="T5"/>
              </a:cxn>
              <a:cxn ang="T13">
                <a:pos x="T6" y="T7"/>
              </a:cxn>
              <a:cxn ang="T14">
                <a:pos x="T8" y="T9"/>
              </a:cxn>
            </a:cxnLst>
            <a:rect l="T15" t="T16" r="T17" b="T18"/>
            <a:pathLst>
              <a:path w="57" h="113">
                <a:moveTo>
                  <a:pt x="28" y="112"/>
                </a:moveTo>
                <a:lnTo>
                  <a:pt x="0" y="0"/>
                </a:lnTo>
                <a:lnTo>
                  <a:pt x="28" y="0"/>
                </a:lnTo>
                <a:lnTo>
                  <a:pt x="56" y="0"/>
                </a:lnTo>
                <a:lnTo>
                  <a:pt x="28" y="112"/>
                </a:lnTo>
              </a:path>
            </a:pathLst>
          </a:custGeom>
          <a:solidFill>
            <a:srgbClr val="FFFF00"/>
          </a:solidFill>
          <a:ln w="25400" cap="rnd">
            <a:solidFill>
              <a:schemeClr val="bg2"/>
            </a:solidFill>
            <a:round/>
            <a:headEnd/>
            <a:tailEnd/>
          </a:ln>
        </p:spPr>
        <p:txBody>
          <a:bodyPr/>
          <a:lstStyle/>
          <a:p>
            <a:endParaRPr lang="en-US"/>
          </a:p>
        </p:txBody>
      </p:sp>
      <p:sp>
        <p:nvSpPr>
          <p:cNvPr id="9235" name="Line 20">
            <a:extLst>
              <a:ext uri="{FF2B5EF4-FFF2-40B4-BE49-F238E27FC236}">
                <a16:creationId xmlns:a16="http://schemas.microsoft.com/office/drawing/2014/main" id="{81064480-CB11-F448-A894-64A8C29E15AB}"/>
              </a:ext>
            </a:extLst>
          </p:cNvPr>
          <p:cNvSpPr>
            <a:spLocks noChangeShapeType="1"/>
          </p:cNvSpPr>
          <p:nvPr/>
        </p:nvSpPr>
        <p:spPr bwMode="auto">
          <a:xfrm>
            <a:off x="5416550" y="3092450"/>
            <a:ext cx="0" cy="234950"/>
          </a:xfrm>
          <a:prstGeom prst="line">
            <a:avLst/>
          </a:prstGeom>
          <a:noFill/>
          <a:ln w="254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solidFill>
                <a:srgbClr val="FFFF00"/>
              </a:solidFill>
            </a:endParaRPr>
          </a:p>
        </p:txBody>
      </p:sp>
      <p:sp>
        <p:nvSpPr>
          <p:cNvPr id="9236" name="Rectangle 21">
            <a:extLst>
              <a:ext uri="{FF2B5EF4-FFF2-40B4-BE49-F238E27FC236}">
                <a16:creationId xmlns:a16="http://schemas.microsoft.com/office/drawing/2014/main" id="{3665914A-1595-1A41-8DA8-FB1317A5CCA4}"/>
              </a:ext>
            </a:extLst>
          </p:cNvPr>
          <p:cNvSpPr>
            <a:spLocks noChangeArrowheads="1"/>
          </p:cNvSpPr>
          <p:nvPr/>
        </p:nvSpPr>
        <p:spPr bwMode="auto">
          <a:xfrm>
            <a:off x="2227263" y="5019675"/>
            <a:ext cx="881062"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rgbClr val="FAFD00"/>
                </a:solidFill>
                <a:latin typeface="Times New Roman" panose="02020603050405020304" pitchFamily="18" charset="0"/>
                <a:ea typeface="ＭＳ Ｐゴシック" panose="020B0600070205080204" pitchFamily="34" charset="-128"/>
              </a:defRPr>
            </a:lvl1pPr>
            <a:lvl2pPr marL="742950" indent="-285750">
              <a:defRPr sz="2400">
                <a:solidFill>
                  <a:srgbClr val="FAFD00"/>
                </a:solidFill>
                <a:latin typeface="Times New Roman" panose="02020603050405020304" pitchFamily="18" charset="0"/>
                <a:ea typeface="ＭＳ Ｐゴシック" panose="020B0600070205080204" pitchFamily="34" charset="-128"/>
              </a:defRPr>
            </a:lvl2pPr>
            <a:lvl3pPr marL="1143000" indent="-228600">
              <a:defRPr sz="2400">
                <a:solidFill>
                  <a:srgbClr val="FAFD00"/>
                </a:solidFill>
                <a:latin typeface="Times New Roman" panose="02020603050405020304" pitchFamily="18" charset="0"/>
                <a:ea typeface="ＭＳ Ｐゴシック" panose="020B0600070205080204" pitchFamily="34" charset="-128"/>
              </a:defRPr>
            </a:lvl3pPr>
            <a:lvl4pPr marL="1600200" indent="-228600">
              <a:defRPr sz="2400">
                <a:solidFill>
                  <a:srgbClr val="FAFD00"/>
                </a:solidFill>
                <a:latin typeface="Times New Roman" panose="02020603050405020304" pitchFamily="18" charset="0"/>
                <a:ea typeface="ＭＳ Ｐゴシック" panose="020B0600070205080204" pitchFamily="34" charset="-128"/>
              </a:defRPr>
            </a:lvl4pPr>
            <a:lvl5pPr marL="2057400" indent="-228600">
              <a:defRPr sz="2400">
                <a:solidFill>
                  <a:srgbClr val="FAFD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FAFD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FAFD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FAFD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FAFD00"/>
                </a:solidFill>
                <a:latin typeface="Times New Roman" panose="02020603050405020304" pitchFamily="18" charset="0"/>
                <a:ea typeface="ＭＳ Ｐゴシック" panose="020B0600070205080204" pitchFamily="34" charset="-128"/>
              </a:defRPr>
            </a:lvl9pPr>
          </a:lstStyle>
          <a:p>
            <a:r>
              <a:rPr lang="en-US" altLang="en-US" sz="1600">
                <a:solidFill>
                  <a:schemeClr val="tx1"/>
                </a:solidFill>
                <a:latin typeface="Helvetica" pitchFamily="2" charset="0"/>
              </a:rPr>
              <a:t>Adrenal</a:t>
            </a:r>
          </a:p>
        </p:txBody>
      </p:sp>
      <p:sp>
        <p:nvSpPr>
          <p:cNvPr id="9237" name="Freeform 22">
            <a:extLst>
              <a:ext uri="{FF2B5EF4-FFF2-40B4-BE49-F238E27FC236}">
                <a16:creationId xmlns:a16="http://schemas.microsoft.com/office/drawing/2014/main" id="{128D7FF2-B2A7-D145-98D1-9F51D6D1EE58}"/>
              </a:ext>
            </a:extLst>
          </p:cNvPr>
          <p:cNvSpPr>
            <a:spLocks/>
          </p:cNvSpPr>
          <p:nvPr/>
        </p:nvSpPr>
        <p:spPr bwMode="auto">
          <a:xfrm>
            <a:off x="5181600" y="2362200"/>
            <a:ext cx="90488" cy="179388"/>
          </a:xfrm>
          <a:custGeom>
            <a:avLst/>
            <a:gdLst>
              <a:gd name="T0" fmla="*/ 2147483647 w 57"/>
              <a:gd name="T1" fmla="*/ 2147483647 h 113"/>
              <a:gd name="T2" fmla="*/ 0 w 57"/>
              <a:gd name="T3" fmla="*/ 0 h 113"/>
              <a:gd name="T4" fmla="*/ 2147483647 w 57"/>
              <a:gd name="T5" fmla="*/ 0 h 113"/>
              <a:gd name="T6" fmla="*/ 2147483647 w 57"/>
              <a:gd name="T7" fmla="*/ 0 h 113"/>
              <a:gd name="T8" fmla="*/ 2147483647 w 57"/>
              <a:gd name="T9" fmla="*/ 2147483647 h 113"/>
              <a:gd name="T10" fmla="*/ 0 60000 65536"/>
              <a:gd name="T11" fmla="*/ 0 60000 65536"/>
              <a:gd name="T12" fmla="*/ 0 60000 65536"/>
              <a:gd name="T13" fmla="*/ 0 60000 65536"/>
              <a:gd name="T14" fmla="*/ 0 60000 65536"/>
              <a:gd name="T15" fmla="*/ 0 w 57"/>
              <a:gd name="T16" fmla="*/ 0 h 113"/>
              <a:gd name="T17" fmla="*/ 57 w 57"/>
              <a:gd name="T18" fmla="*/ 113 h 113"/>
            </a:gdLst>
            <a:ahLst/>
            <a:cxnLst>
              <a:cxn ang="T10">
                <a:pos x="T0" y="T1"/>
              </a:cxn>
              <a:cxn ang="T11">
                <a:pos x="T2" y="T3"/>
              </a:cxn>
              <a:cxn ang="T12">
                <a:pos x="T4" y="T5"/>
              </a:cxn>
              <a:cxn ang="T13">
                <a:pos x="T6" y="T7"/>
              </a:cxn>
              <a:cxn ang="T14">
                <a:pos x="T8" y="T9"/>
              </a:cxn>
            </a:cxnLst>
            <a:rect l="T15" t="T16" r="T17" b="T18"/>
            <a:pathLst>
              <a:path w="57" h="113">
                <a:moveTo>
                  <a:pt x="28" y="112"/>
                </a:moveTo>
                <a:lnTo>
                  <a:pt x="0" y="0"/>
                </a:lnTo>
                <a:lnTo>
                  <a:pt x="28" y="0"/>
                </a:lnTo>
                <a:lnTo>
                  <a:pt x="56" y="0"/>
                </a:lnTo>
                <a:lnTo>
                  <a:pt x="28" y="112"/>
                </a:lnTo>
              </a:path>
            </a:pathLst>
          </a:custGeom>
          <a:solidFill>
            <a:srgbClr val="FFFF00"/>
          </a:solidFill>
          <a:ln w="25400" cap="rnd">
            <a:solidFill>
              <a:schemeClr val="bg2"/>
            </a:solidFill>
            <a:round/>
            <a:headEnd/>
            <a:tailEnd/>
          </a:ln>
        </p:spPr>
        <p:txBody>
          <a:bodyPr/>
          <a:lstStyle/>
          <a:p>
            <a:endParaRPr lang="en-US"/>
          </a:p>
        </p:txBody>
      </p:sp>
      <p:sp>
        <p:nvSpPr>
          <p:cNvPr id="9238" name="Line 23">
            <a:extLst>
              <a:ext uri="{FF2B5EF4-FFF2-40B4-BE49-F238E27FC236}">
                <a16:creationId xmlns:a16="http://schemas.microsoft.com/office/drawing/2014/main" id="{198BBCCC-47AF-424C-A0F4-A30FEF8565A5}"/>
              </a:ext>
            </a:extLst>
          </p:cNvPr>
          <p:cNvSpPr>
            <a:spLocks noChangeShapeType="1"/>
          </p:cNvSpPr>
          <p:nvPr/>
        </p:nvSpPr>
        <p:spPr bwMode="auto">
          <a:xfrm flipH="1">
            <a:off x="5232400" y="2057400"/>
            <a:ext cx="6350" cy="311150"/>
          </a:xfrm>
          <a:prstGeom prst="line">
            <a:avLst/>
          </a:prstGeom>
          <a:noFill/>
          <a:ln w="254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solidFill>
                <a:srgbClr val="FFFF00"/>
              </a:solidFill>
            </a:endParaRPr>
          </a:p>
        </p:txBody>
      </p:sp>
      <p:grpSp>
        <p:nvGrpSpPr>
          <p:cNvPr id="9239" name="Group 1056">
            <a:extLst>
              <a:ext uri="{FF2B5EF4-FFF2-40B4-BE49-F238E27FC236}">
                <a16:creationId xmlns:a16="http://schemas.microsoft.com/office/drawing/2014/main" id="{332BD87F-5176-864B-B3EA-3E471233C19D}"/>
              </a:ext>
            </a:extLst>
          </p:cNvPr>
          <p:cNvGrpSpPr>
            <a:grpSpLocks/>
          </p:cNvGrpSpPr>
          <p:nvPr/>
        </p:nvGrpSpPr>
        <p:grpSpPr bwMode="auto">
          <a:xfrm>
            <a:off x="4011613" y="2260600"/>
            <a:ext cx="331787" cy="77788"/>
            <a:chOff x="2496" y="1424"/>
            <a:chExt cx="209" cy="49"/>
          </a:xfrm>
        </p:grpSpPr>
        <p:sp>
          <p:nvSpPr>
            <p:cNvPr id="9245" name="Freeform 24">
              <a:extLst>
                <a:ext uri="{FF2B5EF4-FFF2-40B4-BE49-F238E27FC236}">
                  <a16:creationId xmlns:a16="http://schemas.microsoft.com/office/drawing/2014/main" id="{2CD8CA75-DC59-D94D-A203-109548D8572E}"/>
                </a:ext>
              </a:extLst>
            </p:cNvPr>
            <p:cNvSpPr>
              <a:spLocks/>
            </p:cNvSpPr>
            <p:nvPr/>
          </p:nvSpPr>
          <p:spPr bwMode="auto">
            <a:xfrm>
              <a:off x="2600" y="1424"/>
              <a:ext cx="105" cy="49"/>
            </a:xfrm>
            <a:custGeom>
              <a:avLst/>
              <a:gdLst>
                <a:gd name="T0" fmla="*/ 104 w 105"/>
                <a:gd name="T1" fmla="*/ 27 h 49"/>
                <a:gd name="T2" fmla="*/ 0 w 105"/>
                <a:gd name="T3" fmla="*/ 48 h 49"/>
                <a:gd name="T4" fmla="*/ 0 w 105"/>
                <a:gd name="T5" fmla="*/ 27 h 49"/>
                <a:gd name="T6" fmla="*/ 0 w 105"/>
                <a:gd name="T7" fmla="*/ 0 h 49"/>
                <a:gd name="T8" fmla="*/ 104 w 105"/>
                <a:gd name="T9" fmla="*/ 27 h 49"/>
                <a:gd name="T10" fmla="*/ 0 60000 65536"/>
                <a:gd name="T11" fmla="*/ 0 60000 65536"/>
                <a:gd name="T12" fmla="*/ 0 60000 65536"/>
                <a:gd name="T13" fmla="*/ 0 60000 65536"/>
                <a:gd name="T14" fmla="*/ 0 60000 65536"/>
                <a:gd name="T15" fmla="*/ 0 w 105"/>
                <a:gd name="T16" fmla="*/ 0 h 49"/>
                <a:gd name="T17" fmla="*/ 105 w 105"/>
                <a:gd name="T18" fmla="*/ 49 h 49"/>
              </a:gdLst>
              <a:ahLst/>
              <a:cxnLst>
                <a:cxn ang="T10">
                  <a:pos x="T0" y="T1"/>
                </a:cxn>
                <a:cxn ang="T11">
                  <a:pos x="T2" y="T3"/>
                </a:cxn>
                <a:cxn ang="T12">
                  <a:pos x="T4" y="T5"/>
                </a:cxn>
                <a:cxn ang="T13">
                  <a:pos x="T6" y="T7"/>
                </a:cxn>
                <a:cxn ang="T14">
                  <a:pos x="T8" y="T9"/>
                </a:cxn>
              </a:cxnLst>
              <a:rect l="T15" t="T16" r="T17" b="T18"/>
              <a:pathLst>
                <a:path w="105" h="49">
                  <a:moveTo>
                    <a:pt x="104" y="27"/>
                  </a:moveTo>
                  <a:lnTo>
                    <a:pt x="0" y="48"/>
                  </a:lnTo>
                  <a:lnTo>
                    <a:pt x="0" y="27"/>
                  </a:lnTo>
                  <a:lnTo>
                    <a:pt x="0" y="0"/>
                  </a:lnTo>
                  <a:lnTo>
                    <a:pt x="104" y="27"/>
                  </a:lnTo>
                </a:path>
              </a:pathLst>
            </a:custGeom>
            <a:solidFill>
              <a:schemeClr val="bg2"/>
            </a:solidFill>
            <a:ln w="25400" cap="rnd">
              <a:solidFill>
                <a:srgbClr val="FFFF00"/>
              </a:solidFill>
              <a:round/>
              <a:headEnd/>
              <a:tailEnd/>
            </a:ln>
          </p:spPr>
          <p:txBody>
            <a:bodyPr/>
            <a:lstStyle/>
            <a:p>
              <a:endParaRPr lang="en-US">
                <a:solidFill>
                  <a:srgbClr val="FFFF00"/>
                </a:solidFill>
              </a:endParaRPr>
            </a:p>
          </p:txBody>
        </p:sp>
        <p:sp>
          <p:nvSpPr>
            <p:cNvPr id="9246" name="Line 25">
              <a:extLst>
                <a:ext uri="{FF2B5EF4-FFF2-40B4-BE49-F238E27FC236}">
                  <a16:creationId xmlns:a16="http://schemas.microsoft.com/office/drawing/2014/main" id="{D9F9C34A-8190-984D-B416-D2560BF72F3C}"/>
                </a:ext>
              </a:extLst>
            </p:cNvPr>
            <p:cNvSpPr>
              <a:spLocks noChangeShapeType="1"/>
            </p:cNvSpPr>
            <p:nvPr/>
          </p:nvSpPr>
          <p:spPr bwMode="auto">
            <a:xfrm>
              <a:off x="2496" y="1452"/>
              <a:ext cx="108" cy="0"/>
            </a:xfrm>
            <a:prstGeom prst="line">
              <a:avLst/>
            </a:prstGeom>
            <a:noFill/>
            <a:ln w="254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solidFill>
                  <a:srgbClr val="FFFF00"/>
                </a:solidFill>
              </a:endParaRPr>
            </a:p>
          </p:txBody>
        </p:sp>
      </p:grpSp>
      <p:sp>
        <p:nvSpPr>
          <p:cNvPr id="9240" name="Rectangle 26">
            <a:extLst>
              <a:ext uri="{FF2B5EF4-FFF2-40B4-BE49-F238E27FC236}">
                <a16:creationId xmlns:a16="http://schemas.microsoft.com/office/drawing/2014/main" id="{0569924E-75C8-2C41-8808-0DD6EBA91E14}"/>
              </a:ext>
            </a:extLst>
          </p:cNvPr>
          <p:cNvSpPr>
            <a:spLocks noChangeArrowheads="1"/>
          </p:cNvSpPr>
          <p:nvPr/>
        </p:nvSpPr>
        <p:spPr bwMode="auto">
          <a:xfrm>
            <a:off x="2227263" y="3178175"/>
            <a:ext cx="688975"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rgbClr val="FAFD00"/>
                </a:solidFill>
                <a:latin typeface="Times New Roman" panose="02020603050405020304" pitchFamily="18" charset="0"/>
                <a:ea typeface="ＭＳ Ｐゴシック" panose="020B0600070205080204" pitchFamily="34" charset="-128"/>
              </a:defRPr>
            </a:lvl1pPr>
            <a:lvl2pPr marL="742950" indent="-285750">
              <a:defRPr sz="2400">
                <a:solidFill>
                  <a:srgbClr val="FAFD00"/>
                </a:solidFill>
                <a:latin typeface="Times New Roman" panose="02020603050405020304" pitchFamily="18" charset="0"/>
                <a:ea typeface="ＭＳ Ｐゴシック" panose="020B0600070205080204" pitchFamily="34" charset="-128"/>
              </a:defRPr>
            </a:lvl2pPr>
            <a:lvl3pPr marL="1143000" indent="-228600">
              <a:defRPr sz="2400">
                <a:solidFill>
                  <a:srgbClr val="FAFD00"/>
                </a:solidFill>
                <a:latin typeface="Times New Roman" panose="02020603050405020304" pitchFamily="18" charset="0"/>
                <a:ea typeface="ＭＳ Ｐゴシック" panose="020B0600070205080204" pitchFamily="34" charset="-128"/>
              </a:defRPr>
            </a:lvl3pPr>
            <a:lvl4pPr marL="1600200" indent="-228600">
              <a:defRPr sz="2400">
                <a:solidFill>
                  <a:srgbClr val="FAFD00"/>
                </a:solidFill>
                <a:latin typeface="Times New Roman" panose="02020603050405020304" pitchFamily="18" charset="0"/>
                <a:ea typeface="ＭＳ Ｐゴシック" panose="020B0600070205080204" pitchFamily="34" charset="-128"/>
              </a:defRPr>
            </a:lvl4pPr>
            <a:lvl5pPr marL="2057400" indent="-228600">
              <a:defRPr sz="2400">
                <a:solidFill>
                  <a:srgbClr val="FAFD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FAFD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FAFD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FAFD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FAFD00"/>
                </a:solidFill>
                <a:latin typeface="Times New Roman" panose="02020603050405020304" pitchFamily="18" charset="0"/>
                <a:ea typeface="ＭＳ Ｐゴシック" panose="020B0600070205080204" pitchFamily="34" charset="-128"/>
              </a:defRPr>
            </a:lvl9pPr>
          </a:lstStyle>
          <a:p>
            <a:r>
              <a:rPr lang="en-US" altLang="en-US" sz="1600">
                <a:solidFill>
                  <a:schemeClr val="tx1"/>
                </a:solidFill>
                <a:latin typeface="Helvetica" pitchFamily="2" charset="0"/>
              </a:rPr>
              <a:t>Lung,</a:t>
            </a:r>
          </a:p>
          <a:p>
            <a:endParaRPr lang="en-US" altLang="en-US" sz="1600">
              <a:solidFill>
                <a:schemeClr val="tx1"/>
              </a:solidFill>
              <a:latin typeface="Helvetica" pitchFamily="2" charset="0"/>
            </a:endParaRPr>
          </a:p>
        </p:txBody>
      </p:sp>
      <p:sp>
        <p:nvSpPr>
          <p:cNvPr id="9241" name="Rectangle 27">
            <a:extLst>
              <a:ext uri="{FF2B5EF4-FFF2-40B4-BE49-F238E27FC236}">
                <a16:creationId xmlns:a16="http://schemas.microsoft.com/office/drawing/2014/main" id="{78E1CC62-BE42-ED42-A509-5FD0C37148FA}"/>
              </a:ext>
            </a:extLst>
          </p:cNvPr>
          <p:cNvSpPr>
            <a:spLocks noChangeArrowheads="1"/>
          </p:cNvSpPr>
          <p:nvPr/>
        </p:nvSpPr>
        <p:spPr bwMode="auto">
          <a:xfrm>
            <a:off x="2227263" y="3343275"/>
            <a:ext cx="85883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rgbClr val="FAFD00"/>
                </a:solidFill>
                <a:latin typeface="Times New Roman" panose="02020603050405020304" pitchFamily="18" charset="0"/>
                <a:ea typeface="ＭＳ Ｐゴシック" panose="020B0600070205080204" pitchFamily="34" charset="-128"/>
              </a:defRPr>
            </a:lvl1pPr>
            <a:lvl2pPr marL="742950" indent="-285750">
              <a:defRPr sz="2400">
                <a:solidFill>
                  <a:srgbClr val="FAFD00"/>
                </a:solidFill>
                <a:latin typeface="Times New Roman" panose="02020603050405020304" pitchFamily="18" charset="0"/>
                <a:ea typeface="ＭＳ Ｐゴシック" panose="020B0600070205080204" pitchFamily="34" charset="-128"/>
              </a:defRPr>
            </a:lvl2pPr>
            <a:lvl3pPr marL="1143000" indent="-228600">
              <a:defRPr sz="2400">
                <a:solidFill>
                  <a:srgbClr val="FAFD00"/>
                </a:solidFill>
                <a:latin typeface="Times New Roman" panose="02020603050405020304" pitchFamily="18" charset="0"/>
                <a:ea typeface="ＭＳ Ｐゴシック" panose="020B0600070205080204" pitchFamily="34" charset="-128"/>
              </a:defRPr>
            </a:lvl3pPr>
            <a:lvl4pPr marL="1600200" indent="-228600">
              <a:defRPr sz="2400">
                <a:solidFill>
                  <a:srgbClr val="FAFD00"/>
                </a:solidFill>
                <a:latin typeface="Times New Roman" panose="02020603050405020304" pitchFamily="18" charset="0"/>
                <a:ea typeface="ＭＳ Ｐゴシック" panose="020B0600070205080204" pitchFamily="34" charset="-128"/>
              </a:defRPr>
            </a:lvl4pPr>
            <a:lvl5pPr marL="2057400" indent="-228600">
              <a:defRPr sz="2400">
                <a:solidFill>
                  <a:srgbClr val="FAFD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FAFD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FAFD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FAFD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FAFD00"/>
                </a:solidFill>
                <a:latin typeface="Times New Roman" panose="02020603050405020304" pitchFamily="18" charset="0"/>
                <a:ea typeface="ＭＳ Ｐゴシック" panose="020B0600070205080204" pitchFamily="34" charset="-128"/>
              </a:defRPr>
            </a:lvl9pPr>
          </a:lstStyle>
          <a:p>
            <a:r>
              <a:rPr lang="en-US" altLang="en-US" sz="1600">
                <a:solidFill>
                  <a:schemeClr val="tx1"/>
                </a:solidFill>
                <a:latin typeface="Helvetica" pitchFamily="2" charset="0"/>
              </a:rPr>
              <a:t>Plasma</a:t>
            </a:r>
          </a:p>
        </p:txBody>
      </p:sp>
      <p:sp>
        <p:nvSpPr>
          <p:cNvPr id="9242" name="Rectangle 28">
            <a:extLst>
              <a:ext uri="{FF2B5EF4-FFF2-40B4-BE49-F238E27FC236}">
                <a16:creationId xmlns:a16="http://schemas.microsoft.com/office/drawing/2014/main" id="{7F14CD5C-EC8F-4742-9071-FAEA436AAAA4}"/>
              </a:ext>
            </a:extLst>
          </p:cNvPr>
          <p:cNvSpPr>
            <a:spLocks noChangeArrowheads="1"/>
          </p:cNvSpPr>
          <p:nvPr/>
        </p:nvSpPr>
        <p:spPr bwMode="auto">
          <a:xfrm>
            <a:off x="2214563" y="4359275"/>
            <a:ext cx="938212"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rgbClr val="FAFD00"/>
                </a:solidFill>
                <a:latin typeface="Times New Roman" panose="02020603050405020304" pitchFamily="18" charset="0"/>
                <a:ea typeface="ＭＳ Ｐゴシック" panose="020B0600070205080204" pitchFamily="34" charset="-128"/>
              </a:defRPr>
            </a:lvl1pPr>
            <a:lvl2pPr marL="742950" indent="-285750">
              <a:defRPr sz="2400">
                <a:solidFill>
                  <a:srgbClr val="FAFD00"/>
                </a:solidFill>
                <a:latin typeface="Times New Roman" panose="02020603050405020304" pitchFamily="18" charset="0"/>
                <a:ea typeface="ＭＳ Ｐゴシック" panose="020B0600070205080204" pitchFamily="34" charset="-128"/>
              </a:defRPr>
            </a:lvl2pPr>
            <a:lvl3pPr marL="1143000" indent="-228600">
              <a:defRPr sz="2400">
                <a:solidFill>
                  <a:srgbClr val="FAFD00"/>
                </a:solidFill>
                <a:latin typeface="Times New Roman" panose="02020603050405020304" pitchFamily="18" charset="0"/>
                <a:ea typeface="ＭＳ Ｐゴシック" panose="020B0600070205080204" pitchFamily="34" charset="-128"/>
              </a:defRPr>
            </a:lvl3pPr>
            <a:lvl4pPr marL="1600200" indent="-228600">
              <a:defRPr sz="2400">
                <a:solidFill>
                  <a:srgbClr val="FAFD00"/>
                </a:solidFill>
                <a:latin typeface="Times New Roman" panose="02020603050405020304" pitchFamily="18" charset="0"/>
                <a:ea typeface="ＭＳ Ｐゴシック" panose="020B0600070205080204" pitchFamily="34" charset="-128"/>
              </a:defRPr>
            </a:lvl4pPr>
            <a:lvl5pPr marL="2057400" indent="-228600">
              <a:defRPr sz="2400">
                <a:solidFill>
                  <a:srgbClr val="FAFD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FAFD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FAFD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FAFD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FAFD00"/>
                </a:solidFill>
                <a:latin typeface="Times New Roman" panose="02020603050405020304" pitchFamily="18" charset="0"/>
                <a:ea typeface="ＭＳ Ｐゴシック" panose="020B0600070205080204" pitchFamily="34" charset="-128"/>
              </a:defRPr>
            </a:lvl9pPr>
          </a:lstStyle>
          <a:p>
            <a:r>
              <a:rPr lang="en-US" altLang="en-US" sz="1600">
                <a:solidFill>
                  <a:schemeClr val="tx1"/>
                </a:solidFill>
                <a:latin typeface="Helvetica" pitchFamily="2" charset="0"/>
              </a:rPr>
              <a:t>Adrenal,</a:t>
            </a:r>
          </a:p>
          <a:p>
            <a:endParaRPr lang="en-US" altLang="en-US" sz="1600">
              <a:solidFill>
                <a:schemeClr val="tx1"/>
              </a:solidFill>
              <a:latin typeface="Helvetica" pitchFamily="2" charset="0"/>
            </a:endParaRPr>
          </a:p>
        </p:txBody>
      </p:sp>
      <p:sp>
        <p:nvSpPr>
          <p:cNvPr id="9243" name="Rectangle 29">
            <a:extLst>
              <a:ext uri="{FF2B5EF4-FFF2-40B4-BE49-F238E27FC236}">
                <a16:creationId xmlns:a16="http://schemas.microsoft.com/office/drawing/2014/main" id="{2ED2C149-0D17-9B4D-A8F8-AFC00909B1B5}"/>
              </a:ext>
            </a:extLst>
          </p:cNvPr>
          <p:cNvSpPr>
            <a:spLocks noChangeArrowheads="1"/>
          </p:cNvSpPr>
          <p:nvPr/>
        </p:nvSpPr>
        <p:spPr bwMode="auto">
          <a:xfrm>
            <a:off x="2214563" y="4524375"/>
            <a:ext cx="97155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rgbClr val="FAFD00"/>
                </a:solidFill>
                <a:latin typeface="Times New Roman" panose="02020603050405020304" pitchFamily="18" charset="0"/>
                <a:ea typeface="ＭＳ Ｐゴシック" panose="020B0600070205080204" pitchFamily="34" charset="-128"/>
              </a:defRPr>
            </a:lvl1pPr>
            <a:lvl2pPr marL="742950" indent="-285750">
              <a:defRPr sz="2400">
                <a:solidFill>
                  <a:srgbClr val="FAFD00"/>
                </a:solidFill>
                <a:latin typeface="Times New Roman" panose="02020603050405020304" pitchFamily="18" charset="0"/>
                <a:ea typeface="ＭＳ Ｐゴシック" panose="020B0600070205080204" pitchFamily="34" charset="-128"/>
              </a:defRPr>
            </a:lvl2pPr>
            <a:lvl3pPr marL="1143000" indent="-228600">
              <a:defRPr sz="2400">
                <a:solidFill>
                  <a:srgbClr val="FAFD00"/>
                </a:solidFill>
                <a:latin typeface="Times New Roman" panose="02020603050405020304" pitchFamily="18" charset="0"/>
                <a:ea typeface="ＭＳ Ｐゴシック" panose="020B0600070205080204" pitchFamily="34" charset="-128"/>
              </a:defRPr>
            </a:lvl3pPr>
            <a:lvl4pPr marL="1600200" indent="-228600">
              <a:defRPr sz="2400">
                <a:solidFill>
                  <a:srgbClr val="FAFD00"/>
                </a:solidFill>
                <a:latin typeface="Times New Roman" panose="02020603050405020304" pitchFamily="18" charset="0"/>
                <a:ea typeface="ＭＳ Ｐゴシック" panose="020B0600070205080204" pitchFamily="34" charset="-128"/>
              </a:defRPr>
            </a:lvl4pPr>
            <a:lvl5pPr marL="2057400" indent="-228600">
              <a:defRPr sz="2400">
                <a:solidFill>
                  <a:srgbClr val="FAFD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FAFD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FAFD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FAFD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FAFD00"/>
                </a:solidFill>
                <a:latin typeface="Times New Roman" panose="02020603050405020304" pitchFamily="18" charset="0"/>
                <a:ea typeface="ＭＳ Ｐゴシック" panose="020B0600070205080204" pitchFamily="34" charset="-128"/>
              </a:defRPr>
            </a:lvl9pPr>
          </a:lstStyle>
          <a:p>
            <a:r>
              <a:rPr lang="en-US" altLang="en-US" sz="1600">
                <a:solidFill>
                  <a:schemeClr val="tx1"/>
                </a:solidFill>
                <a:latin typeface="Helvetica" pitchFamily="2" charset="0"/>
              </a:rPr>
              <a:t>Vascular</a:t>
            </a:r>
          </a:p>
        </p:txBody>
      </p:sp>
      <p:sp>
        <p:nvSpPr>
          <p:cNvPr id="9244" name="Rectangle 30">
            <a:extLst>
              <a:ext uri="{FF2B5EF4-FFF2-40B4-BE49-F238E27FC236}">
                <a16:creationId xmlns:a16="http://schemas.microsoft.com/office/drawing/2014/main" id="{08175CF4-C548-1B43-B8F7-D9CADE5F7792}"/>
              </a:ext>
            </a:extLst>
          </p:cNvPr>
          <p:cNvSpPr>
            <a:spLocks noChangeArrowheads="1"/>
          </p:cNvSpPr>
          <p:nvPr/>
        </p:nvSpPr>
        <p:spPr bwMode="auto">
          <a:xfrm>
            <a:off x="2328863" y="1412875"/>
            <a:ext cx="57467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rgbClr val="FAFD00"/>
                </a:solidFill>
                <a:latin typeface="Times New Roman" panose="02020603050405020304" pitchFamily="18" charset="0"/>
                <a:ea typeface="ＭＳ Ｐゴシック" panose="020B0600070205080204" pitchFamily="34" charset="-128"/>
              </a:defRPr>
            </a:lvl1pPr>
            <a:lvl2pPr marL="742950" indent="-285750">
              <a:defRPr sz="2400">
                <a:solidFill>
                  <a:srgbClr val="FAFD00"/>
                </a:solidFill>
                <a:latin typeface="Times New Roman" panose="02020603050405020304" pitchFamily="18" charset="0"/>
                <a:ea typeface="ＭＳ Ｐゴシック" panose="020B0600070205080204" pitchFamily="34" charset="-128"/>
              </a:defRPr>
            </a:lvl2pPr>
            <a:lvl3pPr marL="1143000" indent="-228600">
              <a:defRPr sz="2400">
                <a:solidFill>
                  <a:srgbClr val="FAFD00"/>
                </a:solidFill>
                <a:latin typeface="Times New Roman" panose="02020603050405020304" pitchFamily="18" charset="0"/>
                <a:ea typeface="ＭＳ Ｐゴシック" panose="020B0600070205080204" pitchFamily="34" charset="-128"/>
              </a:defRPr>
            </a:lvl3pPr>
            <a:lvl4pPr marL="1600200" indent="-228600">
              <a:defRPr sz="2400">
                <a:solidFill>
                  <a:srgbClr val="FAFD00"/>
                </a:solidFill>
                <a:latin typeface="Times New Roman" panose="02020603050405020304" pitchFamily="18" charset="0"/>
                <a:ea typeface="ＭＳ Ｐゴシック" panose="020B0600070205080204" pitchFamily="34" charset="-128"/>
              </a:defRPr>
            </a:lvl4pPr>
            <a:lvl5pPr marL="2057400" indent="-228600">
              <a:defRPr sz="2400">
                <a:solidFill>
                  <a:srgbClr val="FAFD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FAFD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FAFD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FAFD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FAFD00"/>
                </a:solidFill>
                <a:latin typeface="Times New Roman" panose="02020603050405020304" pitchFamily="18" charset="0"/>
                <a:ea typeface="ＭＳ Ｐゴシック" panose="020B0600070205080204" pitchFamily="34" charset="-128"/>
              </a:defRPr>
            </a:lvl9pPr>
          </a:lstStyle>
          <a:p>
            <a:r>
              <a:rPr lang="en-US" altLang="en-US" sz="1800" u="sng">
                <a:solidFill>
                  <a:schemeClr val="tx1"/>
                </a:solidFill>
                <a:latin typeface="Helvetica" pitchFamily="2" charset="0"/>
              </a:rPr>
              <a:t>Site</a:t>
            </a:r>
            <a:endParaRPr lang="en-US" altLang="en-US" sz="1600" u="sng">
              <a:solidFill>
                <a:schemeClr val="tx1"/>
              </a:solidFill>
              <a:latin typeface="Helvetica" pitchFamily="2" charset="0"/>
            </a:endParaRPr>
          </a:p>
        </p:txBody>
      </p:sp>
    </p:spTree>
    <p:extLst>
      <p:ext uri="{BB962C8B-B14F-4D97-AF65-F5344CB8AC3E}">
        <p14:creationId xmlns:p14="http://schemas.microsoft.com/office/powerpoint/2010/main" val="16889827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a:extLst>
              <a:ext uri="{FF2B5EF4-FFF2-40B4-BE49-F238E27FC236}">
                <a16:creationId xmlns:a16="http://schemas.microsoft.com/office/drawing/2014/main" id="{359F66E9-7B0E-F349-AF58-73BFA46644C3}"/>
              </a:ext>
            </a:extLst>
          </p:cNvPr>
          <p:cNvSpPr>
            <a:spLocks noGrp="1" noChangeArrowheads="1"/>
          </p:cNvSpPr>
          <p:nvPr>
            <p:ph type="title"/>
          </p:nvPr>
        </p:nvSpPr>
        <p:spPr>
          <a:xfrm>
            <a:off x="762000" y="304800"/>
            <a:ext cx="7772400" cy="1143000"/>
          </a:xfrm>
        </p:spPr>
        <p:txBody>
          <a:bodyPr/>
          <a:lstStyle/>
          <a:p>
            <a:r>
              <a:rPr lang="en-US" altLang="en-US" sz="3200" dirty="0">
                <a:solidFill>
                  <a:srgbClr val="FF0000"/>
                </a:solidFill>
                <a:ea typeface="ＭＳ Ｐゴシック" panose="020B0600070205080204" pitchFamily="34" charset="-128"/>
              </a:rPr>
              <a:t>Daily ACTH/Cortisol Trends </a:t>
            </a:r>
          </a:p>
        </p:txBody>
      </p:sp>
      <p:pic>
        <p:nvPicPr>
          <p:cNvPr id="14338" name="Picture 3">
            <a:extLst>
              <a:ext uri="{FF2B5EF4-FFF2-40B4-BE49-F238E27FC236}">
                <a16:creationId xmlns:a16="http://schemas.microsoft.com/office/drawing/2014/main" id="{D8DDEA94-C427-5045-9FBF-4B7FFBFDBED2}"/>
              </a:ext>
            </a:extLst>
          </p:cNvP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b="50127"/>
          <a:stretch>
            <a:fillRect/>
          </a:stretch>
        </p:blipFill>
        <p:spPr>
          <a:xfrm>
            <a:off x="2438400" y="1524000"/>
            <a:ext cx="4141788" cy="5029200"/>
          </a:xfrm>
        </p:spPr>
      </p:pic>
    </p:spTree>
    <p:extLst>
      <p:ext uri="{BB962C8B-B14F-4D97-AF65-F5344CB8AC3E}">
        <p14:creationId xmlns:p14="http://schemas.microsoft.com/office/powerpoint/2010/main" val="41047395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a:extLst>
              <a:ext uri="{FF2B5EF4-FFF2-40B4-BE49-F238E27FC236}">
                <a16:creationId xmlns:a16="http://schemas.microsoft.com/office/drawing/2014/main" id="{FAA97270-2209-D946-97BD-69F30133A330}"/>
              </a:ext>
            </a:extLst>
          </p:cNvPr>
          <p:cNvSpPr>
            <a:spLocks noGrp="1" noChangeArrowheads="1"/>
          </p:cNvSpPr>
          <p:nvPr>
            <p:ph type="body" idx="1"/>
          </p:nvPr>
        </p:nvSpPr>
        <p:spPr>
          <a:noFill/>
        </p:spPr>
        <p:txBody>
          <a:bodyPr/>
          <a:lstStyle/>
          <a:p>
            <a:r>
              <a:rPr lang="en-US" altLang="en-US">
                <a:ea typeface="ＭＳ Ｐゴシック" panose="020B0600070205080204" pitchFamily="34" charset="-128"/>
              </a:rPr>
              <a:t>Primary Adrenal Insufficiency</a:t>
            </a:r>
          </a:p>
          <a:p>
            <a:pPr lvl="1"/>
            <a:r>
              <a:rPr lang="en-US" altLang="en-US" sz="2400">
                <a:ea typeface="ＭＳ Ｐゴシック" panose="020B0600070205080204" pitchFamily="34" charset="-128"/>
              </a:rPr>
              <a:t>Glucocorticoid and Mineralocorticoid Insufficiency</a:t>
            </a:r>
          </a:p>
          <a:p>
            <a:pPr lvl="1"/>
            <a:r>
              <a:rPr lang="en-US" altLang="en-US" sz="2400">
                <a:ea typeface="ＭＳ Ｐゴシック" panose="020B0600070205080204" pitchFamily="34" charset="-128"/>
              </a:rPr>
              <a:t>Compensatory Increase in POMC (hyperpigmentation)</a:t>
            </a:r>
          </a:p>
          <a:p>
            <a:pPr lvl="1"/>
            <a:r>
              <a:rPr lang="en-US" altLang="en-US" sz="2400" b="1">
                <a:ea typeface="ＭＳ Ｐゴシック" panose="020B0600070205080204" pitchFamily="34" charset="-128"/>
              </a:rPr>
              <a:t>Bilateral Adrenalectomy</a:t>
            </a:r>
          </a:p>
          <a:p>
            <a:r>
              <a:rPr lang="en-US" altLang="en-US">
                <a:ea typeface="ＭＳ Ｐゴシック" panose="020B0600070205080204" pitchFamily="34" charset="-128"/>
              </a:rPr>
              <a:t>Secondary (Central) Adrenal Insufficiency</a:t>
            </a:r>
          </a:p>
          <a:p>
            <a:pPr lvl="1"/>
            <a:r>
              <a:rPr lang="en-US" altLang="en-US" sz="2400">
                <a:ea typeface="ＭＳ Ｐゴシック" panose="020B0600070205080204" pitchFamily="34" charset="-128"/>
              </a:rPr>
              <a:t>Glucocorticoid Insufficiency Only</a:t>
            </a:r>
            <a:endParaRPr lang="en-US" altLang="en-US">
              <a:ea typeface="ＭＳ Ｐゴシック" panose="020B0600070205080204" pitchFamily="34" charset="-128"/>
            </a:endParaRPr>
          </a:p>
          <a:p>
            <a:r>
              <a:rPr lang="en-US" altLang="en-US">
                <a:ea typeface="ＭＳ Ｐゴシック" panose="020B0600070205080204" pitchFamily="34" charset="-128"/>
              </a:rPr>
              <a:t>Glucocorticoid Withdrawal</a:t>
            </a:r>
          </a:p>
          <a:p>
            <a:pPr lvl="1"/>
            <a:r>
              <a:rPr lang="en-US" altLang="en-US" sz="2400">
                <a:ea typeface="ＭＳ Ｐゴシック" panose="020B0600070205080204" pitchFamily="34" charset="-128"/>
              </a:rPr>
              <a:t>Glucocorticoid Insufficiency Only</a:t>
            </a:r>
          </a:p>
        </p:txBody>
      </p:sp>
      <p:sp>
        <p:nvSpPr>
          <p:cNvPr id="17410" name="Rectangle 3">
            <a:extLst>
              <a:ext uri="{FF2B5EF4-FFF2-40B4-BE49-F238E27FC236}">
                <a16:creationId xmlns:a16="http://schemas.microsoft.com/office/drawing/2014/main" id="{5135D237-F80E-5346-BA22-949BE3F2D892}"/>
              </a:ext>
            </a:extLst>
          </p:cNvPr>
          <p:cNvSpPr>
            <a:spLocks noGrp="1" noChangeArrowheads="1"/>
          </p:cNvSpPr>
          <p:nvPr>
            <p:ph type="title"/>
          </p:nvPr>
        </p:nvSpPr>
        <p:spPr>
          <a:noFill/>
        </p:spPr>
        <p:txBody>
          <a:bodyPr/>
          <a:lstStyle/>
          <a:p>
            <a:r>
              <a:rPr lang="en-US" altLang="en-US" sz="3200" dirty="0">
                <a:solidFill>
                  <a:srgbClr val="FF0000"/>
                </a:solidFill>
                <a:ea typeface="ＭＳ Ｐゴシック" panose="020B0600070205080204" pitchFamily="34" charset="-128"/>
              </a:rPr>
              <a:t>Different Types of Glucocorticoid Insufficiency</a:t>
            </a:r>
          </a:p>
        </p:txBody>
      </p:sp>
    </p:spTree>
    <p:extLst>
      <p:ext uri="{BB962C8B-B14F-4D97-AF65-F5344CB8AC3E}">
        <p14:creationId xmlns:p14="http://schemas.microsoft.com/office/powerpoint/2010/main" val="4215034410"/>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a:extLst>
              <a:ext uri="{FF2B5EF4-FFF2-40B4-BE49-F238E27FC236}">
                <a16:creationId xmlns:a16="http://schemas.microsoft.com/office/drawing/2014/main" id="{BC7CB309-A3D8-F440-82FF-318A50724194}"/>
              </a:ext>
            </a:extLst>
          </p:cNvPr>
          <p:cNvSpPr>
            <a:spLocks noGrp="1" noChangeArrowheads="1"/>
          </p:cNvSpPr>
          <p:nvPr>
            <p:ph type="title"/>
          </p:nvPr>
        </p:nvSpPr>
        <p:spPr>
          <a:noFill/>
        </p:spPr>
        <p:txBody>
          <a:bodyPr/>
          <a:lstStyle/>
          <a:p>
            <a:r>
              <a:rPr lang="en-US" altLang="en-US" sz="3200" dirty="0">
                <a:solidFill>
                  <a:srgbClr val="FF0000"/>
                </a:solidFill>
                <a:ea typeface="ＭＳ Ｐゴシック" panose="020B0600070205080204" pitchFamily="34" charset="-128"/>
              </a:rPr>
              <a:t>Symptoms of Glucocorticoid Insufficiency</a:t>
            </a:r>
          </a:p>
        </p:txBody>
      </p:sp>
      <p:sp>
        <p:nvSpPr>
          <p:cNvPr id="21506" name="Rectangle 3">
            <a:extLst>
              <a:ext uri="{FF2B5EF4-FFF2-40B4-BE49-F238E27FC236}">
                <a16:creationId xmlns:a16="http://schemas.microsoft.com/office/drawing/2014/main" id="{C3CB4963-17B1-E14A-A9A8-A6A2D0F05119}"/>
              </a:ext>
            </a:extLst>
          </p:cNvPr>
          <p:cNvSpPr>
            <a:spLocks noGrp="1" noChangeArrowheads="1"/>
          </p:cNvSpPr>
          <p:nvPr>
            <p:ph type="body" idx="1"/>
          </p:nvPr>
        </p:nvSpPr>
        <p:spPr>
          <a:xfrm>
            <a:off x="457200" y="1296408"/>
            <a:ext cx="8686800" cy="4114800"/>
          </a:xfrm>
          <a:noFill/>
        </p:spPr>
        <p:txBody>
          <a:bodyPr/>
          <a:lstStyle/>
          <a:p>
            <a:r>
              <a:rPr lang="en-US" altLang="en-US" sz="2400" dirty="0">
                <a:ea typeface="ＭＳ Ｐゴシック" panose="020B0600070205080204" pitchFamily="34" charset="-128"/>
              </a:rPr>
              <a:t>GI issues (most common and most GI issues in adrenal insufficiency patients are due to cortisol problems, not GI problems)</a:t>
            </a:r>
          </a:p>
          <a:p>
            <a:r>
              <a:rPr lang="en-US" altLang="en-US" sz="2400" dirty="0">
                <a:ea typeface="ＭＳ Ｐゴシック" panose="020B0600070205080204" pitchFamily="34" charset="-128"/>
              </a:rPr>
              <a:t>Fatigue</a:t>
            </a:r>
          </a:p>
          <a:p>
            <a:r>
              <a:rPr lang="en-US" altLang="en-US" sz="2400" dirty="0">
                <a:ea typeface="ＭＳ Ｐゴシック" panose="020B0600070205080204" pitchFamily="34" charset="-128"/>
              </a:rPr>
              <a:t>Vomiting</a:t>
            </a:r>
          </a:p>
          <a:p>
            <a:r>
              <a:rPr lang="en-US" altLang="en-US" sz="2400" dirty="0">
                <a:ea typeface="ＭＳ Ｐゴシック" panose="020B0600070205080204" pitchFamily="34" charset="-128"/>
              </a:rPr>
              <a:t>Diarrhea</a:t>
            </a:r>
          </a:p>
          <a:p>
            <a:r>
              <a:rPr lang="en-US" altLang="en-US" sz="2400" dirty="0">
                <a:ea typeface="ＭＳ Ｐゴシック" panose="020B0600070205080204" pitchFamily="34" charset="-128"/>
              </a:rPr>
              <a:t>Anorexia</a:t>
            </a:r>
          </a:p>
          <a:p>
            <a:r>
              <a:rPr lang="en-US" altLang="en-US" sz="2400" dirty="0">
                <a:ea typeface="ＭＳ Ｐゴシック" panose="020B0600070205080204" pitchFamily="34" charset="-128"/>
              </a:rPr>
              <a:t>Malaise</a:t>
            </a:r>
          </a:p>
          <a:p>
            <a:r>
              <a:rPr lang="en-US" altLang="en-US" sz="2400" dirty="0">
                <a:ea typeface="ＭＳ Ｐゴシック" panose="020B0600070205080204" pitchFamily="34" charset="-128"/>
              </a:rPr>
              <a:t>Muscle and joint pain</a:t>
            </a:r>
          </a:p>
          <a:p>
            <a:r>
              <a:rPr lang="en-US" altLang="en-US" sz="2400" dirty="0">
                <a:ea typeface="ＭＳ Ｐゴシック" panose="020B0600070205080204" pitchFamily="34" charset="-128"/>
              </a:rPr>
              <a:t>Abdominal pain</a:t>
            </a:r>
          </a:p>
          <a:p>
            <a:r>
              <a:rPr lang="en-US" altLang="en-US" sz="2400" dirty="0">
                <a:ea typeface="ＭＳ Ｐゴシック" panose="020B0600070205080204" pitchFamily="34" charset="-128"/>
              </a:rPr>
              <a:t>Weight loss</a:t>
            </a:r>
          </a:p>
          <a:p>
            <a:r>
              <a:rPr lang="en-US" altLang="en-US" sz="2400" dirty="0">
                <a:ea typeface="ＭＳ Ｐゴシック" panose="020B0600070205080204" pitchFamily="34" charset="-128"/>
              </a:rPr>
              <a:t>Hypoglycemia</a:t>
            </a:r>
          </a:p>
          <a:p>
            <a:r>
              <a:rPr lang="en-US" altLang="en-US" sz="2400" dirty="0">
                <a:ea typeface="ＭＳ Ｐゴシック" panose="020B0600070205080204" pitchFamily="34" charset="-128"/>
              </a:rPr>
              <a:t>Hyponatremia (SIADH)</a:t>
            </a:r>
          </a:p>
        </p:txBody>
      </p:sp>
    </p:spTree>
    <p:extLst>
      <p:ext uri="{BB962C8B-B14F-4D97-AF65-F5344CB8AC3E}">
        <p14:creationId xmlns:p14="http://schemas.microsoft.com/office/powerpoint/2010/main" val="325281347"/>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a:extLst>
              <a:ext uri="{FF2B5EF4-FFF2-40B4-BE49-F238E27FC236}">
                <a16:creationId xmlns:a16="http://schemas.microsoft.com/office/drawing/2014/main" id="{A5B9DB83-F1EB-C441-B8F6-8E289E8F9905}"/>
              </a:ext>
            </a:extLst>
          </p:cNvPr>
          <p:cNvSpPr>
            <a:spLocks noGrp="1" noChangeArrowheads="1"/>
          </p:cNvSpPr>
          <p:nvPr>
            <p:ph type="title"/>
          </p:nvPr>
        </p:nvSpPr>
        <p:spPr/>
        <p:txBody>
          <a:bodyPr/>
          <a:lstStyle/>
          <a:p>
            <a:pPr>
              <a:defRPr/>
            </a:pPr>
            <a:r>
              <a:rPr lang="en-US">
                <a:solidFill>
                  <a:srgbClr val="FF0000"/>
                </a:solidFill>
                <a:cs typeface="+mj-cs"/>
              </a:rPr>
              <a:t>What we will discuss tonight</a:t>
            </a:r>
          </a:p>
        </p:txBody>
      </p:sp>
      <p:sp>
        <p:nvSpPr>
          <p:cNvPr id="151555" name="Rectangle 3">
            <a:extLst>
              <a:ext uri="{FF2B5EF4-FFF2-40B4-BE49-F238E27FC236}">
                <a16:creationId xmlns:a16="http://schemas.microsoft.com/office/drawing/2014/main" id="{DF0C8557-3415-0D4E-B006-A793353DBB60}"/>
              </a:ext>
            </a:extLst>
          </p:cNvPr>
          <p:cNvSpPr>
            <a:spLocks noGrp="1" noChangeArrowheads="1"/>
          </p:cNvSpPr>
          <p:nvPr>
            <p:ph type="body" idx="1"/>
          </p:nvPr>
        </p:nvSpPr>
        <p:spPr>
          <a:xfrm>
            <a:off x="457200" y="1600200"/>
            <a:ext cx="8686800" cy="4525963"/>
          </a:xfrm>
        </p:spPr>
        <p:txBody>
          <a:bodyPr/>
          <a:lstStyle/>
          <a:p>
            <a:pPr marL="342900" marR="0" lvl="0" indent="-342900">
              <a:buFont typeface="+mj-lt"/>
              <a:buAutoNum type="arabicParenR"/>
            </a:pPr>
            <a:r>
              <a:rPr lang="en-US" sz="28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What happened to Madonna Ramp and </a:t>
            </a:r>
            <a:r>
              <a:rPr lang="en-US" sz="2800" b="0" i="0" strike="noStrike" dirty="0">
                <a:solidFill>
                  <a:srgbClr val="00B050"/>
                </a:solidFill>
                <a:effectLst/>
                <a:latin typeface="Calibri" panose="020F0502020204030204" pitchFamily="34" charset="0"/>
                <a:cs typeface="Calibri" panose="020F0502020204030204" pitchFamily="34" charset="0"/>
              </a:rPr>
              <a:t>Taylor Rousseau Grigg? </a:t>
            </a:r>
          </a:p>
          <a:p>
            <a:pPr marL="342900" marR="0" lvl="0" indent="-342900">
              <a:buFont typeface="+mj-lt"/>
              <a:buAutoNum type="arabicParenR"/>
            </a:pPr>
            <a:r>
              <a:rPr lang="en-US" sz="28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How do you optimally replace adrenal hormones?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buFont typeface="+mj-lt"/>
              <a:buAutoNum type="arabicParenR"/>
            </a:pPr>
            <a:r>
              <a:rPr lang="en-US" sz="28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What laboratory tests are needed to monitor replacement?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buFont typeface="+mj-lt"/>
              <a:buAutoNum type="arabicParenR"/>
            </a:pPr>
            <a:r>
              <a:rPr lang="en-US" sz="28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When and how do you stress dose?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buFont typeface="+mj-lt"/>
              <a:buAutoNum type="arabicParenR"/>
            </a:pPr>
            <a:r>
              <a:rPr lang="en-US" sz="28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What do you if you are having surgery?</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buFont typeface="+mj-lt"/>
              <a:buAutoNum type="arabicParenR"/>
            </a:pPr>
            <a:r>
              <a:rPr lang="en-US" sz="28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What do you if you are hospitalized?</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buFont typeface="+mj-lt"/>
              <a:buAutoNum type="arabicParenR"/>
            </a:pPr>
            <a:r>
              <a:rPr lang="en-US" sz="28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What about </a:t>
            </a:r>
            <a:r>
              <a:rPr lang="en-US" sz="2800" dirty="0" err="1">
                <a:solidFill>
                  <a:srgbClr val="00B050"/>
                </a:solidFill>
                <a:effectLst/>
                <a:latin typeface="Calibri" panose="020F0502020204030204" pitchFamily="34" charset="0"/>
                <a:ea typeface="Calibri" panose="020F0502020204030204" pitchFamily="34" charset="0"/>
                <a:cs typeface="Calibri" panose="020F0502020204030204" pitchFamily="34" charset="0"/>
              </a:rPr>
              <a:t>subcut</a:t>
            </a:r>
            <a:r>
              <a:rPr lang="en-US" sz="28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 cortisol versus cortisol pumps?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buFontTx/>
              <a:buNone/>
              <a:defRPr/>
            </a:pPr>
            <a:r>
              <a:rPr lang="en-US" dirty="0">
                <a:cs typeface="+mn-cs"/>
              </a:rPr>
              <a:t> </a:t>
            </a:r>
          </a:p>
        </p:txBody>
      </p:sp>
    </p:spTree>
    <p:extLst>
      <p:ext uri="{BB962C8B-B14F-4D97-AF65-F5344CB8AC3E}">
        <p14:creationId xmlns:p14="http://schemas.microsoft.com/office/powerpoint/2010/main" val="15658373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a:extLst>
              <a:ext uri="{FF2B5EF4-FFF2-40B4-BE49-F238E27FC236}">
                <a16:creationId xmlns:a16="http://schemas.microsoft.com/office/drawing/2014/main" id="{E6F2B0A5-AFE4-D349-9E7B-3DBA49C8B945}"/>
              </a:ext>
            </a:extLst>
          </p:cNvPr>
          <p:cNvSpPr>
            <a:spLocks noChangeArrowheads="1"/>
          </p:cNvSpPr>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a:defRPr sz="2400">
                <a:solidFill>
                  <a:srgbClr val="FAFD00"/>
                </a:solidFill>
                <a:latin typeface="Times New Roman" panose="02020603050405020304" pitchFamily="18" charset="0"/>
                <a:ea typeface="ＭＳ Ｐゴシック" panose="020B0600070205080204" pitchFamily="34" charset="-128"/>
              </a:defRPr>
            </a:lvl1pPr>
            <a:lvl2pPr marL="742950" indent="-285750">
              <a:defRPr sz="2400">
                <a:solidFill>
                  <a:srgbClr val="FAFD00"/>
                </a:solidFill>
                <a:latin typeface="Times New Roman" panose="02020603050405020304" pitchFamily="18" charset="0"/>
                <a:ea typeface="ＭＳ Ｐゴシック" panose="020B0600070205080204" pitchFamily="34" charset="-128"/>
              </a:defRPr>
            </a:lvl2pPr>
            <a:lvl3pPr marL="1143000" indent="-228600">
              <a:defRPr sz="2400">
                <a:solidFill>
                  <a:srgbClr val="FAFD00"/>
                </a:solidFill>
                <a:latin typeface="Times New Roman" panose="02020603050405020304" pitchFamily="18" charset="0"/>
                <a:ea typeface="ＭＳ Ｐゴシック" panose="020B0600070205080204" pitchFamily="34" charset="-128"/>
              </a:defRPr>
            </a:lvl3pPr>
            <a:lvl4pPr marL="1600200" indent="-228600">
              <a:defRPr sz="2400">
                <a:solidFill>
                  <a:srgbClr val="FAFD00"/>
                </a:solidFill>
                <a:latin typeface="Times New Roman" panose="02020603050405020304" pitchFamily="18" charset="0"/>
                <a:ea typeface="ＭＳ Ｐゴシック" panose="020B0600070205080204" pitchFamily="34" charset="-128"/>
              </a:defRPr>
            </a:lvl4pPr>
            <a:lvl5pPr marL="2057400" indent="-228600">
              <a:defRPr sz="2400">
                <a:solidFill>
                  <a:srgbClr val="FAFD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FAFD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FAFD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FAFD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FAFD00"/>
                </a:solidFill>
                <a:latin typeface="Times New Roman" panose="02020603050405020304" pitchFamily="18" charset="0"/>
                <a:ea typeface="ＭＳ Ｐゴシック" panose="020B0600070205080204" pitchFamily="34" charset="-128"/>
              </a:defRPr>
            </a:lvl9pPr>
          </a:lstStyle>
          <a:p>
            <a:pPr algn="ctr"/>
            <a:r>
              <a:rPr lang="en-US" altLang="en-US" sz="3200" dirty="0">
                <a:solidFill>
                  <a:srgbClr val="FF0000"/>
                </a:solidFill>
              </a:rPr>
              <a:t>Symptoms of Mineralocorticoid Insufficiency</a:t>
            </a:r>
          </a:p>
        </p:txBody>
      </p:sp>
      <p:sp>
        <p:nvSpPr>
          <p:cNvPr id="22530" name="Rectangle 3">
            <a:extLst>
              <a:ext uri="{FF2B5EF4-FFF2-40B4-BE49-F238E27FC236}">
                <a16:creationId xmlns:a16="http://schemas.microsoft.com/office/drawing/2014/main" id="{009AC240-79DD-514C-9021-AD330B8D7EB9}"/>
              </a:ext>
            </a:extLst>
          </p:cNvPr>
          <p:cNvSpPr>
            <a:spLocks noChangeArrowheads="1"/>
          </p:cNvSpPr>
          <p:nvPr/>
        </p:nvSpPr>
        <p:spPr bwMode="auto">
          <a:xfrm>
            <a:off x="1295400" y="20574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a:defRPr sz="2400">
                <a:solidFill>
                  <a:srgbClr val="FAFD00"/>
                </a:solidFill>
                <a:latin typeface="Times New Roman" panose="02020603050405020304" pitchFamily="18" charset="0"/>
                <a:ea typeface="ＭＳ Ｐゴシック" panose="020B0600070205080204" pitchFamily="34" charset="-128"/>
              </a:defRPr>
            </a:lvl1pPr>
            <a:lvl2pPr marL="742950" indent="-285750">
              <a:defRPr sz="2400">
                <a:solidFill>
                  <a:srgbClr val="FAFD00"/>
                </a:solidFill>
                <a:latin typeface="Times New Roman" panose="02020603050405020304" pitchFamily="18" charset="0"/>
                <a:ea typeface="ＭＳ Ｐゴシック" panose="020B0600070205080204" pitchFamily="34" charset="-128"/>
              </a:defRPr>
            </a:lvl2pPr>
            <a:lvl3pPr marL="1143000" indent="-228600">
              <a:defRPr sz="2400">
                <a:solidFill>
                  <a:srgbClr val="FAFD00"/>
                </a:solidFill>
                <a:latin typeface="Times New Roman" panose="02020603050405020304" pitchFamily="18" charset="0"/>
                <a:ea typeface="ＭＳ Ｐゴシック" panose="020B0600070205080204" pitchFamily="34" charset="-128"/>
              </a:defRPr>
            </a:lvl3pPr>
            <a:lvl4pPr marL="1600200" indent="-228600">
              <a:defRPr sz="2400">
                <a:solidFill>
                  <a:srgbClr val="FAFD00"/>
                </a:solidFill>
                <a:latin typeface="Times New Roman" panose="02020603050405020304" pitchFamily="18" charset="0"/>
                <a:ea typeface="ＭＳ Ｐゴシック" panose="020B0600070205080204" pitchFamily="34" charset="-128"/>
              </a:defRPr>
            </a:lvl4pPr>
            <a:lvl5pPr marL="2057400" indent="-228600">
              <a:defRPr sz="2400">
                <a:solidFill>
                  <a:srgbClr val="FAFD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FAFD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FAFD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FAFD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FAFD00"/>
                </a:solidFill>
                <a:latin typeface="Times New Roman" panose="02020603050405020304" pitchFamily="18" charset="0"/>
                <a:ea typeface="ＭＳ Ｐゴシック" panose="020B0600070205080204" pitchFamily="34" charset="-128"/>
              </a:defRPr>
            </a:lvl9pPr>
          </a:lstStyle>
          <a:p>
            <a:pPr>
              <a:spcBef>
                <a:spcPct val="20000"/>
              </a:spcBef>
              <a:buSzPct val="100000"/>
              <a:buFontTx/>
              <a:buChar char="•"/>
            </a:pPr>
            <a:r>
              <a:rPr lang="en-US" altLang="en-US" dirty="0">
                <a:solidFill>
                  <a:schemeClr val="tx1"/>
                </a:solidFill>
              </a:rPr>
              <a:t>Decreased intracellular volume</a:t>
            </a:r>
          </a:p>
          <a:p>
            <a:pPr>
              <a:spcBef>
                <a:spcPct val="20000"/>
              </a:spcBef>
              <a:buSzPct val="100000"/>
              <a:buFontTx/>
              <a:buChar char="•"/>
            </a:pPr>
            <a:r>
              <a:rPr lang="en-US" altLang="en-US" dirty="0">
                <a:solidFill>
                  <a:schemeClr val="tx1"/>
                </a:solidFill>
              </a:rPr>
              <a:t>Tachycardia, palpitations (most palpitations are due to fludrocortisone/HC issues and not GI issues</a:t>
            </a:r>
          </a:p>
          <a:p>
            <a:pPr>
              <a:spcBef>
                <a:spcPct val="20000"/>
              </a:spcBef>
              <a:buSzPct val="100000"/>
              <a:buFontTx/>
              <a:buChar char="•"/>
            </a:pPr>
            <a:r>
              <a:rPr lang="en-US" altLang="en-US" dirty="0">
                <a:solidFill>
                  <a:schemeClr val="tx1"/>
                </a:solidFill>
              </a:rPr>
              <a:t>Hypotension</a:t>
            </a:r>
          </a:p>
          <a:p>
            <a:pPr>
              <a:spcBef>
                <a:spcPct val="20000"/>
              </a:spcBef>
              <a:buSzPct val="100000"/>
              <a:buFontTx/>
              <a:buChar char="•"/>
            </a:pPr>
            <a:r>
              <a:rPr lang="en-US" altLang="en-US" dirty="0">
                <a:solidFill>
                  <a:schemeClr val="tx1"/>
                </a:solidFill>
              </a:rPr>
              <a:t>Dehydration</a:t>
            </a:r>
          </a:p>
          <a:p>
            <a:pPr>
              <a:spcBef>
                <a:spcPct val="20000"/>
              </a:spcBef>
              <a:buSzPct val="100000"/>
              <a:buFontTx/>
              <a:buChar char="•"/>
            </a:pPr>
            <a:r>
              <a:rPr lang="en-US" altLang="en-US" dirty="0">
                <a:solidFill>
                  <a:schemeClr val="tx1"/>
                </a:solidFill>
              </a:rPr>
              <a:t>Shock</a:t>
            </a:r>
          </a:p>
          <a:p>
            <a:pPr>
              <a:spcBef>
                <a:spcPct val="20000"/>
              </a:spcBef>
              <a:buSzPct val="100000"/>
              <a:buFontTx/>
              <a:buChar char="•"/>
            </a:pPr>
            <a:r>
              <a:rPr lang="en-US" altLang="en-US" dirty="0">
                <a:solidFill>
                  <a:schemeClr val="tx1"/>
                </a:solidFill>
              </a:rPr>
              <a:t>Hyponatremia</a:t>
            </a:r>
          </a:p>
          <a:p>
            <a:pPr>
              <a:spcBef>
                <a:spcPct val="20000"/>
              </a:spcBef>
              <a:buSzPct val="100000"/>
              <a:buFontTx/>
              <a:buChar char="•"/>
            </a:pPr>
            <a:r>
              <a:rPr lang="en-US" altLang="en-US" dirty="0">
                <a:solidFill>
                  <a:schemeClr val="tx1"/>
                </a:solidFill>
              </a:rPr>
              <a:t>Hyperkalemia</a:t>
            </a:r>
          </a:p>
          <a:p>
            <a:pPr lvl="1">
              <a:spcBef>
                <a:spcPct val="20000"/>
              </a:spcBef>
              <a:buSzPct val="100000"/>
              <a:buFontTx/>
              <a:buChar char="–"/>
            </a:pPr>
            <a:r>
              <a:rPr lang="en-US" altLang="en-US" dirty="0">
                <a:solidFill>
                  <a:schemeClr val="tx1"/>
                </a:solidFill>
              </a:rPr>
              <a:t>Arrhythmias</a:t>
            </a:r>
            <a:endParaRPr lang="en-US" altLang="en-US" sz="2800" dirty="0">
              <a:solidFill>
                <a:schemeClr val="tx1"/>
              </a:solidFill>
            </a:endParaRPr>
          </a:p>
          <a:p>
            <a:pPr>
              <a:spcBef>
                <a:spcPct val="20000"/>
              </a:spcBef>
              <a:buSzPct val="100000"/>
              <a:buFontTx/>
              <a:buChar char="•"/>
            </a:pPr>
            <a:r>
              <a:rPr lang="en-US" altLang="en-US" dirty="0">
                <a:solidFill>
                  <a:schemeClr val="tx1"/>
                </a:solidFill>
              </a:rPr>
              <a:t>Acidosis</a:t>
            </a:r>
          </a:p>
          <a:p>
            <a:pPr>
              <a:spcBef>
                <a:spcPct val="20000"/>
              </a:spcBef>
              <a:buSzPct val="100000"/>
              <a:buFontTx/>
              <a:buChar char="•"/>
            </a:pPr>
            <a:r>
              <a:rPr lang="en-US" altLang="en-US" dirty="0">
                <a:solidFill>
                  <a:schemeClr val="tx1"/>
                </a:solidFill>
              </a:rPr>
              <a:t>Salt-craving</a:t>
            </a:r>
          </a:p>
          <a:p>
            <a:pPr latinLnBrk="1">
              <a:spcBef>
                <a:spcPct val="20000"/>
              </a:spcBef>
            </a:pPr>
            <a:endParaRPr lang="en-US" altLang="en-US" dirty="0">
              <a:solidFill>
                <a:schemeClr val="tx1"/>
              </a:solidFill>
            </a:endParaRPr>
          </a:p>
        </p:txBody>
      </p:sp>
    </p:spTree>
    <p:extLst>
      <p:ext uri="{BB962C8B-B14F-4D97-AF65-F5344CB8AC3E}">
        <p14:creationId xmlns:p14="http://schemas.microsoft.com/office/powerpoint/2010/main" val="4177712594"/>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a:extLst>
              <a:ext uri="{FF2B5EF4-FFF2-40B4-BE49-F238E27FC236}">
                <a16:creationId xmlns:a16="http://schemas.microsoft.com/office/drawing/2014/main" id="{F16FB16D-BD39-A044-A613-9462AEE7C14A}"/>
              </a:ext>
            </a:extLst>
          </p:cNvPr>
          <p:cNvSpPr>
            <a:spLocks noGrp="1" noChangeArrowheads="1"/>
          </p:cNvSpPr>
          <p:nvPr>
            <p:ph type="title"/>
          </p:nvPr>
        </p:nvSpPr>
        <p:spPr/>
        <p:txBody>
          <a:bodyPr/>
          <a:lstStyle/>
          <a:p>
            <a:r>
              <a:rPr lang="en-US" altLang="en-US" dirty="0">
                <a:solidFill>
                  <a:srgbClr val="FF0000"/>
                </a:solidFill>
                <a:ea typeface="ＭＳ Ｐゴシック" panose="020B0600070205080204" pitchFamily="34" charset="-128"/>
              </a:rPr>
              <a:t>Laboratory Findings of Primary Adrenal Insufficiency</a:t>
            </a:r>
          </a:p>
        </p:txBody>
      </p:sp>
      <p:sp>
        <p:nvSpPr>
          <p:cNvPr id="23554" name="Rectangle 3">
            <a:extLst>
              <a:ext uri="{FF2B5EF4-FFF2-40B4-BE49-F238E27FC236}">
                <a16:creationId xmlns:a16="http://schemas.microsoft.com/office/drawing/2014/main" id="{AE0247F5-8EEC-D046-9C41-9B5440B0943B}"/>
              </a:ext>
            </a:extLst>
          </p:cNvPr>
          <p:cNvSpPr>
            <a:spLocks noGrp="1" noChangeArrowheads="1"/>
          </p:cNvSpPr>
          <p:nvPr>
            <p:ph type="body" idx="1"/>
          </p:nvPr>
        </p:nvSpPr>
        <p:spPr/>
        <p:txBody>
          <a:bodyPr/>
          <a:lstStyle/>
          <a:p>
            <a:r>
              <a:rPr lang="en-US" altLang="en-US" dirty="0">
                <a:ea typeface="ＭＳ Ｐゴシック" panose="020B0600070205080204" pitchFamily="34" charset="-128"/>
              </a:rPr>
              <a:t>Hyponatremia</a:t>
            </a:r>
          </a:p>
          <a:p>
            <a:r>
              <a:rPr lang="en-US" altLang="en-US" dirty="0">
                <a:ea typeface="ＭＳ Ｐゴシック" panose="020B0600070205080204" pitchFamily="34" charset="-128"/>
              </a:rPr>
              <a:t>Hyperkalemia</a:t>
            </a:r>
          </a:p>
          <a:p>
            <a:r>
              <a:rPr lang="en-US" altLang="en-US" dirty="0">
                <a:ea typeface="ＭＳ Ｐゴシック" panose="020B0600070205080204" pitchFamily="34" charset="-128"/>
              </a:rPr>
              <a:t>Hypoglycemia</a:t>
            </a:r>
          </a:p>
          <a:p>
            <a:r>
              <a:rPr lang="en-US" altLang="en-US" dirty="0">
                <a:ea typeface="ＭＳ Ｐゴシック" panose="020B0600070205080204" pitchFamily="34" charset="-128"/>
              </a:rPr>
              <a:t>Lymphocytosis</a:t>
            </a:r>
          </a:p>
          <a:p>
            <a:r>
              <a:rPr lang="en-US" altLang="en-US" dirty="0">
                <a:ea typeface="ＭＳ Ｐゴシック" panose="020B0600070205080204" pitchFamily="34" charset="-128"/>
              </a:rPr>
              <a:t>Eosinophilia</a:t>
            </a:r>
          </a:p>
          <a:p>
            <a:r>
              <a:rPr lang="en-US" altLang="en-US" dirty="0">
                <a:ea typeface="ＭＳ Ｐゴシック" panose="020B0600070205080204" pitchFamily="34" charset="-128"/>
              </a:rPr>
              <a:t>Mild normochromic Anemia</a:t>
            </a:r>
          </a:p>
        </p:txBody>
      </p:sp>
    </p:spTree>
    <p:extLst>
      <p:ext uri="{BB962C8B-B14F-4D97-AF65-F5344CB8AC3E}">
        <p14:creationId xmlns:p14="http://schemas.microsoft.com/office/powerpoint/2010/main" val="10971064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a:extLst>
              <a:ext uri="{FF2B5EF4-FFF2-40B4-BE49-F238E27FC236}">
                <a16:creationId xmlns:a16="http://schemas.microsoft.com/office/drawing/2014/main" id="{E3C2CA38-D4BC-4145-B4D8-56313564C77B}"/>
              </a:ext>
            </a:extLst>
          </p:cNvPr>
          <p:cNvSpPr>
            <a:spLocks noGrp="1" noChangeArrowheads="1"/>
          </p:cNvSpPr>
          <p:nvPr>
            <p:ph type="title" idx="4294967295"/>
          </p:nvPr>
        </p:nvSpPr>
        <p:spPr>
          <a:xfrm>
            <a:off x="698500" y="0"/>
            <a:ext cx="7772400" cy="1143000"/>
          </a:xfrm>
        </p:spPr>
        <p:txBody>
          <a:bodyPr/>
          <a:lstStyle/>
          <a:p>
            <a:r>
              <a:rPr lang="en-US" altLang="en-US" dirty="0">
                <a:solidFill>
                  <a:srgbClr val="FF0000"/>
                </a:solidFill>
                <a:ea typeface="ＭＳ Ｐゴシック" panose="020B0600070205080204" pitchFamily="34" charset="-128"/>
              </a:rPr>
              <a:t>Adrenal Insufficiency Treatment</a:t>
            </a:r>
          </a:p>
        </p:txBody>
      </p:sp>
      <p:sp>
        <p:nvSpPr>
          <p:cNvPr id="2" name="TextBox 1">
            <a:extLst>
              <a:ext uri="{FF2B5EF4-FFF2-40B4-BE49-F238E27FC236}">
                <a16:creationId xmlns:a16="http://schemas.microsoft.com/office/drawing/2014/main" id="{19D363F0-4795-EC48-9908-6DE9D667F9FF}"/>
              </a:ext>
            </a:extLst>
          </p:cNvPr>
          <p:cNvSpPr txBox="1"/>
          <p:nvPr/>
        </p:nvSpPr>
        <p:spPr>
          <a:xfrm>
            <a:off x="698500" y="1494263"/>
            <a:ext cx="7966529" cy="2246769"/>
          </a:xfrm>
          <a:prstGeom prst="rect">
            <a:avLst/>
          </a:prstGeom>
          <a:noFill/>
        </p:spPr>
        <p:txBody>
          <a:bodyPr wrap="square" rtlCol="0">
            <a:spAutoFit/>
          </a:bodyPr>
          <a:lstStyle/>
          <a:p>
            <a:pPr marL="457200" indent="-457200">
              <a:buFont typeface="Arial" panose="020B0604020202020204" pitchFamily="34" charset="0"/>
              <a:buChar char="•"/>
            </a:pPr>
            <a:r>
              <a:rPr lang="en-US" sz="2800" dirty="0"/>
              <a:t>Proper replacement is key to good quality of life</a:t>
            </a:r>
          </a:p>
          <a:p>
            <a:pPr marL="457200" indent="-457200">
              <a:buFont typeface="Arial" panose="020B0604020202020204" pitchFamily="34" charset="0"/>
              <a:buChar char="•"/>
            </a:pPr>
            <a:r>
              <a:rPr lang="en-US" sz="2800" dirty="0"/>
              <a:t>Both too much and too little is bad</a:t>
            </a:r>
          </a:p>
          <a:p>
            <a:pPr marL="457200" indent="-457200">
              <a:buFont typeface="Arial" panose="020B0604020202020204" pitchFamily="34" charset="0"/>
              <a:buChar char="•"/>
            </a:pPr>
            <a:r>
              <a:rPr lang="en-US" sz="2800" dirty="0"/>
              <a:t>Glucocorticoids (lots of choices) and fludrocortisone</a:t>
            </a:r>
          </a:p>
        </p:txBody>
      </p:sp>
    </p:spTree>
    <p:extLst>
      <p:ext uri="{BB962C8B-B14F-4D97-AF65-F5344CB8AC3E}">
        <p14:creationId xmlns:p14="http://schemas.microsoft.com/office/powerpoint/2010/main" val="3294995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a:extLst>
              <a:ext uri="{FF2B5EF4-FFF2-40B4-BE49-F238E27FC236}">
                <a16:creationId xmlns:a16="http://schemas.microsoft.com/office/drawing/2014/main" id="{53AF889E-0C5F-E34B-AB94-524D1C30B308}"/>
              </a:ext>
            </a:extLst>
          </p:cNvPr>
          <p:cNvSpPr>
            <a:spLocks noGrp="1" noChangeArrowheads="1"/>
          </p:cNvSpPr>
          <p:nvPr>
            <p:ph type="title"/>
          </p:nvPr>
        </p:nvSpPr>
        <p:spPr/>
        <p:txBody>
          <a:bodyPr/>
          <a:lstStyle/>
          <a:p>
            <a:r>
              <a:rPr lang="en-US" altLang="en-US" sz="3600" dirty="0">
                <a:solidFill>
                  <a:srgbClr val="FF0000"/>
                </a:solidFill>
                <a:ea typeface="ＭＳ Ｐゴシック" panose="020B0600070205080204" pitchFamily="34" charset="-128"/>
              </a:rPr>
              <a:t>Quality of Life</a:t>
            </a:r>
          </a:p>
        </p:txBody>
      </p:sp>
      <p:sp>
        <p:nvSpPr>
          <p:cNvPr id="50178" name="Rectangle 3">
            <a:extLst>
              <a:ext uri="{FF2B5EF4-FFF2-40B4-BE49-F238E27FC236}">
                <a16:creationId xmlns:a16="http://schemas.microsoft.com/office/drawing/2014/main" id="{6DF54754-3A50-BF49-BDCF-31BAFE82DAAA}"/>
              </a:ext>
            </a:extLst>
          </p:cNvPr>
          <p:cNvSpPr>
            <a:spLocks noGrp="1" noChangeArrowheads="1"/>
          </p:cNvSpPr>
          <p:nvPr>
            <p:ph type="body" idx="1"/>
          </p:nvPr>
        </p:nvSpPr>
        <p:spPr>
          <a:xfrm>
            <a:off x="457199" y="1417638"/>
            <a:ext cx="8441473" cy="4525963"/>
          </a:xfrm>
        </p:spPr>
        <p:txBody>
          <a:bodyPr/>
          <a:lstStyle/>
          <a:p>
            <a:r>
              <a:rPr lang="en-US" sz="2400"/>
              <a:t>In a postal survey of patients with primary adrenal failure from Norway, the SF 36 was used to assess subjective health status. </a:t>
            </a:r>
          </a:p>
          <a:p>
            <a:r>
              <a:rPr lang="en-US" sz="2400"/>
              <a:t>Seventy-nine out of 97 patients (81%) responded. </a:t>
            </a:r>
          </a:p>
          <a:p>
            <a:r>
              <a:rPr lang="en-US" sz="2400"/>
              <a:t>General health and vitality perception were most consistently impaired in the patients with Addison’s disease. </a:t>
            </a:r>
          </a:p>
          <a:p>
            <a:r>
              <a:rPr lang="en-US" sz="2400"/>
              <a:t>Scores for fatigue (both physical and mental) were also higher than normal (i.e. more fatigue).</a:t>
            </a:r>
          </a:p>
          <a:p>
            <a:r>
              <a:rPr lang="en-US" sz="2400"/>
              <a:t>24% of patients in the 18–67 years age range and 41% of patients in the 40–67 years age range were out of work and receiving disability beneﬁt, compared to 10% and 17%, respectively, in the general population.</a:t>
            </a:r>
          </a:p>
        </p:txBody>
      </p:sp>
    </p:spTree>
    <p:extLst>
      <p:ext uri="{BB962C8B-B14F-4D97-AF65-F5344CB8AC3E}">
        <p14:creationId xmlns:p14="http://schemas.microsoft.com/office/powerpoint/2010/main" val="34921515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a:extLst>
              <a:ext uri="{FF2B5EF4-FFF2-40B4-BE49-F238E27FC236}">
                <a16:creationId xmlns:a16="http://schemas.microsoft.com/office/drawing/2014/main" id="{53AF889E-0C5F-E34B-AB94-524D1C30B308}"/>
              </a:ext>
            </a:extLst>
          </p:cNvPr>
          <p:cNvSpPr>
            <a:spLocks noGrp="1" noChangeArrowheads="1"/>
          </p:cNvSpPr>
          <p:nvPr>
            <p:ph type="title"/>
          </p:nvPr>
        </p:nvSpPr>
        <p:spPr/>
        <p:txBody>
          <a:bodyPr/>
          <a:lstStyle/>
          <a:p>
            <a:r>
              <a:rPr lang="en-US" altLang="en-US" sz="3200" dirty="0">
                <a:solidFill>
                  <a:srgbClr val="FF0000"/>
                </a:solidFill>
                <a:ea typeface="ＭＳ Ｐゴシック" panose="020B0600070205080204" pitchFamily="34" charset="-128"/>
              </a:rPr>
              <a:t>Daily cortisol production rate in man</a:t>
            </a:r>
            <a:endParaRPr lang="en-US" altLang="en-US" sz="2800" dirty="0">
              <a:solidFill>
                <a:srgbClr val="FF0000"/>
              </a:solidFill>
              <a:ea typeface="ＭＳ Ｐゴシック" panose="020B0600070205080204" pitchFamily="34" charset="-128"/>
            </a:endParaRPr>
          </a:p>
        </p:txBody>
      </p:sp>
      <p:sp>
        <p:nvSpPr>
          <p:cNvPr id="50178" name="Rectangle 3">
            <a:extLst>
              <a:ext uri="{FF2B5EF4-FFF2-40B4-BE49-F238E27FC236}">
                <a16:creationId xmlns:a16="http://schemas.microsoft.com/office/drawing/2014/main" id="{6DF54754-3A50-BF49-BDCF-31BAFE82DAAA}"/>
              </a:ext>
            </a:extLst>
          </p:cNvPr>
          <p:cNvSpPr>
            <a:spLocks noGrp="1" noChangeArrowheads="1"/>
          </p:cNvSpPr>
          <p:nvPr>
            <p:ph type="body" idx="1"/>
          </p:nvPr>
        </p:nvSpPr>
        <p:spPr/>
        <p:txBody>
          <a:bodyPr/>
          <a:lstStyle/>
          <a:p>
            <a:r>
              <a:rPr lang="en-US" altLang="en-US" sz="2400" dirty="0">
                <a:ea typeface="ＭＳ Ｐゴシック" panose="020B0600070205080204" pitchFamily="34" charset="-128"/>
              </a:rPr>
              <a:t>Esteban et al. (JCEM, 72: 39, 1991) measured daily cortisol production rates in normal volunteers with a stable cortisol isotope method.</a:t>
            </a:r>
          </a:p>
          <a:p>
            <a:r>
              <a:rPr lang="en-US" altLang="en-US" sz="2400" dirty="0">
                <a:ea typeface="ＭＳ Ｐゴシック" panose="020B0600070205080204" pitchFamily="34" charset="-128"/>
              </a:rPr>
              <a:t>10 mg a day</a:t>
            </a:r>
          </a:p>
          <a:p>
            <a:r>
              <a:rPr lang="en-US" altLang="en-US" sz="2400" dirty="0">
                <a:ea typeface="ＭＳ Ｐゴシック" panose="020B0600070205080204" pitchFamily="34" charset="-128"/>
              </a:rPr>
              <a:t>Not all of oral cortisol is absorbed, need to take 12-15 mg/day</a:t>
            </a:r>
          </a:p>
          <a:p>
            <a:r>
              <a:rPr lang="en-US" altLang="en-US" sz="2400" dirty="0">
                <a:ea typeface="ＭＳ Ｐゴシック" panose="020B0600070205080204" pitchFamily="34" charset="-128"/>
              </a:rPr>
              <a:t>Most glucocorticoid replacement is supraphysiological.</a:t>
            </a:r>
          </a:p>
          <a:p>
            <a:r>
              <a:rPr lang="en-US" altLang="en-US" sz="2400" dirty="0">
                <a:ea typeface="ＭＳ Ｐゴシック" panose="020B0600070205080204" pitchFamily="34" charset="-128"/>
              </a:rPr>
              <a:t>Leads to osteoporosis, glucose intolerance and increased infections.</a:t>
            </a:r>
          </a:p>
          <a:p>
            <a:r>
              <a:rPr lang="en-US" altLang="en-US" sz="2400" dirty="0">
                <a:solidFill>
                  <a:srgbClr val="000000"/>
                </a:solidFill>
                <a:ea typeface="ＭＳ Ｐゴシック" panose="020B0600070205080204" pitchFamily="34" charset="-128"/>
              </a:rPr>
              <a:t>Main problem is malabsorption (cortisol is needed for adsorption, so it can be a vicious cycle)</a:t>
            </a:r>
            <a:endParaRPr lang="en-US" altLang="en-US" sz="1600" dirty="0">
              <a:solidFill>
                <a:srgbClr val="000000"/>
              </a:solidFill>
              <a:ea typeface="ＭＳ Ｐゴシック" panose="020B0600070205080204" pitchFamily="34" charset="-128"/>
            </a:endParaRPr>
          </a:p>
        </p:txBody>
      </p:sp>
    </p:spTree>
    <p:extLst>
      <p:ext uri="{BB962C8B-B14F-4D97-AF65-F5344CB8AC3E}">
        <p14:creationId xmlns:p14="http://schemas.microsoft.com/office/powerpoint/2010/main" val="35754421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a:extLst>
              <a:ext uri="{FF2B5EF4-FFF2-40B4-BE49-F238E27FC236}">
                <a16:creationId xmlns:a16="http://schemas.microsoft.com/office/drawing/2014/main" id="{3B036689-FE85-F841-B04D-8B6D9477FC84}"/>
              </a:ext>
            </a:extLst>
          </p:cNvPr>
          <p:cNvSpPr>
            <a:spLocks noGrp="1" noChangeArrowheads="1"/>
          </p:cNvSpPr>
          <p:nvPr>
            <p:ph type="title"/>
          </p:nvPr>
        </p:nvSpPr>
        <p:spPr/>
        <p:txBody>
          <a:bodyPr/>
          <a:lstStyle/>
          <a:p>
            <a:r>
              <a:rPr lang="en-US" altLang="en-US" dirty="0">
                <a:solidFill>
                  <a:srgbClr val="FF0000"/>
                </a:solidFill>
                <a:ea typeface="ＭＳ Ｐゴシック" panose="020B0600070205080204" pitchFamily="34" charset="-128"/>
              </a:rPr>
              <a:t>Physiological Equivalents of Glucocorticoids</a:t>
            </a:r>
          </a:p>
        </p:txBody>
      </p:sp>
      <p:sp>
        <p:nvSpPr>
          <p:cNvPr id="52226" name="Rectangle 3">
            <a:extLst>
              <a:ext uri="{FF2B5EF4-FFF2-40B4-BE49-F238E27FC236}">
                <a16:creationId xmlns:a16="http://schemas.microsoft.com/office/drawing/2014/main" id="{11C90298-272C-A54C-A02A-83BFD3C668A8}"/>
              </a:ext>
            </a:extLst>
          </p:cNvPr>
          <p:cNvSpPr>
            <a:spLocks noGrp="1" noChangeArrowheads="1"/>
          </p:cNvSpPr>
          <p:nvPr>
            <p:ph type="body" idx="1"/>
          </p:nvPr>
        </p:nvSpPr>
        <p:spPr/>
        <p:txBody>
          <a:bodyPr/>
          <a:lstStyle/>
          <a:p>
            <a:r>
              <a:rPr lang="en-US" altLang="en-US" sz="2800" dirty="0">
                <a:ea typeface="ＭＳ Ｐゴシック" panose="020B0600070205080204" pitchFamily="34" charset="-128"/>
              </a:rPr>
              <a:t>20 mg of hydrocortisone (shortest acting)</a:t>
            </a:r>
          </a:p>
          <a:p>
            <a:r>
              <a:rPr lang="en-US" altLang="en-US" sz="2800" dirty="0">
                <a:ea typeface="ＭＳ Ｐゴシック" panose="020B0600070205080204" pitchFamily="34" charset="-128"/>
              </a:rPr>
              <a:t>15 mg of iv or </a:t>
            </a:r>
            <a:r>
              <a:rPr lang="en-US" altLang="en-US" sz="2800" dirty="0" err="1">
                <a:ea typeface="ＭＳ Ｐゴシック" panose="020B0600070205080204" pitchFamily="34" charset="-128"/>
              </a:rPr>
              <a:t>subcut</a:t>
            </a:r>
            <a:r>
              <a:rPr lang="en-US" altLang="en-US" sz="2800" dirty="0">
                <a:ea typeface="ＭＳ Ｐゴシック" panose="020B0600070205080204" pitchFamily="34" charset="-128"/>
              </a:rPr>
              <a:t> </a:t>
            </a:r>
            <a:r>
              <a:rPr lang="en-US" altLang="en-US" sz="2800" dirty="0" err="1">
                <a:ea typeface="ＭＳ Ｐゴシック" panose="020B0600070205080204" pitchFamily="34" charset="-128"/>
              </a:rPr>
              <a:t>solucortef</a:t>
            </a:r>
            <a:endParaRPr lang="en-US" altLang="en-US" sz="2800" dirty="0">
              <a:ea typeface="ＭＳ Ｐゴシック" panose="020B0600070205080204" pitchFamily="34" charset="-128"/>
            </a:endParaRPr>
          </a:p>
          <a:p>
            <a:r>
              <a:rPr lang="en-US" altLang="en-US" sz="2800" dirty="0">
                <a:ea typeface="ＭＳ Ｐゴシック" panose="020B0600070205080204" pitchFamily="34" charset="-128"/>
              </a:rPr>
              <a:t>4-5 mg of prednisone (longer acting)</a:t>
            </a:r>
          </a:p>
          <a:p>
            <a:r>
              <a:rPr lang="en-US" altLang="en-US" sz="2800" dirty="0">
                <a:ea typeface="ＭＳ Ｐゴシック" panose="020B0600070205080204" pitchFamily="34" charset="-128"/>
              </a:rPr>
              <a:t>4 mg of methylprednisolone (longer acting)</a:t>
            </a:r>
          </a:p>
          <a:p>
            <a:r>
              <a:rPr lang="en-US" altLang="en-US" sz="2800" dirty="0">
                <a:ea typeface="ＭＳ Ｐゴシック" panose="020B0600070205080204" pitchFamily="34" charset="-128"/>
              </a:rPr>
              <a:t>0.75 mg of dexamethasone (liquid dexamethasone 0.5 mg/ 5 mL) (longer acting, no mineralocorticoid activity)</a:t>
            </a:r>
          </a:p>
          <a:p>
            <a:r>
              <a:rPr lang="en-US" altLang="en-US" sz="2800" dirty="0">
                <a:ea typeface="ＭＳ Ｐゴシック" panose="020B0600070205080204" pitchFamily="34" charset="-128"/>
              </a:rPr>
              <a:t>Each of these can be used and may be better in some patients</a:t>
            </a:r>
          </a:p>
          <a:p>
            <a:r>
              <a:rPr lang="en-US" altLang="en-US" sz="2800" dirty="0">
                <a:ea typeface="ＭＳ Ｐゴシック" panose="020B0600070205080204" pitchFamily="34" charset="-128"/>
              </a:rPr>
              <a:t>Can be combined, if needed</a:t>
            </a:r>
          </a:p>
        </p:txBody>
      </p:sp>
    </p:spTree>
    <p:extLst>
      <p:ext uri="{BB962C8B-B14F-4D97-AF65-F5344CB8AC3E}">
        <p14:creationId xmlns:p14="http://schemas.microsoft.com/office/powerpoint/2010/main" val="2995812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a:extLst>
              <a:ext uri="{FF2B5EF4-FFF2-40B4-BE49-F238E27FC236}">
                <a16:creationId xmlns:a16="http://schemas.microsoft.com/office/drawing/2014/main" id="{3B036689-FE85-F841-B04D-8B6D9477FC84}"/>
              </a:ext>
            </a:extLst>
          </p:cNvPr>
          <p:cNvSpPr>
            <a:spLocks noGrp="1" noChangeArrowheads="1"/>
          </p:cNvSpPr>
          <p:nvPr>
            <p:ph type="title"/>
          </p:nvPr>
        </p:nvSpPr>
        <p:spPr/>
        <p:txBody>
          <a:bodyPr/>
          <a:lstStyle/>
          <a:p>
            <a:r>
              <a:rPr lang="en-US" altLang="en-US" dirty="0">
                <a:solidFill>
                  <a:srgbClr val="FF0000"/>
                </a:solidFill>
                <a:ea typeface="ＭＳ Ｐゴシック" panose="020B0600070205080204" pitchFamily="34" charset="-128"/>
              </a:rPr>
              <a:t>Types of Glucocorticoids</a:t>
            </a:r>
          </a:p>
        </p:txBody>
      </p:sp>
      <p:sp>
        <p:nvSpPr>
          <p:cNvPr id="52226" name="Rectangle 3">
            <a:extLst>
              <a:ext uri="{FF2B5EF4-FFF2-40B4-BE49-F238E27FC236}">
                <a16:creationId xmlns:a16="http://schemas.microsoft.com/office/drawing/2014/main" id="{11C90298-272C-A54C-A02A-83BFD3C668A8}"/>
              </a:ext>
            </a:extLst>
          </p:cNvPr>
          <p:cNvSpPr>
            <a:spLocks noGrp="1" noChangeArrowheads="1"/>
          </p:cNvSpPr>
          <p:nvPr>
            <p:ph type="body" idx="1"/>
          </p:nvPr>
        </p:nvSpPr>
        <p:spPr/>
        <p:txBody>
          <a:bodyPr/>
          <a:lstStyle/>
          <a:p>
            <a:r>
              <a:rPr lang="en-US" altLang="en-US" dirty="0">
                <a:ea typeface="ＭＳ Ｐゴシック" panose="020B0600070205080204" pitchFamily="34" charset="-128"/>
              </a:rPr>
              <a:t>I start with hydrocortisone and use it 90% of my patients</a:t>
            </a:r>
          </a:p>
          <a:p>
            <a:pPr lvl="1"/>
            <a:r>
              <a:rPr lang="en-US" altLang="en-US" dirty="0">
                <a:ea typeface="ＭＳ Ｐゴシック" panose="020B0600070205080204" pitchFamily="34" charset="-128"/>
              </a:rPr>
              <a:t>Can monitor with UFC/17OHS, salivary cortisol day curves, can’t with others</a:t>
            </a:r>
          </a:p>
          <a:p>
            <a:r>
              <a:rPr lang="en-US" altLang="en-US" dirty="0">
                <a:ea typeface="ＭＳ Ｐゴシック" panose="020B0600070205080204" pitchFamily="34" charset="-128"/>
              </a:rPr>
              <a:t>I try the others next</a:t>
            </a:r>
          </a:p>
          <a:p>
            <a:pPr lvl="1"/>
            <a:r>
              <a:rPr lang="en-US" altLang="en-US" dirty="0">
                <a:ea typeface="ＭＳ Ｐゴシック" panose="020B0600070205080204" pitchFamily="34" charset="-128"/>
              </a:rPr>
              <a:t>Prednisone</a:t>
            </a:r>
          </a:p>
          <a:p>
            <a:pPr lvl="1"/>
            <a:r>
              <a:rPr lang="en-US" altLang="en-US" dirty="0">
                <a:ea typeface="ＭＳ Ｐゴシック" panose="020B0600070205080204" pitchFamily="34" charset="-128"/>
              </a:rPr>
              <a:t>Methylprednisolone (Medrol)</a:t>
            </a:r>
          </a:p>
          <a:p>
            <a:pPr lvl="1"/>
            <a:r>
              <a:rPr lang="en-US" altLang="en-US" dirty="0">
                <a:ea typeface="ＭＳ Ｐゴシック" panose="020B0600070205080204" pitchFamily="34" charset="-128"/>
              </a:rPr>
              <a:t>Liquid dexamethasone</a:t>
            </a:r>
          </a:p>
          <a:p>
            <a:pPr lvl="1"/>
            <a:r>
              <a:rPr lang="en-US" altLang="en-US" dirty="0">
                <a:ea typeface="ＭＳ Ｐゴシック" panose="020B0600070205080204" pitchFamily="34" charset="-128"/>
              </a:rPr>
              <a:t>Sometimes combinations</a:t>
            </a:r>
          </a:p>
          <a:p>
            <a:r>
              <a:rPr lang="en-US" altLang="en-US" dirty="0">
                <a:ea typeface="ＭＳ Ｐゴシック" panose="020B0600070205080204" pitchFamily="34" charset="-128"/>
              </a:rPr>
              <a:t>Try to adjust when patient is feeling low vs high</a:t>
            </a:r>
          </a:p>
          <a:p>
            <a:pPr lvl="1"/>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13659279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a:extLst>
              <a:ext uri="{FF2B5EF4-FFF2-40B4-BE49-F238E27FC236}">
                <a16:creationId xmlns:a16="http://schemas.microsoft.com/office/drawing/2014/main" id="{F11DA555-D526-3C4F-ACB0-2129429AB0F1}"/>
              </a:ext>
            </a:extLst>
          </p:cNvPr>
          <p:cNvSpPr>
            <a:spLocks noGrp="1" noChangeArrowheads="1"/>
          </p:cNvSpPr>
          <p:nvPr>
            <p:ph type="title"/>
          </p:nvPr>
        </p:nvSpPr>
        <p:spPr>
          <a:xfrm>
            <a:off x="1084263" y="152400"/>
            <a:ext cx="6908800" cy="1143000"/>
          </a:xfrm>
        </p:spPr>
        <p:txBody>
          <a:bodyPr/>
          <a:lstStyle/>
          <a:p>
            <a:r>
              <a:rPr lang="en-US" altLang="en-US" dirty="0">
                <a:solidFill>
                  <a:srgbClr val="FF0000"/>
                </a:solidFill>
                <a:ea typeface="ＭＳ Ｐゴシック" panose="020B0600070205080204" pitchFamily="34" charset="-128"/>
              </a:rPr>
              <a:t>Glucocorticoid Replacement</a:t>
            </a:r>
          </a:p>
        </p:txBody>
      </p:sp>
      <p:sp>
        <p:nvSpPr>
          <p:cNvPr id="53250" name="Rectangle 3">
            <a:extLst>
              <a:ext uri="{FF2B5EF4-FFF2-40B4-BE49-F238E27FC236}">
                <a16:creationId xmlns:a16="http://schemas.microsoft.com/office/drawing/2014/main" id="{981B29ED-8F94-CF4F-90D4-FA51999922CD}"/>
              </a:ext>
            </a:extLst>
          </p:cNvPr>
          <p:cNvSpPr>
            <a:spLocks noGrp="1" noChangeArrowheads="1"/>
          </p:cNvSpPr>
          <p:nvPr>
            <p:ph type="body" idx="1"/>
          </p:nvPr>
        </p:nvSpPr>
        <p:spPr>
          <a:xfrm>
            <a:off x="1185863" y="1181100"/>
            <a:ext cx="6908800" cy="4114800"/>
          </a:xfrm>
        </p:spPr>
        <p:txBody>
          <a:bodyPr/>
          <a:lstStyle/>
          <a:p>
            <a:pPr>
              <a:lnSpc>
                <a:spcPct val="90000"/>
              </a:lnSpc>
            </a:pPr>
            <a:r>
              <a:rPr lang="en-US" altLang="en-US" sz="2400" dirty="0">
                <a:ea typeface="ＭＳ Ｐゴシック" panose="020B0600070205080204" pitchFamily="34" charset="-128"/>
              </a:rPr>
              <a:t>Most patients are over-treated</a:t>
            </a:r>
          </a:p>
          <a:p>
            <a:pPr>
              <a:lnSpc>
                <a:spcPct val="90000"/>
              </a:lnSpc>
            </a:pPr>
            <a:r>
              <a:rPr lang="en-US" altLang="en-US" sz="2400" dirty="0">
                <a:ea typeface="ＭＳ Ｐゴシック" panose="020B0600070205080204" pitchFamily="34" charset="-128"/>
              </a:rPr>
              <a:t>Earliest manifestation of excess treatment is easy </a:t>
            </a:r>
            <a:r>
              <a:rPr lang="en-US" altLang="en-US" sz="2400" dirty="0" err="1">
                <a:ea typeface="ＭＳ Ｐゴシック" panose="020B0600070205080204" pitchFamily="34" charset="-128"/>
              </a:rPr>
              <a:t>bruisability</a:t>
            </a:r>
            <a:endParaRPr lang="en-US" altLang="en-US" sz="2400" dirty="0">
              <a:ea typeface="ＭＳ Ｐゴシック" panose="020B0600070205080204" pitchFamily="34" charset="-128"/>
            </a:endParaRPr>
          </a:p>
          <a:p>
            <a:pPr>
              <a:lnSpc>
                <a:spcPct val="90000"/>
              </a:lnSpc>
            </a:pPr>
            <a:r>
              <a:rPr lang="en-US" altLang="en-US" sz="2400" dirty="0">
                <a:ea typeface="ＭＳ Ｐゴシック" panose="020B0600070205080204" pitchFamily="34" charset="-128"/>
              </a:rPr>
              <a:t>Weight gain, central obesity, etc.</a:t>
            </a:r>
          </a:p>
          <a:p>
            <a:pPr>
              <a:lnSpc>
                <a:spcPct val="90000"/>
              </a:lnSpc>
            </a:pPr>
            <a:r>
              <a:rPr lang="en-US" altLang="en-US" sz="2400" dirty="0">
                <a:ea typeface="ＭＳ Ｐゴシック" panose="020B0600070205080204" pitchFamily="34" charset="-128"/>
              </a:rPr>
              <a:t>Earliest manifestation of inadequate treatment is joint pain, nausea, abdominal pain.</a:t>
            </a:r>
          </a:p>
          <a:p>
            <a:pPr>
              <a:lnSpc>
                <a:spcPct val="90000"/>
              </a:lnSpc>
            </a:pPr>
            <a:r>
              <a:rPr lang="en-US" altLang="en-US" sz="2400" dirty="0">
                <a:ea typeface="ＭＳ Ｐゴシック" panose="020B0600070205080204" pitchFamily="34" charset="-128"/>
              </a:rPr>
              <a:t>Reasonable to mimic circadian rhythm with most of cortisol given first thing in the morning</a:t>
            </a:r>
          </a:p>
          <a:p>
            <a:pPr>
              <a:lnSpc>
                <a:spcPct val="90000"/>
              </a:lnSpc>
            </a:pPr>
            <a:r>
              <a:rPr lang="en-US" altLang="en-US" sz="2400" dirty="0">
                <a:ea typeface="ＭＳ Ｐゴシック" panose="020B0600070205080204" pitchFamily="34" charset="-128"/>
              </a:rPr>
              <a:t>But patients often go through cortisol and need doses throughout the day</a:t>
            </a:r>
          </a:p>
          <a:p>
            <a:pPr>
              <a:lnSpc>
                <a:spcPct val="90000"/>
              </a:lnSpc>
            </a:pPr>
            <a:r>
              <a:rPr lang="en-US" altLang="en-US" sz="2400" dirty="0">
                <a:ea typeface="ＭＳ Ｐゴシック" panose="020B0600070205080204" pitchFamily="34" charset="-128"/>
              </a:rPr>
              <a:t>Want to avoid large doses at night as it could lead to sleep disturbances,</a:t>
            </a:r>
          </a:p>
          <a:p>
            <a:pPr>
              <a:lnSpc>
                <a:spcPct val="90000"/>
              </a:lnSpc>
            </a:pPr>
            <a:r>
              <a:rPr lang="en-US" altLang="en-US" sz="2400" dirty="0">
                <a:ea typeface="ＭＳ Ｐゴシック" panose="020B0600070205080204" pitchFamily="34" charset="-128"/>
              </a:rPr>
              <a:t>But, most patients need a bit of cortisol to go into deep sleep</a:t>
            </a:r>
          </a:p>
          <a:p>
            <a:pPr>
              <a:lnSpc>
                <a:spcPct val="90000"/>
              </a:lnSpc>
            </a:pPr>
            <a:r>
              <a:rPr lang="en-US" altLang="en-US" sz="2400" dirty="0">
                <a:ea typeface="ＭＳ Ｐゴシック" panose="020B0600070205080204" pitchFamily="34" charset="-128"/>
              </a:rPr>
              <a:t>No studies comparing different treatment regimens</a:t>
            </a:r>
          </a:p>
          <a:p>
            <a:pPr>
              <a:lnSpc>
                <a:spcPct val="90000"/>
              </a:lnSpc>
              <a:buFontTx/>
              <a:buNone/>
            </a:pPr>
            <a:endParaRPr lang="en-US" altLang="en-US" sz="2000" dirty="0">
              <a:ea typeface="ＭＳ Ｐゴシック" panose="020B0600070205080204" pitchFamily="34" charset="-128"/>
            </a:endParaRPr>
          </a:p>
          <a:p>
            <a:pPr>
              <a:lnSpc>
                <a:spcPct val="90000"/>
              </a:lnSpc>
            </a:pPr>
            <a:endParaRPr lang="en-US" altLang="en-US" sz="2400" dirty="0">
              <a:ea typeface="ＭＳ Ｐゴシック" panose="020B0600070205080204" pitchFamily="34" charset="-128"/>
            </a:endParaRPr>
          </a:p>
        </p:txBody>
      </p:sp>
    </p:spTree>
    <p:extLst>
      <p:ext uri="{BB962C8B-B14F-4D97-AF65-F5344CB8AC3E}">
        <p14:creationId xmlns:p14="http://schemas.microsoft.com/office/powerpoint/2010/main" val="1237762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a:extLst>
              <a:ext uri="{FF2B5EF4-FFF2-40B4-BE49-F238E27FC236}">
                <a16:creationId xmlns:a16="http://schemas.microsoft.com/office/drawing/2014/main" id="{C561E772-E762-FC47-939C-07B0CAE204EB}"/>
              </a:ext>
            </a:extLst>
          </p:cNvPr>
          <p:cNvSpPr>
            <a:spLocks noGrp="1" noChangeArrowheads="1"/>
          </p:cNvSpPr>
          <p:nvPr>
            <p:ph type="title" idx="4294967295"/>
          </p:nvPr>
        </p:nvSpPr>
        <p:spPr>
          <a:noFill/>
        </p:spPr>
        <p:txBody>
          <a:bodyPr/>
          <a:lstStyle/>
          <a:p>
            <a:r>
              <a:rPr lang="en-US" altLang="en-US" sz="3600" dirty="0">
                <a:solidFill>
                  <a:srgbClr val="FF0000"/>
                </a:solidFill>
                <a:ea typeface="ＭＳ Ｐゴシック" panose="020B0600070205080204" pitchFamily="34" charset="-128"/>
              </a:rPr>
              <a:t>Glucocorticoids are Needed for Sleep</a:t>
            </a:r>
            <a:r>
              <a:rPr lang="en-US" altLang="en-US" dirty="0">
                <a:solidFill>
                  <a:srgbClr val="FF0000"/>
                </a:solidFill>
                <a:ea typeface="ＭＳ Ｐゴシック" panose="020B0600070205080204" pitchFamily="34" charset="-128"/>
              </a:rPr>
              <a:t> </a:t>
            </a:r>
          </a:p>
        </p:txBody>
      </p:sp>
      <p:sp>
        <p:nvSpPr>
          <p:cNvPr id="55298" name="Rectangle 3">
            <a:extLst>
              <a:ext uri="{FF2B5EF4-FFF2-40B4-BE49-F238E27FC236}">
                <a16:creationId xmlns:a16="http://schemas.microsoft.com/office/drawing/2014/main" id="{91E4BD3C-11BC-7B40-A841-7CF2D0D2C52C}"/>
              </a:ext>
            </a:extLst>
          </p:cNvPr>
          <p:cNvSpPr>
            <a:spLocks noGrp="1" noChangeArrowheads="1"/>
          </p:cNvSpPr>
          <p:nvPr>
            <p:ph type="body" idx="4294967295"/>
          </p:nvPr>
        </p:nvSpPr>
        <p:spPr>
          <a:noFill/>
        </p:spPr>
        <p:txBody>
          <a:bodyPr/>
          <a:lstStyle/>
          <a:p>
            <a:r>
              <a:rPr lang="en-US" altLang="en-US" sz="2800" dirty="0">
                <a:ea typeface="ＭＳ Ｐゴシック" panose="020B0600070205080204" pitchFamily="34" charset="-128"/>
              </a:rPr>
              <a:t>García-</a:t>
            </a:r>
            <a:r>
              <a:rPr lang="en-US" altLang="en-US" sz="2800" dirty="0" err="1">
                <a:ea typeface="ＭＳ Ｐゴシック" panose="020B0600070205080204" pitchFamily="34" charset="-128"/>
              </a:rPr>
              <a:t>Borreguero</a:t>
            </a:r>
            <a:r>
              <a:rPr lang="en-US" altLang="en-US" sz="2800" dirty="0">
                <a:ea typeface="ＭＳ Ｐゴシック" panose="020B0600070205080204" pitchFamily="34" charset="-128"/>
              </a:rPr>
              <a:t> D. et al.                                </a:t>
            </a:r>
          </a:p>
          <a:p>
            <a:r>
              <a:rPr lang="en-US" altLang="en-US" sz="2800" dirty="0">
                <a:ea typeface="ＭＳ Ｐゴシック" panose="020B0600070205080204" pitchFamily="34" charset="-128"/>
              </a:rPr>
              <a:t> (J Clin Endocrinol </a:t>
            </a:r>
            <a:r>
              <a:rPr lang="en-US" altLang="en-US" sz="2800" dirty="0" err="1">
                <a:ea typeface="ＭＳ Ｐゴシック" panose="020B0600070205080204" pitchFamily="34" charset="-128"/>
              </a:rPr>
              <a:t>Metab</a:t>
            </a:r>
            <a:r>
              <a:rPr lang="en-US" altLang="en-US" sz="2800" dirty="0">
                <a:ea typeface="ＭＳ Ｐゴシック" panose="020B0600070205080204" pitchFamily="34" charset="-128"/>
              </a:rPr>
              <a:t>. 2000 85:4201-6).</a:t>
            </a:r>
          </a:p>
          <a:p>
            <a:r>
              <a:rPr lang="en-US" altLang="en-US" sz="2800" dirty="0">
                <a:ea typeface="ＭＳ Ｐゴシック" panose="020B0600070205080204" pitchFamily="34" charset="-128"/>
              </a:rPr>
              <a:t>In Addison's patients, cortisol plays a positive, permissive role in REM sleep regulation and may help to consolidate sleep.</a:t>
            </a:r>
          </a:p>
          <a:p>
            <a:r>
              <a:rPr lang="en-US" altLang="en-US" sz="2800" dirty="0">
                <a:ea typeface="ＭＳ Ｐゴシック" panose="020B0600070205080204" pitchFamily="34" charset="-128"/>
              </a:rPr>
              <a:t>Suggests a need for a low dose of hydrocortisone (1.25-2.5 mg) at night.</a:t>
            </a:r>
          </a:p>
          <a:p>
            <a:endParaRPr lang="en-US" altLang="en-US" sz="2000" dirty="0">
              <a:ea typeface="ＭＳ Ｐゴシック" panose="020B0600070205080204" pitchFamily="34" charset="-128"/>
            </a:endParaRPr>
          </a:p>
        </p:txBody>
      </p:sp>
    </p:spTree>
    <p:extLst>
      <p:ext uri="{BB962C8B-B14F-4D97-AF65-F5344CB8AC3E}">
        <p14:creationId xmlns:p14="http://schemas.microsoft.com/office/powerpoint/2010/main" val="1720256530"/>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Clin Endocrinol Metab</a:t>
            </a:r>
            <a:r>
              <a:rPr lang="en-US" altLang="en-US" sz="1000">
                <a:solidFill>
                  <a:srgbClr val="333333"/>
                </a:solidFill>
              </a:rPr>
              <a:t>, Volume 85, Issue 11, 1 November 2000, Pages 4201–4206, </a:t>
            </a:r>
            <a:r>
              <a:rPr lang="en-US" altLang="en-US" sz="1000">
                <a:solidFill>
                  <a:srgbClr val="333333"/>
                </a:solidFill>
                <a:hlinkClick r:id="rId3"/>
              </a:rPr>
              <a:t>https://doi.org/10.1210/jcem.85.11.6965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Representative sleep profile of an Addison’s patient, showing sleep stages during the HC at bedtime and ...</a:t>
            </a:r>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35200" y="1371600"/>
            <a:ext cx="4670466" cy="4457700"/>
          </a:xfrm>
          <a:prstGeom prst="rect">
            <a:avLst/>
          </a:prstGeom>
        </p:spPr>
      </p:pic>
      <p:pic>
        <p:nvPicPr>
          <p:cNvPr id="5126" name="New picture"/>
          <p:cNvPicPr/>
          <p:nvPr/>
        </p:nvPicPr>
        <p:blipFill>
          <a:blip r:embed="rId6"/>
          <a:stretch>
            <a:fillRect/>
          </a:stretch>
        </p:blipFill>
        <p:spPr>
          <a:xfrm>
            <a:off x="7010400" y="425450"/>
            <a:ext cx="1676400" cy="4191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a:extLst>
              <a:ext uri="{FF2B5EF4-FFF2-40B4-BE49-F238E27FC236}">
                <a16:creationId xmlns:a16="http://schemas.microsoft.com/office/drawing/2014/main" id="{A5B9DB83-F1EB-C441-B8F6-8E289E8F9905}"/>
              </a:ext>
            </a:extLst>
          </p:cNvPr>
          <p:cNvSpPr>
            <a:spLocks noGrp="1" noChangeArrowheads="1"/>
          </p:cNvSpPr>
          <p:nvPr>
            <p:ph type="title"/>
          </p:nvPr>
        </p:nvSpPr>
        <p:spPr>
          <a:xfrm>
            <a:off x="457200" y="27701"/>
            <a:ext cx="8229600" cy="1143000"/>
          </a:xfrm>
        </p:spPr>
        <p:txBody>
          <a:bodyPr/>
          <a:lstStyle/>
          <a:p>
            <a:pPr>
              <a:defRPr/>
            </a:pPr>
            <a:r>
              <a:rPr lang="en-US" dirty="0">
                <a:solidFill>
                  <a:srgbClr val="FF0000"/>
                </a:solidFill>
                <a:cs typeface="+mj-cs"/>
              </a:rPr>
              <a:t>MR</a:t>
            </a:r>
          </a:p>
        </p:txBody>
      </p:sp>
      <p:sp>
        <p:nvSpPr>
          <p:cNvPr id="151555" name="Rectangle 3">
            <a:extLst>
              <a:ext uri="{FF2B5EF4-FFF2-40B4-BE49-F238E27FC236}">
                <a16:creationId xmlns:a16="http://schemas.microsoft.com/office/drawing/2014/main" id="{DF0C8557-3415-0D4E-B006-A793353DBB60}"/>
              </a:ext>
            </a:extLst>
          </p:cNvPr>
          <p:cNvSpPr>
            <a:spLocks noGrp="1" noChangeArrowheads="1"/>
          </p:cNvSpPr>
          <p:nvPr>
            <p:ph type="body" idx="1"/>
          </p:nvPr>
        </p:nvSpPr>
        <p:spPr>
          <a:xfrm>
            <a:off x="228600" y="1014047"/>
            <a:ext cx="8686800" cy="4525963"/>
          </a:xfrm>
        </p:spPr>
        <p:txBody>
          <a:bodyPr/>
          <a:lstStyle/>
          <a:p>
            <a:pPr>
              <a:lnSpc>
                <a:spcPts val="2438"/>
              </a:lnSpc>
            </a:pPr>
            <a:r>
              <a:rPr lang="en-US" sz="2000" b="1" i="0" u="none" strike="noStrike" dirty="0">
                <a:solidFill>
                  <a:srgbClr val="202020"/>
                </a:solidFill>
                <a:effectLst/>
                <a:latin typeface="Helvetica" pitchFamily="2" charset="0"/>
              </a:rPr>
              <a:t>Dr. Friedman's patient Dr. Madonna Ramp tragically passed away on November 12, 2024. </a:t>
            </a:r>
          </a:p>
          <a:p>
            <a:pPr>
              <a:lnSpc>
                <a:spcPts val="2438"/>
              </a:lnSpc>
            </a:pPr>
            <a:r>
              <a:rPr lang="en-US" sz="2000" b="1" i="0" u="none" strike="noStrike" dirty="0">
                <a:solidFill>
                  <a:srgbClr val="202020"/>
                </a:solidFill>
                <a:effectLst/>
                <a:latin typeface="Helvetica" pitchFamily="2" charset="0"/>
              </a:rPr>
              <a:t>She needed high doses of steroids and did well on them</a:t>
            </a:r>
          </a:p>
          <a:p>
            <a:pPr>
              <a:lnSpc>
                <a:spcPts val="2438"/>
              </a:lnSpc>
            </a:pPr>
            <a:r>
              <a:rPr lang="en-US" sz="2000" b="1" i="0" u="none" strike="noStrike" dirty="0">
                <a:solidFill>
                  <a:srgbClr val="202020"/>
                </a:solidFill>
                <a:effectLst/>
                <a:latin typeface="Helvetica" pitchFamily="2" charset="0"/>
              </a:rPr>
              <a:t>Dr. Friedman was her only doctor who did not think she needed to taper off them.</a:t>
            </a:r>
          </a:p>
          <a:p>
            <a:pPr>
              <a:lnSpc>
                <a:spcPts val="2438"/>
              </a:lnSpc>
            </a:pPr>
            <a:r>
              <a:rPr lang="en-US" sz="2000" b="1" i="0" u="none" strike="noStrike" dirty="0">
                <a:solidFill>
                  <a:srgbClr val="202020"/>
                </a:solidFill>
                <a:effectLst/>
                <a:latin typeface="Helvetica" pitchFamily="2" charset="0"/>
              </a:rPr>
              <a:t>She had adrenal insufficiency and was hospitalized for the last 5 months of her life.</a:t>
            </a:r>
          </a:p>
          <a:p>
            <a:pPr>
              <a:lnSpc>
                <a:spcPts val="2438"/>
              </a:lnSpc>
            </a:pPr>
            <a:r>
              <a:rPr lang="en-US" sz="2000" b="1" dirty="0">
                <a:solidFill>
                  <a:srgbClr val="202020"/>
                </a:solidFill>
                <a:latin typeface="Helvetica" pitchFamily="2" charset="0"/>
              </a:rPr>
              <a:t>Dr. Friedman did talk to the resident in a hospital taking care of her and advising him against tapering her steroids</a:t>
            </a:r>
            <a:endParaRPr lang="en-US" sz="2000" b="1" i="0" u="none" strike="noStrike" dirty="0">
              <a:solidFill>
                <a:srgbClr val="202020"/>
              </a:solidFill>
              <a:effectLst/>
              <a:latin typeface="Helvetica" pitchFamily="2" charset="0"/>
            </a:endParaRPr>
          </a:p>
          <a:p>
            <a:pPr>
              <a:lnSpc>
                <a:spcPts val="2438"/>
              </a:lnSpc>
            </a:pPr>
            <a:r>
              <a:rPr lang="en-US" sz="2000" b="1" i="0" u="none" strike="noStrike" dirty="0">
                <a:solidFill>
                  <a:srgbClr val="202020"/>
                </a:solidFill>
                <a:effectLst/>
                <a:latin typeface="Helvetica" pitchFamily="2" charset="0"/>
              </a:rPr>
              <a:t>Madonna is at least the fourth patient of Dr. Friedman who tragically passed away who had adrenal insufficiency.</a:t>
            </a:r>
          </a:p>
          <a:p>
            <a:pPr>
              <a:lnSpc>
                <a:spcPts val="2438"/>
              </a:lnSpc>
            </a:pPr>
            <a:r>
              <a:rPr lang="en-US" sz="2000" b="0" i="0" u="none" strike="noStrike" dirty="0">
                <a:effectLst/>
                <a:latin typeface="Helvetica" pitchFamily="2" charset="0"/>
              </a:rPr>
              <a:t>Dr. Friedman heard about Madonna's death from his patient Erin who said "</a:t>
            </a:r>
            <a:r>
              <a:rPr lang="en-US" sz="2000" b="0" i="1" u="none" strike="noStrike" dirty="0">
                <a:solidFill>
                  <a:srgbClr val="202020"/>
                </a:solidFill>
                <a:effectLst/>
                <a:latin typeface="Helvetica" pitchFamily="2" charset="0"/>
              </a:rPr>
              <a:t>Patients with adrenal insufficiency need to be taken seriously"</a:t>
            </a:r>
            <a:endParaRPr lang="en-US" sz="2000" b="1" i="0" u="none" strike="noStrike" dirty="0">
              <a:solidFill>
                <a:srgbClr val="202020"/>
              </a:solidFill>
              <a:effectLst/>
              <a:latin typeface="Helvetica" pitchFamily="2" charset="0"/>
            </a:endParaRPr>
          </a:p>
        </p:txBody>
      </p:sp>
      <p:pic>
        <p:nvPicPr>
          <p:cNvPr id="7" name="Picture 6">
            <a:extLst>
              <a:ext uri="{FF2B5EF4-FFF2-40B4-BE49-F238E27FC236}">
                <a16:creationId xmlns:a16="http://schemas.microsoft.com/office/drawing/2014/main" id="{25591C3A-F30B-BB9A-5DB1-18DC2A559767}"/>
              </a:ext>
            </a:extLst>
          </p:cNvPr>
          <p:cNvPicPr>
            <a:picLocks noChangeAspect="1"/>
          </p:cNvPicPr>
          <p:nvPr/>
        </p:nvPicPr>
        <p:blipFill>
          <a:blip r:embed="rId3"/>
          <a:stretch>
            <a:fillRect/>
          </a:stretch>
        </p:blipFill>
        <p:spPr>
          <a:xfrm>
            <a:off x="6542314" y="5594959"/>
            <a:ext cx="1557564" cy="1170263"/>
          </a:xfrm>
          <a:prstGeom prst="rect">
            <a:avLst/>
          </a:prstGeom>
        </p:spPr>
      </p:pic>
      <p:pic>
        <p:nvPicPr>
          <p:cNvPr id="8" name="Picture 7">
            <a:extLst>
              <a:ext uri="{FF2B5EF4-FFF2-40B4-BE49-F238E27FC236}">
                <a16:creationId xmlns:a16="http://schemas.microsoft.com/office/drawing/2014/main" id="{05EFDAEA-AAB9-3F98-BE06-8287DDE445B0}"/>
              </a:ext>
            </a:extLst>
          </p:cNvPr>
          <p:cNvPicPr>
            <a:picLocks noChangeAspect="1"/>
          </p:cNvPicPr>
          <p:nvPr/>
        </p:nvPicPr>
        <p:blipFill>
          <a:blip r:embed="rId4"/>
          <a:stretch>
            <a:fillRect/>
          </a:stretch>
        </p:blipFill>
        <p:spPr>
          <a:xfrm>
            <a:off x="565150" y="5510867"/>
            <a:ext cx="1742621" cy="1309304"/>
          </a:xfrm>
          <a:prstGeom prst="rect">
            <a:avLst/>
          </a:prstGeom>
        </p:spPr>
      </p:pic>
    </p:spTree>
    <p:extLst>
      <p:ext uri="{BB962C8B-B14F-4D97-AF65-F5344CB8AC3E}">
        <p14:creationId xmlns:p14="http://schemas.microsoft.com/office/powerpoint/2010/main" val="33222089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a:extLst>
              <a:ext uri="{FF2B5EF4-FFF2-40B4-BE49-F238E27FC236}">
                <a16:creationId xmlns:a16="http://schemas.microsoft.com/office/drawing/2014/main" id="{F0AE8459-AC58-5340-BCEF-694FCF5FEFFB}"/>
              </a:ext>
            </a:extLst>
          </p:cNvPr>
          <p:cNvSpPr>
            <a:spLocks noGrp="1" noChangeArrowheads="1"/>
          </p:cNvSpPr>
          <p:nvPr>
            <p:ph type="title"/>
          </p:nvPr>
        </p:nvSpPr>
        <p:spPr>
          <a:xfrm>
            <a:off x="596900" y="228600"/>
            <a:ext cx="7772400" cy="1143000"/>
          </a:xfrm>
        </p:spPr>
        <p:txBody>
          <a:bodyPr/>
          <a:lstStyle/>
          <a:p>
            <a:r>
              <a:rPr lang="en-US" altLang="en-US" dirty="0">
                <a:solidFill>
                  <a:srgbClr val="FF0000"/>
                </a:solidFill>
                <a:ea typeface="ＭＳ Ｐゴシック" panose="020B0600070205080204" pitchFamily="34" charset="-128"/>
              </a:rPr>
              <a:t>Glucocorticoid Replacement (2)</a:t>
            </a:r>
          </a:p>
        </p:txBody>
      </p:sp>
      <p:sp>
        <p:nvSpPr>
          <p:cNvPr id="56322" name="Rectangle 3">
            <a:extLst>
              <a:ext uri="{FF2B5EF4-FFF2-40B4-BE49-F238E27FC236}">
                <a16:creationId xmlns:a16="http://schemas.microsoft.com/office/drawing/2014/main" id="{EB0A4CDD-2923-474C-9893-99DFA08CE969}"/>
              </a:ext>
            </a:extLst>
          </p:cNvPr>
          <p:cNvSpPr>
            <a:spLocks noGrp="1" noChangeArrowheads="1"/>
          </p:cNvSpPr>
          <p:nvPr>
            <p:ph type="body" idx="1"/>
          </p:nvPr>
        </p:nvSpPr>
        <p:spPr>
          <a:xfrm>
            <a:off x="685800" y="1549400"/>
            <a:ext cx="7772400" cy="4114800"/>
          </a:xfrm>
        </p:spPr>
        <p:txBody>
          <a:bodyPr/>
          <a:lstStyle/>
          <a:p>
            <a:pPr>
              <a:lnSpc>
                <a:spcPct val="90000"/>
              </a:lnSpc>
            </a:pPr>
            <a:r>
              <a:rPr lang="en-US" altLang="en-US" sz="2400" dirty="0">
                <a:ea typeface="ＭＳ Ｐゴシック" panose="020B0600070205080204" pitchFamily="34" charset="-128"/>
              </a:rPr>
              <a:t>My approach is to start with hydrocortisone mainly in AM-aim for dose between 15 and 20 mg/day in a women and slightly higher in a man.</a:t>
            </a:r>
          </a:p>
          <a:p>
            <a:pPr lvl="1">
              <a:lnSpc>
                <a:spcPct val="90000"/>
              </a:lnSpc>
            </a:pPr>
            <a:r>
              <a:rPr lang="en-US" altLang="en-US" sz="2400" dirty="0">
                <a:ea typeface="ＭＳ Ｐゴシック" panose="020B0600070205080204" pitchFamily="34" charset="-128"/>
              </a:rPr>
              <a:t>Hydrocortisone 10-15 mg on awakening</a:t>
            </a:r>
          </a:p>
          <a:p>
            <a:pPr lvl="1">
              <a:lnSpc>
                <a:spcPct val="90000"/>
              </a:lnSpc>
            </a:pPr>
            <a:r>
              <a:rPr lang="en-US" altLang="en-US" sz="2400" dirty="0">
                <a:ea typeface="ＭＳ Ｐゴシック" panose="020B0600070205080204" pitchFamily="34" charset="-128"/>
              </a:rPr>
              <a:t>Hydrocortisone 2.5-5 mg in mid-afternoon</a:t>
            </a:r>
          </a:p>
          <a:p>
            <a:pPr lvl="1">
              <a:lnSpc>
                <a:spcPct val="90000"/>
              </a:lnSpc>
            </a:pPr>
            <a:r>
              <a:rPr lang="en-US" altLang="en-US" sz="2400" dirty="0">
                <a:ea typeface="ＭＳ Ｐゴシック" panose="020B0600070205080204" pitchFamily="34" charset="-128"/>
              </a:rPr>
              <a:t>Hydrocortisone 1.25- 2.5 mg at bedtime</a:t>
            </a:r>
          </a:p>
          <a:p>
            <a:pPr lvl="1">
              <a:lnSpc>
                <a:spcPct val="90000"/>
              </a:lnSpc>
            </a:pPr>
            <a:r>
              <a:rPr lang="en-US" altLang="en-US" sz="2400" dirty="0">
                <a:ea typeface="ＭＳ Ｐゴシック" panose="020B0600070205080204" pitchFamily="34" charset="-128"/>
              </a:rPr>
              <a:t>Occasionally a 4th dose at about 5 pm is needed</a:t>
            </a:r>
          </a:p>
          <a:p>
            <a:pPr lvl="1">
              <a:lnSpc>
                <a:spcPct val="90000"/>
              </a:lnSpc>
            </a:pPr>
            <a:r>
              <a:rPr lang="en-US" altLang="en-US" sz="2400" dirty="0">
                <a:ea typeface="ＭＳ Ｐゴシック" panose="020B0600070205080204" pitchFamily="34" charset="-128"/>
              </a:rPr>
              <a:t>More physiological than prednisone or dexamethasone</a:t>
            </a:r>
          </a:p>
          <a:p>
            <a:pPr>
              <a:lnSpc>
                <a:spcPct val="90000"/>
              </a:lnSpc>
            </a:pPr>
            <a:r>
              <a:rPr lang="en-US" altLang="en-US" sz="2400" dirty="0">
                <a:ea typeface="ＭＳ Ｐゴシック" panose="020B0600070205080204" pitchFamily="34" charset="-128"/>
              </a:rPr>
              <a:t>Decrease dose slowly until some symptoms develop, then go back a dose.</a:t>
            </a:r>
          </a:p>
          <a:p>
            <a:pPr>
              <a:lnSpc>
                <a:spcPct val="90000"/>
              </a:lnSpc>
            </a:pPr>
            <a:r>
              <a:rPr lang="en-US" altLang="en-US" sz="2400" dirty="0">
                <a:ea typeface="ＭＳ Ｐゴシック" panose="020B0600070205080204" pitchFamily="34" charset="-128"/>
              </a:rPr>
              <a:t>Small changes make a big difference</a:t>
            </a:r>
          </a:p>
          <a:p>
            <a:pPr>
              <a:lnSpc>
                <a:spcPct val="90000"/>
              </a:lnSpc>
            </a:pPr>
            <a:r>
              <a:rPr lang="en-US" altLang="en-US" sz="2400" dirty="0">
                <a:ea typeface="ＭＳ Ｐゴシック" panose="020B0600070205080204" pitchFamily="34" charset="-128"/>
              </a:rPr>
              <a:t>Increase dose with illness, short term its better to err on giving more, long term its better to give less</a:t>
            </a:r>
          </a:p>
          <a:p>
            <a:pPr>
              <a:lnSpc>
                <a:spcPct val="90000"/>
              </a:lnSpc>
              <a:buFontTx/>
              <a:buNone/>
            </a:pPr>
            <a:r>
              <a:rPr lang="en-US" altLang="en-US" sz="2000" dirty="0">
                <a:ea typeface="ＭＳ Ｐゴシック" panose="020B0600070205080204" pitchFamily="34" charset="-128"/>
              </a:rPr>
              <a:t> </a:t>
            </a:r>
          </a:p>
          <a:p>
            <a:pPr>
              <a:lnSpc>
                <a:spcPct val="90000"/>
              </a:lnSpc>
            </a:pPr>
            <a:endParaRPr lang="en-US" altLang="en-US" sz="2400" dirty="0">
              <a:ea typeface="ＭＳ Ｐゴシック" panose="020B0600070205080204" pitchFamily="34" charset="-128"/>
            </a:endParaRPr>
          </a:p>
        </p:txBody>
      </p:sp>
    </p:spTree>
    <p:extLst>
      <p:ext uri="{BB962C8B-B14F-4D97-AF65-F5344CB8AC3E}">
        <p14:creationId xmlns:p14="http://schemas.microsoft.com/office/powerpoint/2010/main" val="25488380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a:extLst>
              <a:ext uri="{FF2B5EF4-FFF2-40B4-BE49-F238E27FC236}">
                <a16:creationId xmlns:a16="http://schemas.microsoft.com/office/drawing/2014/main" id="{D576E3D3-F229-B341-AE8D-01C2B998B290}"/>
              </a:ext>
            </a:extLst>
          </p:cNvPr>
          <p:cNvSpPr>
            <a:spLocks noGrp="1" noChangeArrowheads="1"/>
          </p:cNvSpPr>
          <p:nvPr>
            <p:ph type="title"/>
          </p:nvPr>
        </p:nvSpPr>
        <p:spPr/>
        <p:txBody>
          <a:bodyPr/>
          <a:lstStyle/>
          <a:p>
            <a:r>
              <a:rPr lang="en-US" altLang="en-US" dirty="0">
                <a:solidFill>
                  <a:srgbClr val="FF0000"/>
                </a:solidFill>
                <a:ea typeface="ＭＳ Ｐゴシック" panose="020B0600070205080204" pitchFamily="34" charset="-128"/>
              </a:rPr>
              <a:t>Glucocorticoid Replacement (3)</a:t>
            </a:r>
          </a:p>
        </p:txBody>
      </p:sp>
      <p:sp>
        <p:nvSpPr>
          <p:cNvPr id="58370" name="Rectangle 3">
            <a:extLst>
              <a:ext uri="{FF2B5EF4-FFF2-40B4-BE49-F238E27FC236}">
                <a16:creationId xmlns:a16="http://schemas.microsoft.com/office/drawing/2014/main" id="{CF624B93-8E03-1741-ABA4-3FB67A49B551}"/>
              </a:ext>
            </a:extLst>
          </p:cNvPr>
          <p:cNvSpPr>
            <a:spLocks noGrp="1" noChangeArrowheads="1"/>
          </p:cNvSpPr>
          <p:nvPr>
            <p:ph type="body" idx="1"/>
          </p:nvPr>
        </p:nvSpPr>
        <p:spPr/>
        <p:txBody>
          <a:bodyPr/>
          <a:lstStyle/>
          <a:p>
            <a:pPr>
              <a:lnSpc>
                <a:spcPct val="90000"/>
              </a:lnSpc>
            </a:pPr>
            <a:r>
              <a:rPr lang="en-US" altLang="en-US" sz="2400" dirty="0">
                <a:ea typeface="ＭＳ Ｐゴシック" panose="020B0600070205080204" pitchFamily="34" charset="-128"/>
              </a:rPr>
              <a:t>Dosing is crucial, might be a different between brand and generic</a:t>
            </a:r>
          </a:p>
          <a:p>
            <a:pPr>
              <a:lnSpc>
                <a:spcPct val="90000"/>
              </a:lnSpc>
            </a:pPr>
            <a:r>
              <a:rPr lang="en-US" altLang="en-US" sz="2400" dirty="0" err="1">
                <a:ea typeface="ＭＳ Ｐゴシック" panose="020B0600070205080204" pitchFamily="34" charset="-128"/>
              </a:rPr>
              <a:t>Cortef</a:t>
            </a:r>
            <a:r>
              <a:rPr lang="en-US" altLang="en-US" sz="2400" dirty="0">
                <a:ea typeface="ＭＳ Ｐゴシック" panose="020B0600070205080204" pitchFamily="34" charset="-128"/>
              </a:rPr>
              <a:t> is brand name, hydrocortisone is generic (pharmacy can substitute different suppliers without telling patient or doctor)</a:t>
            </a:r>
          </a:p>
          <a:p>
            <a:pPr>
              <a:lnSpc>
                <a:spcPct val="90000"/>
              </a:lnSpc>
            </a:pPr>
            <a:r>
              <a:rPr lang="en-US" altLang="en-US" sz="2400" dirty="0">
                <a:ea typeface="ＭＳ Ｐゴシック" panose="020B0600070205080204" pitchFamily="34" charset="-128"/>
              </a:rPr>
              <a:t>Greenstone is the best generic</a:t>
            </a:r>
          </a:p>
          <a:p>
            <a:pPr>
              <a:lnSpc>
                <a:spcPct val="90000"/>
              </a:lnSpc>
            </a:pPr>
            <a:r>
              <a:rPr lang="en-US" altLang="en-US" sz="2400" dirty="0">
                <a:ea typeface="ＭＳ Ｐゴシック" panose="020B0600070205080204" pitchFamily="34" charset="-128"/>
              </a:rPr>
              <a:t>Other brands are </a:t>
            </a:r>
            <a:r>
              <a:rPr lang="en-US" altLang="en-US" sz="2400" dirty="0" err="1">
                <a:ea typeface="ＭＳ Ｐゴシック" panose="020B0600070205080204" pitchFamily="34" charset="-128"/>
              </a:rPr>
              <a:t>CorePharma</a:t>
            </a:r>
            <a:r>
              <a:rPr lang="en-US" altLang="en-US" sz="2400" dirty="0">
                <a:ea typeface="ＭＳ Ｐゴシック" panose="020B0600070205080204" pitchFamily="34" charset="-128"/>
              </a:rPr>
              <a:t>, </a:t>
            </a:r>
            <a:r>
              <a:rPr lang="en-US" altLang="en-US" sz="2400" dirty="0" err="1">
                <a:ea typeface="ＭＳ Ｐゴシック" panose="020B0600070205080204" pitchFamily="34" charset="-128"/>
              </a:rPr>
              <a:t>Qualitest</a:t>
            </a:r>
            <a:r>
              <a:rPr lang="en-US" altLang="en-US" sz="2400" dirty="0">
                <a:ea typeface="ＭＳ Ｐゴシック" panose="020B0600070205080204" pitchFamily="34" charset="-128"/>
              </a:rPr>
              <a:t> and West-ward</a:t>
            </a:r>
          </a:p>
          <a:p>
            <a:pPr>
              <a:lnSpc>
                <a:spcPct val="90000"/>
              </a:lnSpc>
            </a:pPr>
            <a:r>
              <a:rPr lang="en-US" altLang="en-US" sz="2400" dirty="0">
                <a:ea typeface="ＭＳ Ｐゴシック" panose="020B0600070205080204" pitchFamily="34" charset="-128"/>
              </a:rPr>
              <a:t>Comes in 5, 10 and 20 mg pills</a:t>
            </a:r>
          </a:p>
          <a:p>
            <a:pPr>
              <a:lnSpc>
                <a:spcPct val="90000"/>
              </a:lnSpc>
            </a:pPr>
            <a:r>
              <a:rPr lang="en-US" altLang="en-US" sz="2400" dirty="0">
                <a:ea typeface="ＭＳ Ｐゴシック" panose="020B0600070205080204" pitchFamily="34" charset="-128"/>
              </a:rPr>
              <a:t>Stick with a brand you like</a:t>
            </a:r>
          </a:p>
          <a:p>
            <a:pPr>
              <a:lnSpc>
                <a:spcPct val="90000"/>
              </a:lnSpc>
            </a:pPr>
            <a:r>
              <a:rPr lang="en-US" altLang="en-US" sz="2400" dirty="0">
                <a:ea typeface="ＭＳ Ｐゴシック" panose="020B0600070205080204" pitchFamily="34" charset="-128"/>
              </a:rPr>
              <a:t>No evidence of shortages</a:t>
            </a:r>
          </a:p>
          <a:p>
            <a:pPr>
              <a:lnSpc>
                <a:spcPct val="90000"/>
              </a:lnSpc>
            </a:pPr>
            <a:endParaRPr lang="en-US" altLang="en-US" sz="2000" dirty="0">
              <a:ea typeface="ＭＳ Ｐゴシック" panose="020B0600070205080204" pitchFamily="34" charset="-128"/>
            </a:endParaRPr>
          </a:p>
          <a:p>
            <a:pPr>
              <a:lnSpc>
                <a:spcPct val="90000"/>
              </a:lnSpc>
              <a:buFontTx/>
              <a:buNone/>
            </a:pPr>
            <a:r>
              <a:rPr lang="en-US" altLang="en-US" sz="2000" dirty="0">
                <a:ea typeface="ＭＳ Ｐゴシック" panose="020B0600070205080204" pitchFamily="34" charset="-128"/>
              </a:rPr>
              <a:t> </a:t>
            </a:r>
          </a:p>
          <a:p>
            <a:pPr>
              <a:lnSpc>
                <a:spcPct val="90000"/>
              </a:lnSpc>
            </a:pPr>
            <a:endParaRPr lang="en-US" altLang="en-US" sz="2400" dirty="0">
              <a:ea typeface="ＭＳ Ｐゴシック" panose="020B0600070205080204" pitchFamily="34" charset="-128"/>
            </a:endParaRPr>
          </a:p>
        </p:txBody>
      </p:sp>
    </p:spTree>
    <p:extLst>
      <p:ext uri="{BB962C8B-B14F-4D97-AF65-F5344CB8AC3E}">
        <p14:creationId xmlns:p14="http://schemas.microsoft.com/office/powerpoint/2010/main" val="40358951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a:extLst>
              <a:ext uri="{FF2B5EF4-FFF2-40B4-BE49-F238E27FC236}">
                <a16:creationId xmlns:a16="http://schemas.microsoft.com/office/drawing/2014/main" id="{7CEBF4FD-38DB-C241-B976-CB5D6FAD344C}"/>
              </a:ext>
            </a:extLst>
          </p:cNvPr>
          <p:cNvSpPr>
            <a:spLocks noGrp="1" noChangeArrowheads="1"/>
          </p:cNvSpPr>
          <p:nvPr>
            <p:ph type="title" idx="4294967295"/>
          </p:nvPr>
        </p:nvSpPr>
        <p:spPr>
          <a:noFill/>
        </p:spPr>
        <p:txBody>
          <a:bodyPr/>
          <a:lstStyle/>
          <a:p>
            <a:r>
              <a:rPr lang="en-US" altLang="en-US" sz="3600" dirty="0">
                <a:solidFill>
                  <a:srgbClr val="FF0000"/>
                </a:solidFill>
                <a:ea typeface="ＭＳ Ｐゴシック" panose="020B0600070205080204" pitchFamily="34" charset="-128"/>
              </a:rPr>
              <a:t>Maintenance Therapy for Primary Adrenal Insufficiency</a:t>
            </a:r>
            <a:r>
              <a:rPr lang="en-US" altLang="en-US" dirty="0">
                <a:solidFill>
                  <a:srgbClr val="FF0000"/>
                </a:solidFill>
                <a:ea typeface="ＭＳ Ｐゴシック" panose="020B0600070205080204" pitchFamily="34" charset="-128"/>
              </a:rPr>
              <a:t> </a:t>
            </a:r>
          </a:p>
        </p:txBody>
      </p:sp>
      <p:sp>
        <p:nvSpPr>
          <p:cNvPr id="84994" name="Rectangle 3">
            <a:extLst>
              <a:ext uri="{FF2B5EF4-FFF2-40B4-BE49-F238E27FC236}">
                <a16:creationId xmlns:a16="http://schemas.microsoft.com/office/drawing/2014/main" id="{C2C4927E-BA87-E149-BEFB-DD28D5D2F85B}"/>
              </a:ext>
            </a:extLst>
          </p:cNvPr>
          <p:cNvSpPr>
            <a:spLocks noGrp="1" noChangeArrowheads="1"/>
          </p:cNvSpPr>
          <p:nvPr>
            <p:ph type="body" idx="4294967295"/>
          </p:nvPr>
        </p:nvSpPr>
        <p:spPr>
          <a:noFill/>
        </p:spPr>
        <p:txBody>
          <a:bodyPr/>
          <a:lstStyle/>
          <a:p>
            <a:pPr>
              <a:lnSpc>
                <a:spcPct val="90000"/>
              </a:lnSpc>
            </a:pPr>
            <a:r>
              <a:rPr lang="en-US" altLang="en-US" sz="2800" dirty="0">
                <a:ea typeface="ＭＳ Ｐゴシック" panose="020B0600070205080204" pitchFamily="34" charset="-128"/>
              </a:rPr>
              <a:t>Primary adrenal insufficiency may need a bit more glucocorticoids than secondary</a:t>
            </a:r>
            <a:r>
              <a:rPr lang="en-US" altLang="en-US" dirty="0">
                <a:ea typeface="ＭＳ Ｐゴシック" panose="020B0600070205080204" pitchFamily="34" charset="-128"/>
              </a:rPr>
              <a:t> </a:t>
            </a:r>
          </a:p>
          <a:p>
            <a:pPr>
              <a:lnSpc>
                <a:spcPct val="90000"/>
              </a:lnSpc>
            </a:pPr>
            <a:r>
              <a:rPr lang="en-US" altLang="en-US" sz="2800" dirty="0">
                <a:ea typeface="ＭＳ Ｐゴシック" panose="020B0600070205080204" pitchFamily="34" charset="-128"/>
              </a:rPr>
              <a:t>Mineralocorticoid Replacement</a:t>
            </a:r>
            <a:endParaRPr lang="en-US" altLang="en-US" dirty="0">
              <a:ea typeface="ＭＳ Ｐゴシック" panose="020B0600070205080204" pitchFamily="34" charset="-128"/>
            </a:endParaRPr>
          </a:p>
          <a:p>
            <a:pPr lvl="1">
              <a:lnSpc>
                <a:spcPct val="90000"/>
              </a:lnSpc>
            </a:pPr>
            <a:r>
              <a:rPr lang="en-US" altLang="en-US" sz="2000" dirty="0">
                <a:ea typeface="ＭＳ Ｐゴシック" panose="020B0600070205080204" pitchFamily="34" charset="-128"/>
              </a:rPr>
              <a:t>Start with Fludrocortisone 0.05 mg to 0.5 mg daily (0.05 mg twice a day)</a:t>
            </a:r>
          </a:p>
          <a:p>
            <a:pPr lvl="1">
              <a:lnSpc>
                <a:spcPct val="90000"/>
              </a:lnSpc>
            </a:pPr>
            <a:r>
              <a:rPr lang="en-US" altLang="en-US" sz="2000" dirty="0">
                <a:ea typeface="ＭＳ Ｐゴシック" panose="020B0600070205080204" pitchFamily="34" charset="-128"/>
              </a:rPr>
              <a:t>Titrate based on renin levels</a:t>
            </a:r>
          </a:p>
          <a:p>
            <a:pPr lvl="1">
              <a:lnSpc>
                <a:spcPct val="90000"/>
              </a:lnSpc>
            </a:pPr>
            <a:r>
              <a:rPr lang="en-US" altLang="en-US" sz="2000" dirty="0">
                <a:ea typeface="ＭＳ Ｐゴシック" panose="020B0600070205080204" pitchFamily="34" charset="-128"/>
              </a:rPr>
              <a:t>Should be given twice a day-half-life is 3.5 </a:t>
            </a:r>
            <a:r>
              <a:rPr lang="en-US" altLang="en-US" sz="2000" dirty="0" err="1">
                <a:ea typeface="ＭＳ Ｐゴシック" panose="020B0600070205080204" pitchFamily="34" charset="-128"/>
              </a:rPr>
              <a:t>hrs</a:t>
            </a:r>
            <a:endParaRPr lang="en-US" altLang="en-US" sz="2000" dirty="0">
              <a:ea typeface="ＭＳ Ｐゴシック" panose="020B0600070205080204" pitchFamily="34" charset="-128"/>
            </a:endParaRPr>
          </a:p>
          <a:p>
            <a:pPr lvl="1">
              <a:lnSpc>
                <a:spcPct val="90000"/>
              </a:lnSpc>
            </a:pPr>
            <a:r>
              <a:rPr lang="en-US" altLang="en-US" sz="2000" dirty="0">
                <a:ea typeface="ＭＳ Ｐゴシック" panose="020B0600070205080204" pitchFamily="34" charset="-128"/>
              </a:rPr>
              <a:t>Fludrocortisone is generic; brand (</a:t>
            </a:r>
            <a:r>
              <a:rPr lang="en-US" altLang="en-US" sz="2000" dirty="0" err="1">
                <a:ea typeface="ＭＳ Ｐゴシック" panose="020B0600070205080204" pitchFamily="34" charset="-128"/>
              </a:rPr>
              <a:t>Florinef</a:t>
            </a:r>
            <a:r>
              <a:rPr lang="en-US" altLang="en-US" sz="2000" dirty="0">
                <a:ea typeface="ＭＳ Ｐゴシック" panose="020B0600070205080204" pitchFamily="34" charset="-128"/>
              </a:rPr>
              <a:t>) is not available</a:t>
            </a:r>
          </a:p>
          <a:p>
            <a:pPr lvl="1">
              <a:lnSpc>
                <a:spcPct val="90000"/>
              </a:lnSpc>
            </a:pPr>
            <a:r>
              <a:rPr lang="en-US" altLang="en-US" sz="2000" dirty="0">
                <a:ea typeface="ＭＳ Ｐゴシック" panose="020B0600070205080204" pitchFamily="34" charset="-128"/>
              </a:rPr>
              <a:t>Probably will need more fludrocortisone in the summer</a:t>
            </a:r>
          </a:p>
          <a:p>
            <a:pPr lvl="1">
              <a:lnSpc>
                <a:spcPct val="90000"/>
              </a:lnSpc>
            </a:pPr>
            <a:r>
              <a:rPr lang="en-US" altLang="en-US" sz="2000" dirty="0">
                <a:ea typeface="ＭＳ Ｐゴシック" panose="020B0600070205080204" pitchFamily="34" charset="-128"/>
              </a:rPr>
              <a:t>No shortages</a:t>
            </a:r>
          </a:p>
          <a:p>
            <a:pPr lvl="1">
              <a:lnSpc>
                <a:spcPct val="90000"/>
              </a:lnSpc>
            </a:pPr>
            <a:r>
              <a:rPr lang="en-US" altLang="en-US" sz="2000" dirty="0">
                <a:ea typeface="ＭＳ Ｐゴシック" panose="020B0600070205080204" pitchFamily="34" charset="-128"/>
              </a:rPr>
              <a:t>Teva, Barr, </a:t>
            </a:r>
            <a:r>
              <a:rPr lang="en-US" altLang="en-US" sz="2000" dirty="0" err="1">
                <a:ea typeface="ＭＳ Ｐゴシック" panose="020B0600070205080204" pitchFamily="34" charset="-128"/>
              </a:rPr>
              <a:t>Novitium</a:t>
            </a:r>
            <a:r>
              <a:rPr lang="en-US" altLang="en-US" sz="2000" dirty="0">
                <a:ea typeface="ＭＳ Ｐゴシック" panose="020B0600070205080204" pitchFamily="34" charset="-128"/>
              </a:rPr>
              <a:t>, </a:t>
            </a:r>
            <a:r>
              <a:rPr lang="en-US" altLang="en-US" sz="2000" dirty="0" err="1">
                <a:ea typeface="ＭＳ Ｐゴシック" panose="020B0600070205080204" pitchFamily="34" charset="-128"/>
              </a:rPr>
              <a:t>Zydusand</a:t>
            </a:r>
            <a:r>
              <a:rPr lang="en-US" altLang="en-US" sz="2000" dirty="0">
                <a:ea typeface="ＭＳ Ｐゴシック" panose="020B0600070205080204" pitchFamily="34" charset="-128"/>
              </a:rPr>
              <a:t> Impax</a:t>
            </a:r>
          </a:p>
          <a:p>
            <a:pPr>
              <a:lnSpc>
                <a:spcPct val="90000"/>
              </a:lnSpc>
            </a:pPr>
            <a:r>
              <a:rPr lang="en-US" altLang="en-US" sz="2800" dirty="0">
                <a:ea typeface="ＭＳ Ｐゴシック" panose="020B0600070205080204" pitchFamily="34" charset="-128"/>
              </a:rPr>
              <a:t>Med-Alert Bracelet</a:t>
            </a:r>
          </a:p>
          <a:p>
            <a:pPr>
              <a:lnSpc>
                <a:spcPct val="90000"/>
              </a:lnSpc>
            </a:pPr>
            <a:r>
              <a:rPr lang="en-US" altLang="en-US" sz="2800" dirty="0">
                <a:ea typeface="ＭＳ Ｐゴシック" panose="020B0600070205080204" pitchFamily="34" charset="-128"/>
              </a:rPr>
              <a:t>Program your health tab in your phone</a:t>
            </a:r>
          </a:p>
          <a:p>
            <a:pPr>
              <a:lnSpc>
                <a:spcPct val="90000"/>
              </a:lnSpc>
            </a:pPr>
            <a:r>
              <a:rPr lang="en-US" altLang="en-US" sz="2800" dirty="0" err="1">
                <a:ea typeface="ＭＳ Ｐゴシック" panose="020B0600070205080204" pitchFamily="34" charset="-128"/>
              </a:rPr>
              <a:t>Solu-cortef</a:t>
            </a:r>
            <a:r>
              <a:rPr lang="en-US" altLang="en-US" sz="2800" dirty="0">
                <a:ea typeface="ＭＳ Ｐゴシック" panose="020B0600070205080204" pitchFamily="34" charset="-128"/>
              </a:rPr>
              <a:t> -100 mg in Act-O-vial</a:t>
            </a:r>
          </a:p>
        </p:txBody>
      </p:sp>
    </p:spTree>
    <p:extLst>
      <p:ext uri="{BB962C8B-B14F-4D97-AF65-F5344CB8AC3E}">
        <p14:creationId xmlns:p14="http://schemas.microsoft.com/office/powerpoint/2010/main" val="2436703436"/>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a:extLst>
              <a:ext uri="{FF2B5EF4-FFF2-40B4-BE49-F238E27FC236}">
                <a16:creationId xmlns:a16="http://schemas.microsoft.com/office/drawing/2014/main" id="{5B60818F-B076-134D-9861-1EDEE23B65A6}"/>
              </a:ext>
            </a:extLst>
          </p:cNvPr>
          <p:cNvSpPr>
            <a:spLocks noGrp="1" noChangeArrowheads="1"/>
          </p:cNvSpPr>
          <p:nvPr>
            <p:ph type="title"/>
          </p:nvPr>
        </p:nvSpPr>
        <p:spPr>
          <a:xfrm>
            <a:off x="971550" y="317500"/>
            <a:ext cx="6908800" cy="1143000"/>
          </a:xfrm>
        </p:spPr>
        <p:txBody>
          <a:bodyPr/>
          <a:lstStyle/>
          <a:p>
            <a:r>
              <a:rPr lang="en-US" altLang="en-US" sz="3600" dirty="0">
                <a:solidFill>
                  <a:srgbClr val="FF0000"/>
                </a:solidFill>
                <a:ea typeface="ＭＳ Ｐゴシック" panose="020B0600070205080204" pitchFamily="34" charset="-128"/>
              </a:rPr>
              <a:t>Monitoring glucocorticoid replacement</a:t>
            </a:r>
            <a:endParaRPr lang="en-US" altLang="en-US" dirty="0">
              <a:solidFill>
                <a:srgbClr val="FF0000"/>
              </a:solidFill>
              <a:ea typeface="ＭＳ Ｐゴシック" panose="020B0600070205080204" pitchFamily="34" charset="-128"/>
            </a:endParaRPr>
          </a:p>
        </p:txBody>
      </p:sp>
      <p:sp>
        <p:nvSpPr>
          <p:cNvPr id="86018" name="Rectangle 3">
            <a:extLst>
              <a:ext uri="{FF2B5EF4-FFF2-40B4-BE49-F238E27FC236}">
                <a16:creationId xmlns:a16="http://schemas.microsoft.com/office/drawing/2014/main" id="{E2D25153-AE16-DB45-B279-F59ED9201561}"/>
              </a:ext>
            </a:extLst>
          </p:cNvPr>
          <p:cNvSpPr>
            <a:spLocks noGrp="1" noChangeArrowheads="1"/>
          </p:cNvSpPr>
          <p:nvPr>
            <p:ph type="body" idx="1"/>
          </p:nvPr>
        </p:nvSpPr>
        <p:spPr>
          <a:xfrm>
            <a:off x="993775" y="1422400"/>
            <a:ext cx="6908800" cy="4114800"/>
          </a:xfrm>
        </p:spPr>
        <p:txBody>
          <a:bodyPr/>
          <a:lstStyle/>
          <a:p>
            <a:pPr>
              <a:lnSpc>
                <a:spcPct val="90000"/>
              </a:lnSpc>
            </a:pPr>
            <a:r>
              <a:rPr lang="en-US" altLang="en-US" sz="2400" dirty="0">
                <a:ea typeface="ＭＳ Ｐゴシック" panose="020B0600070205080204" pitchFamily="34" charset="-128"/>
              </a:rPr>
              <a:t>Signs and symptoms</a:t>
            </a:r>
          </a:p>
          <a:p>
            <a:pPr>
              <a:lnSpc>
                <a:spcPct val="90000"/>
              </a:lnSpc>
            </a:pPr>
            <a:r>
              <a:rPr lang="en-US" altLang="en-US" sz="2400" dirty="0">
                <a:ea typeface="ＭＳ Ｐゴシック" panose="020B0600070205080204" pitchFamily="34" charset="-128"/>
              </a:rPr>
              <a:t>24 </a:t>
            </a:r>
            <a:r>
              <a:rPr lang="en-US" altLang="en-US" sz="2400" dirty="0" err="1">
                <a:ea typeface="ＭＳ Ｐゴシック" panose="020B0600070205080204" pitchFamily="34" charset="-128"/>
              </a:rPr>
              <a:t>hr</a:t>
            </a:r>
            <a:r>
              <a:rPr lang="en-US" altLang="en-US" sz="2400" dirty="0">
                <a:ea typeface="ＭＳ Ｐゴシック" panose="020B0600070205080204" pitchFamily="34" charset="-128"/>
              </a:rPr>
              <a:t> UFC over-estimate cortisol as it reflects amount in the urine right after dosing that exceeds 11b-HSD2 capacity.</a:t>
            </a:r>
          </a:p>
          <a:p>
            <a:pPr>
              <a:lnSpc>
                <a:spcPct val="90000"/>
              </a:lnSpc>
            </a:pPr>
            <a:r>
              <a:rPr lang="en-US" altLang="en-US" sz="2400" dirty="0">
                <a:ea typeface="ＭＳ Ｐゴシック" panose="020B0600070205080204" pitchFamily="34" charset="-128"/>
              </a:rPr>
              <a:t>17-OHS (mg/day) reflects cortisol metabolism and is more integrated throughout the day.</a:t>
            </a:r>
          </a:p>
          <a:p>
            <a:pPr>
              <a:lnSpc>
                <a:spcPct val="90000"/>
              </a:lnSpc>
            </a:pPr>
            <a:r>
              <a:rPr lang="en-US" altLang="en-US" sz="2400" dirty="0">
                <a:ea typeface="ＭＳ Ｐゴシック" panose="020B0600070205080204" pitchFamily="34" charset="-128"/>
              </a:rPr>
              <a:t>8 AM cortisol not helpful</a:t>
            </a:r>
          </a:p>
          <a:p>
            <a:pPr>
              <a:lnSpc>
                <a:spcPct val="90000"/>
              </a:lnSpc>
            </a:pPr>
            <a:r>
              <a:rPr lang="en-US" altLang="en-US" sz="2400" dirty="0">
                <a:ea typeface="ＭＳ Ｐゴシック" panose="020B0600070205080204" pitchFamily="34" charset="-128"/>
              </a:rPr>
              <a:t>ACTH is high (100-1000) unless over-replaced</a:t>
            </a:r>
          </a:p>
          <a:p>
            <a:pPr>
              <a:lnSpc>
                <a:spcPct val="90000"/>
              </a:lnSpc>
            </a:pPr>
            <a:r>
              <a:rPr lang="en-US" altLang="en-US" sz="2400" dirty="0">
                <a:ea typeface="ＭＳ Ｐゴシック" panose="020B0600070205080204" pitchFamily="34" charset="-128"/>
              </a:rPr>
              <a:t>If ACTH &gt;1000, get a pituitary MRI to look for Nelson’s</a:t>
            </a:r>
          </a:p>
          <a:p>
            <a:pPr>
              <a:lnSpc>
                <a:spcPct val="90000"/>
              </a:lnSpc>
            </a:pPr>
            <a:endParaRPr lang="en-US" altLang="en-US" sz="2000" dirty="0">
              <a:ea typeface="ＭＳ Ｐゴシック" panose="020B0600070205080204" pitchFamily="34" charset="-128"/>
            </a:endParaRPr>
          </a:p>
        </p:txBody>
      </p:sp>
    </p:spTree>
    <p:extLst>
      <p:ext uri="{BB962C8B-B14F-4D97-AF65-F5344CB8AC3E}">
        <p14:creationId xmlns:p14="http://schemas.microsoft.com/office/powerpoint/2010/main" val="39302207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09B4C0-3B54-3551-82DE-CBB125719A07}"/>
            </a:ext>
          </a:extLst>
        </p:cNvPr>
        <p:cNvGrpSpPr/>
        <p:nvPr/>
      </p:nvGrpSpPr>
      <p:grpSpPr>
        <a:xfrm>
          <a:off x="0" y="0"/>
          <a:ext cx="0" cy="0"/>
          <a:chOff x="0" y="0"/>
          <a:chExt cx="0" cy="0"/>
        </a:xfrm>
      </p:grpSpPr>
      <p:sp>
        <p:nvSpPr>
          <p:cNvPr id="86017" name="Rectangle 2">
            <a:extLst>
              <a:ext uri="{FF2B5EF4-FFF2-40B4-BE49-F238E27FC236}">
                <a16:creationId xmlns:a16="http://schemas.microsoft.com/office/drawing/2014/main" id="{60E487EB-B2F9-A8FB-9D4F-7422D1F004C6}"/>
              </a:ext>
            </a:extLst>
          </p:cNvPr>
          <p:cNvSpPr>
            <a:spLocks noGrp="1" noChangeArrowheads="1"/>
          </p:cNvSpPr>
          <p:nvPr>
            <p:ph type="title"/>
          </p:nvPr>
        </p:nvSpPr>
        <p:spPr>
          <a:xfrm>
            <a:off x="971550" y="-90715"/>
            <a:ext cx="6908800" cy="1143000"/>
          </a:xfrm>
        </p:spPr>
        <p:txBody>
          <a:bodyPr/>
          <a:lstStyle/>
          <a:p>
            <a:r>
              <a:rPr lang="en-US" altLang="en-US" sz="3600" dirty="0">
                <a:solidFill>
                  <a:srgbClr val="FF0000"/>
                </a:solidFill>
                <a:ea typeface="ＭＳ Ｐゴシック" panose="020B0600070205080204" pitchFamily="34" charset="-128"/>
              </a:rPr>
              <a:t>Salivary day curve</a:t>
            </a:r>
            <a:endParaRPr lang="en-US" altLang="en-US" dirty="0">
              <a:solidFill>
                <a:srgbClr val="FF0000"/>
              </a:solidFill>
              <a:ea typeface="ＭＳ Ｐゴシック" panose="020B0600070205080204" pitchFamily="34" charset="-128"/>
            </a:endParaRPr>
          </a:p>
        </p:txBody>
      </p:sp>
      <p:sp>
        <p:nvSpPr>
          <p:cNvPr id="86018" name="Rectangle 3">
            <a:extLst>
              <a:ext uri="{FF2B5EF4-FFF2-40B4-BE49-F238E27FC236}">
                <a16:creationId xmlns:a16="http://schemas.microsoft.com/office/drawing/2014/main" id="{3BC79AB5-3FB1-8E74-B1BC-39A03C50E45A}"/>
              </a:ext>
            </a:extLst>
          </p:cNvPr>
          <p:cNvSpPr>
            <a:spLocks noGrp="1" noChangeArrowheads="1"/>
          </p:cNvSpPr>
          <p:nvPr>
            <p:ph type="body" idx="1"/>
          </p:nvPr>
        </p:nvSpPr>
        <p:spPr>
          <a:xfrm>
            <a:off x="971550" y="1052285"/>
            <a:ext cx="6908800" cy="4114800"/>
          </a:xfrm>
        </p:spPr>
        <p:txBody>
          <a:bodyPr/>
          <a:lstStyle/>
          <a:p>
            <a:pPr>
              <a:lnSpc>
                <a:spcPct val="90000"/>
              </a:lnSpc>
            </a:pPr>
            <a:r>
              <a:rPr lang="en-US" altLang="en-US" sz="2400" dirty="0">
                <a:ea typeface="ＭＳ Ｐゴシック" panose="020B0600070205080204" pitchFamily="34" charset="-128"/>
              </a:rPr>
              <a:t>Serum or salivary cortisol day curves under-estimate cortisol as the ignore cortisone-cortisol shuttle</a:t>
            </a:r>
          </a:p>
          <a:p>
            <a:pPr>
              <a:lnSpc>
                <a:spcPct val="90000"/>
              </a:lnSpc>
            </a:pPr>
            <a:r>
              <a:rPr lang="en-US" altLang="en-US" sz="2400" dirty="0">
                <a:ea typeface="ＭＳ Ｐゴシック" panose="020B0600070205080204" pitchFamily="34" charset="-128"/>
              </a:rPr>
              <a:t>Salivary cortisol day curves can be helpful to see pattern</a:t>
            </a:r>
          </a:p>
          <a:p>
            <a:pPr>
              <a:lnSpc>
                <a:spcPct val="90000"/>
              </a:lnSpc>
            </a:pPr>
            <a:r>
              <a:rPr lang="en-US" altLang="en-US" sz="2400" dirty="0">
                <a:ea typeface="ＭＳ Ｐゴシック" panose="020B0600070205080204" pitchFamily="34" charset="-128"/>
              </a:rPr>
              <a:t>Should be high in AM decline throughout the day</a:t>
            </a:r>
          </a:p>
          <a:p>
            <a:pPr>
              <a:lnSpc>
                <a:spcPct val="90000"/>
              </a:lnSpc>
            </a:pPr>
            <a:r>
              <a:rPr lang="en-US" altLang="en-US" sz="2400" dirty="0">
                <a:ea typeface="ＭＳ Ｐゴシック" panose="020B0600070205080204" pitchFamily="34" charset="-128"/>
              </a:rPr>
              <a:t>7 times a day 8AM, 11 AM, 2 PM, 5 PM, 8 PM, midnight, 4 AM</a:t>
            </a:r>
          </a:p>
          <a:p>
            <a:pPr>
              <a:lnSpc>
                <a:spcPct val="90000"/>
              </a:lnSpc>
            </a:pPr>
            <a:r>
              <a:rPr lang="en-US" altLang="en-US" sz="2400" dirty="0">
                <a:ea typeface="ＭＳ Ｐゴシック" panose="020B0600070205080204" pitchFamily="34" charset="-128"/>
              </a:rPr>
              <a:t>If a value is high, can reduce dose before</a:t>
            </a:r>
          </a:p>
          <a:p>
            <a:pPr>
              <a:lnSpc>
                <a:spcPct val="90000"/>
              </a:lnSpc>
            </a:pPr>
            <a:endParaRPr lang="en-US" altLang="en-US" sz="2000" dirty="0">
              <a:ea typeface="ＭＳ Ｐゴシック" panose="020B0600070205080204" pitchFamily="34" charset="-128"/>
            </a:endParaRPr>
          </a:p>
        </p:txBody>
      </p:sp>
      <p:pic>
        <p:nvPicPr>
          <p:cNvPr id="3" name="Picture 2" descr="Graphical user interface, application, Word&#10;&#10;AI-generated content may be incorrect.">
            <a:extLst>
              <a:ext uri="{FF2B5EF4-FFF2-40B4-BE49-F238E27FC236}">
                <a16:creationId xmlns:a16="http://schemas.microsoft.com/office/drawing/2014/main" id="{4AC76B83-DA62-9912-2CD7-2D0DA06AC16D}"/>
              </a:ext>
            </a:extLst>
          </p:cNvPr>
          <p:cNvPicPr>
            <a:picLocks noChangeAspect="1"/>
          </p:cNvPicPr>
          <p:nvPr/>
        </p:nvPicPr>
        <p:blipFill>
          <a:blip r:embed="rId3"/>
          <a:srcRect l="21902" t="47265" r="38323" b="16068"/>
          <a:stretch/>
        </p:blipFill>
        <p:spPr>
          <a:xfrm>
            <a:off x="2547257" y="4234542"/>
            <a:ext cx="4702628" cy="2438400"/>
          </a:xfrm>
          <a:prstGeom prst="rect">
            <a:avLst/>
          </a:prstGeom>
        </p:spPr>
      </p:pic>
    </p:spTree>
    <p:extLst>
      <p:ext uri="{BB962C8B-B14F-4D97-AF65-F5344CB8AC3E}">
        <p14:creationId xmlns:p14="http://schemas.microsoft.com/office/powerpoint/2010/main" val="29245729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C5125B-62F7-D5EF-A0FC-7495C6A7691A}"/>
            </a:ext>
          </a:extLst>
        </p:cNvPr>
        <p:cNvGrpSpPr/>
        <p:nvPr/>
      </p:nvGrpSpPr>
      <p:grpSpPr>
        <a:xfrm>
          <a:off x="0" y="0"/>
          <a:ext cx="0" cy="0"/>
          <a:chOff x="0" y="0"/>
          <a:chExt cx="0" cy="0"/>
        </a:xfrm>
      </p:grpSpPr>
      <p:sp>
        <p:nvSpPr>
          <p:cNvPr id="86017" name="Rectangle 2">
            <a:extLst>
              <a:ext uri="{FF2B5EF4-FFF2-40B4-BE49-F238E27FC236}">
                <a16:creationId xmlns:a16="http://schemas.microsoft.com/office/drawing/2014/main" id="{FC26CF74-90F4-C62D-2A26-F42747C2FD30}"/>
              </a:ext>
            </a:extLst>
          </p:cNvPr>
          <p:cNvSpPr>
            <a:spLocks noGrp="1" noChangeArrowheads="1"/>
          </p:cNvSpPr>
          <p:nvPr>
            <p:ph type="title"/>
          </p:nvPr>
        </p:nvSpPr>
        <p:spPr>
          <a:xfrm>
            <a:off x="971550" y="317500"/>
            <a:ext cx="6908800" cy="1143000"/>
          </a:xfrm>
        </p:spPr>
        <p:txBody>
          <a:bodyPr/>
          <a:lstStyle/>
          <a:p>
            <a:r>
              <a:rPr lang="en-US" altLang="en-US" sz="3600" dirty="0">
                <a:solidFill>
                  <a:srgbClr val="FF0000"/>
                </a:solidFill>
                <a:ea typeface="ＭＳ Ｐゴシック" panose="020B0600070205080204" pitchFamily="34" charset="-128"/>
              </a:rPr>
              <a:t>Monitoring glucocorticoid replacement (lessons from MR)</a:t>
            </a:r>
            <a:endParaRPr lang="en-US" altLang="en-US" dirty="0">
              <a:solidFill>
                <a:srgbClr val="FF0000"/>
              </a:solidFill>
              <a:ea typeface="ＭＳ Ｐゴシック" panose="020B0600070205080204" pitchFamily="34" charset="-128"/>
            </a:endParaRPr>
          </a:p>
        </p:txBody>
      </p:sp>
      <p:sp>
        <p:nvSpPr>
          <p:cNvPr id="86018" name="Rectangle 3">
            <a:extLst>
              <a:ext uri="{FF2B5EF4-FFF2-40B4-BE49-F238E27FC236}">
                <a16:creationId xmlns:a16="http://schemas.microsoft.com/office/drawing/2014/main" id="{6E2E4268-E3D3-409A-1575-F2F283AFF9C5}"/>
              </a:ext>
            </a:extLst>
          </p:cNvPr>
          <p:cNvSpPr>
            <a:spLocks noGrp="1" noChangeArrowheads="1"/>
          </p:cNvSpPr>
          <p:nvPr>
            <p:ph type="body" idx="1"/>
          </p:nvPr>
        </p:nvSpPr>
        <p:spPr>
          <a:xfrm>
            <a:off x="993775" y="1422400"/>
            <a:ext cx="6908800" cy="4114800"/>
          </a:xfrm>
        </p:spPr>
        <p:txBody>
          <a:bodyPr/>
          <a:lstStyle/>
          <a:p>
            <a:pPr>
              <a:lnSpc>
                <a:spcPct val="90000"/>
              </a:lnSpc>
            </a:pPr>
            <a:r>
              <a:rPr lang="en-US" altLang="en-US" sz="2400" dirty="0">
                <a:ea typeface="ＭＳ Ｐゴシック" panose="020B0600070205080204" pitchFamily="34" charset="-128"/>
              </a:rPr>
              <a:t>Signs and symptoms</a:t>
            </a:r>
          </a:p>
          <a:p>
            <a:pPr>
              <a:lnSpc>
                <a:spcPct val="90000"/>
              </a:lnSpc>
            </a:pPr>
            <a:r>
              <a:rPr lang="en-US" altLang="en-US" sz="2400" dirty="0">
                <a:ea typeface="ＭＳ Ｐゴシック" panose="020B0600070205080204" pitchFamily="34" charset="-128"/>
              </a:rPr>
              <a:t>Some patients need a high dose of steroids.</a:t>
            </a:r>
          </a:p>
          <a:p>
            <a:pPr>
              <a:lnSpc>
                <a:spcPct val="90000"/>
              </a:lnSpc>
            </a:pPr>
            <a:r>
              <a:rPr lang="en-US" altLang="en-US" sz="2400" dirty="0">
                <a:ea typeface="ＭＳ Ｐゴシック" panose="020B0600070205080204" pitchFamily="34" charset="-128"/>
              </a:rPr>
              <a:t>If they are doing well, have no complications from too much steroids (weight gain, rise in HbA1c, osteoporosis), can leave them on a high dose.</a:t>
            </a:r>
          </a:p>
          <a:p>
            <a:pPr>
              <a:lnSpc>
                <a:spcPct val="90000"/>
              </a:lnSpc>
            </a:pPr>
            <a:endParaRPr lang="en-US" altLang="en-US" sz="2000" dirty="0">
              <a:ea typeface="ＭＳ Ｐゴシック" panose="020B0600070205080204" pitchFamily="34" charset="-128"/>
            </a:endParaRPr>
          </a:p>
        </p:txBody>
      </p:sp>
    </p:spTree>
    <p:extLst>
      <p:ext uri="{BB962C8B-B14F-4D97-AF65-F5344CB8AC3E}">
        <p14:creationId xmlns:p14="http://schemas.microsoft.com/office/powerpoint/2010/main" val="27199401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a:extLst>
              <a:ext uri="{FF2B5EF4-FFF2-40B4-BE49-F238E27FC236}">
                <a16:creationId xmlns:a16="http://schemas.microsoft.com/office/drawing/2014/main" id="{B8E928F1-FBDF-8743-9E41-4B5D4DCB6220}"/>
              </a:ext>
            </a:extLst>
          </p:cNvPr>
          <p:cNvSpPr>
            <a:spLocks noGrp="1" noChangeArrowheads="1"/>
          </p:cNvSpPr>
          <p:nvPr>
            <p:ph type="title"/>
          </p:nvPr>
        </p:nvSpPr>
        <p:spPr/>
        <p:txBody>
          <a:bodyPr/>
          <a:lstStyle/>
          <a:p>
            <a:r>
              <a:rPr lang="en-US" altLang="en-US" sz="3600" dirty="0">
                <a:solidFill>
                  <a:srgbClr val="FF0000"/>
                </a:solidFill>
                <a:ea typeface="ＭＳ Ｐゴシック" panose="020B0600070205080204" pitchFamily="34" charset="-128"/>
              </a:rPr>
              <a:t>Monitoring mineralocorticoid replacement in primary adrenal insufficiency</a:t>
            </a:r>
          </a:p>
        </p:txBody>
      </p:sp>
      <p:sp>
        <p:nvSpPr>
          <p:cNvPr id="90114" name="Rectangle 3">
            <a:extLst>
              <a:ext uri="{FF2B5EF4-FFF2-40B4-BE49-F238E27FC236}">
                <a16:creationId xmlns:a16="http://schemas.microsoft.com/office/drawing/2014/main" id="{D8A81383-91DE-6B45-884F-3AFF1674CB5D}"/>
              </a:ext>
            </a:extLst>
          </p:cNvPr>
          <p:cNvSpPr>
            <a:spLocks noGrp="1" noChangeArrowheads="1"/>
          </p:cNvSpPr>
          <p:nvPr>
            <p:ph type="body" idx="1"/>
          </p:nvPr>
        </p:nvSpPr>
        <p:spPr/>
        <p:txBody>
          <a:bodyPr/>
          <a:lstStyle/>
          <a:p>
            <a:r>
              <a:rPr lang="en-US" altLang="en-US" sz="2000" dirty="0">
                <a:ea typeface="ＭＳ Ｐゴシック" panose="020B0600070205080204" pitchFamily="34" charset="-128"/>
              </a:rPr>
              <a:t>Plasma renin activity is very accurate and probably should be measured every 2-3 months</a:t>
            </a:r>
          </a:p>
          <a:p>
            <a:r>
              <a:rPr lang="en-US" altLang="en-US" sz="2000" dirty="0">
                <a:ea typeface="ＭＳ Ｐゴシック" panose="020B0600070205080204" pitchFamily="34" charset="-128"/>
              </a:rPr>
              <a:t>Tube should be chilled and spun right away (labs aren’t good about this, probably okay)</a:t>
            </a:r>
          </a:p>
          <a:p>
            <a:r>
              <a:rPr lang="en-US" altLang="en-US" sz="2000" dirty="0">
                <a:ea typeface="ＭＳ Ｐゴシック" panose="020B0600070205080204" pitchFamily="34" charset="-128"/>
              </a:rPr>
              <a:t>If its high, more fludrocortisone is given, if its low, less fludrocortisone is given</a:t>
            </a:r>
          </a:p>
          <a:p>
            <a:r>
              <a:rPr lang="en-US" altLang="en-US" sz="2000" dirty="0">
                <a:ea typeface="ＭＳ Ｐゴシック" panose="020B0600070205080204" pitchFamily="34" charset="-128"/>
              </a:rPr>
              <a:t>Electrolytes are relatively insensitive and are not a substitute for frequent renin monitoring</a:t>
            </a:r>
          </a:p>
          <a:p>
            <a:r>
              <a:rPr lang="en-US" altLang="en-US" sz="2000" dirty="0">
                <a:ea typeface="ＭＳ Ｐゴシック" panose="020B0600070205080204" pitchFamily="34" charset="-128"/>
              </a:rPr>
              <a:t>If high blood pressure and normal renin, do not stop fludrocortisone, but give a blood pressure pill</a:t>
            </a:r>
          </a:p>
          <a:p>
            <a:r>
              <a:rPr lang="en-US" altLang="en-US" sz="2000" dirty="0">
                <a:ea typeface="ＭＳ Ｐゴシック" panose="020B0600070205080204" pitchFamily="34" charset="-128"/>
              </a:rPr>
              <a:t>Calcium channel blockers</a:t>
            </a:r>
          </a:p>
          <a:p>
            <a:pPr lvl="1"/>
            <a:r>
              <a:rPr lang="en-US" altLang="en-US" sz="2000" dirty="0">
                <a:ea typeface="ＭＳ Ｐゴシック" panose="020B0600070205080204" pitchFamily="34" charset="-128"/>
              </a:rPr>
              <a:t>Amlodipine (Norvasc) or diltiazem (</a:t>
            </a:r>
            <a:r>
              <a:rPr lang="en-US" altLang="en-US" sz="2000" dirty="0" err="1">
                <a:ea typeface="ＭＳ Ｐゴシック" panose="020B0600070205080204" pitchFamily="34" charset="-128"/>
              </a:rPr>
              <a:t>Cardiazem</a:t>
            </a:r>
            <a:r>
              <a:rPr lang="en-US" altLang="en-US" sz="2000" dirty="0">
                <a:ea typeface="ＭＳ Ｐゴシック" panose="020B0600070205080204" pitchFamily="34" charset="-128"/>
              </a:rPr>
              <a:t>)</a:t>
            </a:r>
          </a:p>
          <a:p>
            <a:pPr marL="400050"/>
            <a:r>
              <a:rPr lang="en-US" altLang="en-US" sz="2000" dirty="0">
                <a:ea typeface="ＭＳ Ｐゴシック" panose="020B0600070205080204" pitchFamily="34" charset="-128"/>
              </a:rPr>
              <a:t>Do </a:t>
            </a:r>
            <a:r>
              <a:rPr lang="en-US" altLang="en-US" sz="2000" b="1" dirty="0">
                <a:ea typeface="ＭＳ Ｐゴシック" panose="020B0600070205080204" pitchFamily="34" charset="-128"/>
              </a:rPr>
              <a:t>not</a:t>
            </a:r>
            <a:r>
              <a:rPr lang="en-US" altLang="en-US" sz="2000" dirty="0">
                <a:ea typeface="ＭＳ Ｐゴシック" panose="020B0600070205080204" pitchFamily="34" charset="-128"/>
              </a:rPr>
              <a:t> give ACE inhibitors (benazepril, </a:t>
            </a:r>
            <a:r>
              <a:rPr lang="en-US" altLang="en-US" sz="2000" dirty="0" err="1">
                <a:ea typeface="ＭＳ Ｐゴシック" panose="020B0600070205080204" pitchFamily="34" charset="-128"/>
              </a:rPr>
              <a:t>lisinipril</a:t>
            </a:r>
            <a:r>
              <a:rPr lang="en-US" altLang="en-US" sz="2000" dirty="0">
                <a:ea typeface="ＭＳ Ｐゴシック" panose="020B0600070205080204" pitchFamily="34" charset="-128"/>
              </a:rPr>
              <a:t>), ARBs (losartan), spironolactone or diuretics</a:t>
            </a:r>
          </a:p>
          <a:p>
            <a:endParaRPr lang="en-US" altLang="en-US" sz="2400" dirty="0">
              <a:ea typeface="ＭＳ Ｐゴシック" panose="020B0600070205080204" pitchFamily="34" charset="-128"/>
            </a:endParaRPr>
          </a:p>
        </p:txBody>
      </p:sp>
    </p:spTree>
    <p:extLst>
      <p:ext uri="{BB962C8B-B14F-4D97-AF65-F5344CB8AC3E}">
        <p14:creationId xmlns:p14="http://schemas.microsoft.com/office/powerpoint/2010/main" val="32203885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a:extLst>
              <a:ext uri="{FF2B5EF4-FFF2-40B4-BE49-F238E27FC236}">
                <a16:creationId xmlns:a16="http://schemas.microsoft.com/office/drawing/2014/main" id="{B8E928F1-FBDF-8743-9E41-4B5D4DCB6220}"/>
              </a:ext>
            </a:extLst>
          </p:cNvPr>
          <p:cNvSpPr>
            <a:spLocks noGrp="1" noChangeArrowheads="1"/>
          </p:cNvSpPr>
          <p:nvPr>
            <p:ph type="title"/>
          </p:nvPr>
        </p:nvSpPr>
        <p:spPr/>
        <p:txBody>
          <a:bodyPr/>
          <a:lstStyle/>
          <a:p>
            <a:r>
              <a:rPr lang="en-US" altLang="en-US" sz="3600" dirty="0">
                <a:solidFill>
                  <a:srgbClr val="FF0000"/>
                </a:solidFill>
                <a:ea typeface="ＭＳ Ｐゴシック" panose="020B0600070205080204" pitchFamily="34" charset="-128"/>
              </a:rPr>
              <a:t>Salt and licorice</a:t>
            </a:r>
          </a:p>
        </p:txBody>
      </p:sp>
      <p:sp>
        <p:nvSpPr>
          <p:cNvPr id="90114" name="Rectangle 3">
            <a:extLst>
              <a:ext uri="{FF2B5EF4-FFF2-40B4-BE49-F238E27FC236}">
                <a16:creationId xmlns:a16="http://schemas.microsoft.com/office/drawing/2014/main" id="{D8A81383-91DE-6B45-884F-3AFF1674CB5D}"/>
              </a:ext>
            </a:extLst>
          </p:cNvPr>
          <p:cNvSpPr>
            <a:spLocks noGrp="1" noChangeArrowheads="1"/>
          </p:cNvSpPr>
          <p:nvPr>
            <p:ph type="body" idx="1"/>
          </p:nvPr>
        </p:nvSpPr>
        <p:spPr/>
        <p:txBody>
          <a:bodyPr/>
          <a:lstStyle/>
          <a:p>
            <a:r>
              <a:rPr lang="en-US" altLang="en-US" sz="2400" dirty="0">
                <a:ea typeface="ＭＳ Ｐゴシック" panose="020B0600070205080204" pitchFamily="34" charset="-128"/>
              </a:rPr>
              <a:t>Use salt abundantly, especially if you are salt craving</a:t>
            </a:r>
          </a:p>
          <a:p>
            <a:r>
              <a:rPr lang="en-US" altLang="en-US" sz="2400" dirty="0">
                <a:ea typeface="ＭＳ Ｐゴシック" panose="020B0600070205080204" pitchFamily="34" charset="-128"/>
              </a:rPr>
              <a:t>Can take more before exercise</a:t>
            </a:r>
          </a:p>
          <a:p>
            <a:r>
              <a:rPr lang="en-US" altLang="en-US" sz="2400" dirty="0">
                <a:ea typeface="ＭＳ Ｐゴシック" panose="020B0600070205080204" pitchFamily="34" charset="-128"/>
              </a:rPr>
              <a:t>As long as you don’t have heart problems or hypertension, probably can take as much salt as you want</a:t>
            </a:r>
          </a:p>
          <a:p>
            <a:r>
              <a:rPr lang="en-US" altLang="en-US" sz="2400" dirty="0">
                <a:ea typeface="ＭＳ Ｐゴシック" panose="020B0600070205080204" pitchFamily="34" charset="-128"/>
              </a:rPr>
              <a:t>Licorice root inhibits the 11b-HSD enzyme allowing more cortisol to bind to the cortisol receptor in he kidney</a:t>
            </a:r>
          </a:p>
          <a:p>
            <a:r>
              <a:rPr lang="en-US" altLang="en-US" sz="2400" dirty="0">
                <a:ea typeface="ＭＳ Ｐゴシック" panose="020B0600070205080204" pitchFamily="34" charset="-128"/>
              </a:rPr>
              <a:t>Might be a good way to get more mileage from your cortisol and fludrocortisone</a:t>
            </a:r>
          </a:p>
          <a:p>
            <a:r>
              <a:rPr lang="en-US" altLang="en-US" sz="2400" dirty="0">
                <a:ea typeface="ＭＳ Ｐゴシック" panose="020B0600070205080204" pitchFamily="34" charset="-128"/>
              </a:rPr>
              <a:t>Licorice root from Nature’s Way 450 mg twice a day</a:t>
            </a:r>
          </a:p>
          <a:p>
            <a:endParaRPr lang="en-US" altLang="en-US" sz="2400" dirty="0">
              <a:ea typeface="ＭＳ Ｐゴシック" panose="020B0600070205080204" pitchFamily="34" charset="-128"/>
            </a:endParaRPr>
          </a:p>
          <a:p>
            <a:endParaRPr lang="en-US" altLang="en-US" sz="2400" dirty="0">
              <a:ea typeface="ＭＳ Ｐゴシック" panose="020B0600070205080204" pitchFamily="34" charset="-128"/>
            </a:endParaRPr>
          </a:p>
        </p:txBody>
      </p:sp>
    </p:spTree>
    <p:extLst>
      <p:ext uri="{BB962C8B-B14F-4D97-AF65-F5344CB8AC3E}">
        <p14:creationId xmlns:p14="http://schemas.microsoft.com/office/powerpoint/2010/main" val="36665906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a:extLst>
              <a:ext uri="{FF2B5EF4-FFF2-40B4-BE49-F238E27FC236}">
                <a16:creationId xmlns:a16="http://schemas.microsoft.com/office/drawing/2014/main" id="{B8E928F1-FBDF-8743-9E41-4B5D4DCB6220}"/>
              </a:ext>
            </a:extLst>
          </p:cNvPr>
          <p:cNvSpPr>
            <a:spLocks noGrp="1" noChangeArrowheads="1"/>
          </p:cNvSpPr>
          <p:nvPr>
            <p:ph type="title"/>
          </p:nvPr>
        </p:nvSpPr>
        <p:spPr/>
        <p:txBody>
          <a:bodyPr/>
          <a:lstStyle/>
          <a:p>
            <a:r>
              <a:rPr lang="en-US" altLang="en-US" sz="3600" dirty="0">
                <a:solidFill>
                  <a:srgbClr val="FF0000"/>
                </a:solidFill>
                <a:ea typeface="ＭＳ Ｐゴシック" panose="020B0600070205080204" pitchFamily="34" charset="-128"/>
              </a:rPr>
              <a:t>DHEA</a:t>
            </a:r>
          </a:p>
        </p:txBody>
      </p:sp>
      <p:sp>
        <p:nvSpPr>
          <p:cNvPr id="90114" name="Rectangle 3">
            <a:extLst>
              <a:ext uri="{FF2B5EF4-FFF2-40B4-BE49-F238E27FC236}">
                <a16:creationId xmlns:a16="http://schemas.microsoft.com/office/drawing/2014/main" id="{D8A81383-91DE-6B45-884F-3AFF1674CB5D}"/>
              </a:ext>
            </a:extLst>
          </p:cNvPr>
          <p:cNvSpPr>
            <a:spLocks noGrp="1" noChangeArrowheads="1"/>
          </p:cNvSpPr>
          <p:nvPr>
            <p:ph type="body" idx="1"/>
          </p:nvPr>
        </p:nvSpPr>
        <p:spPr/>
        <p:txBody>
          <a:bodyPr/>
          <a:lstStyle/>
          <a:p>
            <a:r>
              <a:rPr lang="en-US" altLang="en-US" sz="2400" dirty="0">
                <a:ea typeface="ＭＳ Ｐゴシック" panose="020B0600070205080204" pitchFamily="34" charset="-128"/>
              </a:rPr>
              <a:t>Only made by adrenal (0 if adrenalectomy)</a:t>
            </a:r>
          </a:p>
          <a:p>
            <a:r>
              <a:rPr lang="en-US" altLang="en-US" sz="2400" dirty="0">
                <a:ea typeface="ＭＳ Ｐゴシック" panose="020B0600070205080204" pitchFamily="34" charset="-128"/>
              </a:rPr>
              <a:t>I recommend 25 mg a day</a:t>
            </a:r>
          </a:p>
          <a:p>
            <a:r>
              <a:rPr lang="en-US" altLang="en-US" sz="2400" dirty="0">
                <a:ea typeface="ＭＳ Ｐゴシック" panose="020B0600070205080204" pitchFamily="34" charset="-128"/>
              </a:rPr>
              <a:t>May help with energy and immune system</a:t>
            </a:r>
          </a:p>
          <a:p>
            <a:r>
              <a:rPr lang="en-US" altLang="en-US" sz="2400" dirty="0">
                <a:ea typeface="ＭＳ Ｐゴシック" panose="020B0600070205080204" pitchFamily="34" charset="-128"/>
              </a:rPr>
              <a:t>Too much DHEA</a:t>
            </a:r>
          </a:p>
          <a:p>
            <a:pPr lvl="1"/>
            <a:r>
              <a:rPr lang="en-US" altLang="en-US" sz="2000" dirty="0">
                <a:ea typeface="ＭＳ Ｐゴシック" panose="020B0600070205080204" pitchFamily="34" charset="-128"/>
              </a:rPr>
              <a:t>Oily skin</a:t>
            </a:r>
          </a:p>
          <a:p>
            <a:pPr lvl="1"/>
            <a:r>
              <a:rPr lang="en-US" altLang="en-US" sz="2000" dirty="0">
                <a:ea typeface="ＭＳ Ｐゴシック" panose="020B0600070205080204" pitchFamily="34" charset="-128"/>
              </a:rPr>
              <a:t>Oily hair</a:t>
            </a:r>
          </a:p>
          <a:p>
            <a:pPr lvl="1"/>
            <a:r>
              <a:rPr lang="en-US" altLang="en-US" sz="2000" dirty="0">
                <a:ea typeface="ＭＳ Ｐゴシック" panose="020B0600070205080204" pitchFamily="34" charset="-128"/>
              </a:rPr>
              <a:t>Acne</a:t>
            </a:r>
          </a:p>
          <a:p>
            <a:endParaRPr lang="en-US" altLang="en-US" sz="2400" dirty="0">
              <a:ea typeface="ＭＳ Ｐゴシック" panose="020B0600070205080204" pitchFamily="34" charset="-128"/>
            </a:endParaRPr>
          </a:p>
          <a:p>
            <a:endParaRPr lang="en-US" altLang="en-US" sz="2400" dirty="0">
              <a:ea typeface="ＭＳ Ｐゴシック" panose="020B0600070205080204" pitchFamily="34" charset="-128"/>
            </a:endParaRPr>
          </a:p>
        </p:txBody>
      </p:sp>
    </p:spTree>
    <p:extLst>
      <p:ext uri="{BB962C8B-B14F-4D97-AF65-F5344CB8AC3E}">
        <p14:creationId xmlns:p14="http://schemas.microsoft.com/office/powerpoint/2010/main" val="8592108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a:extLst>
              <a:ext uri="{FF2B5EF4-FFF2-40B4-BE49-F238E27FC236}">
                <a16:creationId xmlns:a16="http://schemas.microsoft.com/office/drawing/2014/main" id="{B8E928F1-FBDF-8743-9E41-4B5D4DCB6220}"/>
              </a:ext>
            </a:extLst>
          </p:cNvPr>
          <p:cNvSpPr>
            <a:spLocks noGrp="1" noChangeArrowheads="1"/>
          </p:cNvSpPr>
          <p:nvPr>
            <p:ph type="title"/>
          </p:nvPr>
        </p:nvSpPr>
        <p:spPr/>
        <p:txBody>
          <a:bodyPr/>
          <a:lstStyle/>
          <a:p>
            <a:r>
              <a:rPr lang="en-US" altLang="en-US" sz="3600" dirty="0">
                <a:solidFill>
                  <a:srgbClr val="FF0000"/>
                </a:solidFill>
                <a:ea typeface="ＭＳ Ｐゴシック" panose="020B0600070205080204" pitchFamily="34" charset="-128"/>
              </a:rPr>
              <a:t>Testosterone</a:t>
            </a:r>
          </a:p>
        </p:txBody>
      </p:sp>
      <p:sp>
        <p:nvSpPr>
          <p:cNvPr id="90114" name="Rectangle 3">
            <a:extLst>
              <a:ext uri="{FF2B5EF4-FFF2-40B4-BE49-F238E27FC236}">
                <a16:creationId xmlns:a16="http://schemas.microsoft.com/office/drawing/2014/main" id="{D8A81383-91DE-6B45-884F-3AFF1674CB5D}"/>
              </a:ext>
            </a:extLst>
          </p:cNvPr>
          <p:cNvSpPr>
            <a:spLocks noGrp="1" noChangeArrowheads="1"/>
          </p:cNvSpPr>
          <p:nvPr>
            <p:ph type="body" idx="1"/>
          </p:nvPr>
        </p:nvSpPr>
        <p:spPr/>
        <p:txBody>
          <a:bodyPr/>
          <a:lstStyle/>
          <a:p>
            <a:r>
              <a:rPr lang="en-US" altLang="en-US" sz="2400" dirty="0">
                <a:ea typeface="ＭＳ Ｐゴシック" panose="020B0600070205080204" pitchFamily="34" charset="-128"/>
              </a:rPr>
              <a:t>Half made by adrenals, half made by ovaries (regulated by the pituitary)</a:t>
            </a:r>
          </a:p>
          <a:p>
            <a:r>
              <a:rPr lang="en-US" altLang="en-US" sz="2400" dirty="0">
                <a:ea typeface="ＭＳ Ｐゴシック" panose="020B0600070205080204" pitchFamily="34" charset="-128"/>
              </a:rPr>
              <a:t>Most patients with BLA and prior pituitary surgery are low</a:t>
            </a:r>
          </a:p>
          <a:p>
            <a:r>
              <a:rPr lang="en-US" altLang="en-US" sz="2400" dirty="0">
                <a:ea typeface="ＭＳ Ｐゴシック" panose="020B0600070205080204" pitchFamily="34" charset="-128"/>
              </a:rPr>
              <a:t>Usually given by cream</a:t>
            </a:r>
          </a:p>
          <a:p>
            <a:r>
              <a:rPr lang="en-US" altLang="en-US" sz="2400" dirty="0">
                <a:ea typeface="ＭＳ Ｐゴシック" panose="020B0600070205080204" pitchFamily="34" charset="-128"/>
              </a:rPr>
              <a:t>2.5 mg/mL, 1 mL daily is a dose I often use</a:t>
            </a:r>
          </a:p>
          <a:p>
            <a:r>
              <a:rPr lang="en-US" altLang="en-US" sz="2400" dirty="0">
                <a:ea typeface="ＭＳ Ｐゴシック" panose="020B0600070205080204" pitchFamily="34" charset="-128"/>
              </a:rPr>
              <a:t>May help with energy, muscle strength, libido</a:t>
            </a:r>
          </a:p>
          <a:p>
            <a:r>
              <a:rPr lang="en-US" altLang="en-US" sz="2400" dirty="0">
                <a:ea typeface="ＭＳ Ｐゴシック" panose="020B0600070205080204" pitchFamily="34" charset="-128"/>
              </a:rPr>
              <a:t>Less side effects than DHEA</a:t>
            </a:r>
          </a:p>
          <a:p>
            <a:pPr lvl="1"/>
            <a:r>
              <a:rPr lang="en-US" altLang="en-US" sz="2000" dirty="0">
                <a:ea typeface="ＭＳ Ｐゴシック" panose="020B0600070205080204" pitchFamily="34" charset="-128"/>
              </a:rPr>
              <a:t>Extra hair growth</a:t>
            </a:r>
          </a:p>
          <a:p>
            <a:pPr lvl="1"/>
            <a:r>
              <a:rPr lang="en-US" altLang="en-US" sz="2000" dirty="0">
                <a:ea typeface="ＭＳ Ｐゴシック" panose="020B0600070205080204" pitchFamily="34" charset="-128"/>
              </a:rPr>
              <a:t>Acne</a:t>
            </a:r>
          </a:p>
          <a:p>
            <a:endParaRPr lang="en-US" altLang="en-US" sz="2400" dirty="0">
              <a:ea typeface="ＭＳ Ｐゴシック" panose="020B0600070205080204" pitchFamily="34" charset="-128"/>
            </a:endParaRPr>
          </a:p>
          <a:p>
            <a:endParaRPr lang="en-US" altLang="en-US" sz="2400" dirty="0">
              <a:ea typeface="ＭＳ Ｐゴシック" panose="020B0600070205080204" pitchFamily="34" charset="-128"/>
            </a:endParaRPr>
          </a:p>
        </p:txBody>
      </p:sp>
    </p:spTree>
    <p:extLst>
      <p:ext uri="{BB962C8B-B14F-4D97-AF65-F5344CB8AC3E}">
        <p14:creationId xmlns:p14="http://schemas.microsoft.com/office/powerpoint/2010/main" val="23374678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3206BD-561D-C9EE-380F-B87607E7F4EA}"/>
            </a:ext>
          </a:extLst>
        </p:cNvPr>
        <p:cNvGrpSpPr/>
        <p:nvPr/>
      </p:nvGrpSpPr>
      <p:grpSpPr>
        <a:xfrm>
          <a:off x="0" y="0"/>
          <a:ext cx="0" cy="0"/>
          <a:chOff x="0" y="0"/>
          <a:chExt cx="0" cy="0"/>
        </a:xfrm>
      </p:grpSpPr>
      <p:sp>
        <p:nvSpPr>
          <p:cNvPr id="151554" name="Rectangle 2">
            <a:extLst>
              <a:ext uri="{FF2B5EF4-FFF2-40B4-BE49-F238E27FC236}">
                <a16:creationId xmlns:a16="http://schemas.microsoft.com/office/drawing/2014/main" id="{EE33FFA1-5F07-7D5F-BF97-297851E00EE9}"/>
              </a:ext>
            </a:extLst>
          </p:cNvPr>
          <p:cNvSpPr>
            <a:spLocks noGrp="1" noChangeArrowheads="1"/>
          </p:cNvSpPr>
          <p:nvPr>
            <p:ph type="title"/>
          </p:nvPr>
        </p:nvSpPr>
        <p:spPr>
          <a:xfrm>
            <a:off x="457200" y="27701"/>
            <a:ext cx="8229600" cy="1143000"/>
          </a:xfrm>
        </p:spPr>
        <p:txBody>
          <a:bodyPr/>
          <a:lstStyle/>
          <a:p>
            <a:pPr>
              <a:defRPr/>
            </a:pPr>
            <a:r>
              <a:rPr lang="en-US" dirty="0">
                <a:solidFill>
                  <a:srgbClr val="FF0000"/>
                </a:solidFill>
                <a:cs typeface="+mj-cs"/>
              </a:rPr>
              <a:t>MR (obituary) </a:t>
            </a:r>
          </a:p>
        </p:txBody>
      </p:sp>
      <p:sp>
        <p:nvSpPr>
          <p:cNvPr id="151555" name="Rectangle 3">
            <a:extLst>
              <a:ext uri="{FF2B5EF4-FFF2-40B4-BE49-F238E27FC236}">
                <a16:creationId xmlns:a16="http://schemas.microsoft.com/office/drawing/2014/main" id="{86FB0AD3-56BB-5E66-5E82-C320EA36B9F9}"/>
              </a:ext>
            </a:extLst>
          </p:cNvPr>
          <p:cNvSpPr>
            <a:spLocks noGrp="1" noChangeArrowheads="1"/>
          </p:cNvSpPr>
          <p:nvPr>
            <p:ph type="body" idx="1"/>
          </p:nvPr>
        </p:nvSpPr>
        <p:spPr>
          <a:xfrm>
            <a:off x="228600" y="1014047"/>
            <a:ext cx="8686800" cy="4525963"/>
          </a:xfrm>
        </p:spPr>
        <p:txBody>
          <a:bodyPr/>
          <a:lstStyle/>
          <a:p>
            <a:pPr algn="l">
              <a:lnSpc>
                <a:spcPts val="1800"/>
              </a:lnSpc>
              <a:spcBef>
                <a:spcPts val="750"/>
              </a:spcBef>
              <a:spcAft>
                <a:spcPts val="750"/>
              </a:spcAft>
            </a:pPr>
            <a:r>
              <a:rPr lang="en-US" sz="1800" b="0" i="0" u="none" strike="noStrike" dirty="0">
                <a:solidFill>
                  <a:srgbClr val="202020"/>
                </a:solidFill>
                <a:effectLst/>
                <a:latin typeface="Helvetica" pitchFamily="2" charset="0"/>
              </a:rPr>
              <a:t>Dr. Madonna Nicole Ramp, 43, passed away on November 12, 2024, in Las Vegas, NV after a long battle with multiple illnesses. </a:t>
            </a:r>
          </a:p>
          <a:p>
            <a:pPr algn="l">
              <a:lnSpc>
                <a:spcPts val="1800"/>
              </a:lnSpc>
              <a:spcBef>
                <a:spcPts val="750"/>
              </a:spcBef>
              <a:spcAft>
                <a:spcPts val="750"/>
              </a:spcAft>
            </a:pPr>
            <a:r>
              <a:rPr lang="en-US" sz="1800" b="0" i="0" u="none" strike="noStrike" dirty="0">
                <a:solidFill>
                  <a:srgbClr val="202020"/>
                </a:solidFill>
                <a:effectLst/>
                <a:latin typeface="Helvetica" pitchFamily="2" charset="0"/>
              </a:rPr>
              <a:t>Madonna was born on April 14, 1981, in Jackson, MI to Daniel Ramp and Madonna Chapin. She attended St. John's Elementary School, J.C.M.S., and Lumen Christi while living in Jackson. During her years in school, she was active with many different sports, clubs, and youth groups. She ultimately moved to Paw Paw, MI before her senior year of high school, and graduated from Paw Paw High School. on May 23, 2018. </a:t>
            </a:r>
          </a:p>
          <a:p>
            <a:pPr algn="l">
              <a:lnSpc>
                <a:spcPts val="1800"/>
              </a:lnSpc>
              <a:spcBef>
                <a:spcPts val="750"/>
              </a:spcBef>
              <a:spcAft>
                <a:spcPts val="750"/>
              </a:spcAft>
            </a:pPr>
            <a:r>
              <a:rPr lang="en-US" sz="1800" b="0" i="0" u="none" strike="noStrike" dirty="0">
                <a:solidFill>
                  <a:srgbClr val="202020"/>
                </a:solidFill>
                <a:effectLst/>
                <a:latin typeface="Helvetica" pitchFamily="2" charset="0"/>
              </a:rPr>
              <a:t>To say Madonna was a free spirit would be an understatement. She loved moving to the beat of her own drum and trying to push the envelope to get others to think critically. Elvis, music, dancing, poetry, and catching up with her loved ones were some of the most important things to her! She also valued moving and growing, so no one person or place could tie her down for long!</a:t>
            </a:r>
          </a:p>
          <a:p>
            <a:pPr algn="l">
              <a:lnSpc>
                <a:spcPts val="1800"/>
              </a:lnSpc>
              <a:spcBef>
                <a:spcPts val="750"/>
              </a:spcBef>
              <a:spcAft>
                <a:spcPts val="750"/>
              </a:spcAft>
            </a:pPr>
            <a:r>
              <a:rPr lang="en-US" sz="1800" b="0" i="0" u="none" strike="noStrike" dirty="0">
                <a:solidFill>
                  <a:srgbClr val="202020"/>
                </a:solidFill>
                <a:effectLst/>
                <a:latin typeface="Helvetica" pitchFamily="2" charset="0"/>
              </a:rPr>
              <a:t>Madonna was a valued member of many communities! She came from a large family and built an even larger family throughout the world! She is preceded in death by her father, Daniel, and her mother, Madonna. While Madonna is no longer physically on Earth, the legacy she left behind will live on! She loved being in service to others, so in lieu of flowers, please make a donation to the Listening Ear Crisis Center in East Lansing, MI, or another charity of your choice, in her name.</a:t>
            </a:r>
            <a:br>
              <a:rPr lang="en-US" sz="1800" b="0" i="0" u="none" strike="noStrike" dirty="0">
                <a:solidFill>
                  <a:srgbClr val="202020"/>
                </a:solidFill>
                <a:effectLst/>
                <a:latin typeface="Helvetica" pitchFamily="2" charset="0"/>
              </a:rPr>
            </a:br>
            <a:br>
              <a:rPr lang="en-US" sz="1800" b="0" i="0" u="none" strike="noStrike" dirty="0">
                <a:solidFill>
                  <a:srgbClr val="202020"/>
                </a:solidFill>
                <a:effectLst/>
                <a:latin typeface="Helvetica" pitchFamily="2" charset="0"/>
              </a:rPr>
            </a:br>
            <a:r>
              <a:rPr lang="en-US" sz="1800" b="0" i="0" u="none" strike="noStrike" dirty="0">
                <a:solidFill>
                  <a:srgbClr val="202020"/>
                </a:solidFill>
                <a:effectLst/>
                <a:latin typeface="Helvetica" pitchFamily="2" charset="0"/>
              </a:rPr>
              <a:t>May her memory be a blessing</a:t>
            </a:r>
          </a:p>
        </p:txBody>
      </p:sp>
    </p:spTree>
    <p:extLst>
      <p:ext uri="{BB962C8B-B14F-4D97-AF65-F5344CB8AC3E}">
        <p14:creationId xmlns:p14="http://schemas.microsoft.com/office/powerpoint/2010/main" val="14304536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a:extLst>
              <a:ext uri="{FF2B5EF4-FFF2-40B4-BE49-F238E27FC236}">
                <a16:creationId xmlns:a16="http://schemas.microsoft.com/office/drawing/2014/main" id="{B8E928F1-FBDF-8743-9E41-4B5D4DCB6220}"/>
              </a:ext>
            </a:extLst>
          </p:cNvPr>
          <p:cNvSpPr>
            <a:spLocks noGrp="1" noChangeArrowheads="1"/>
          </p:cNvSpPr>
          <p:nvPr>
            <p:ph type="title"/>
          </p:nvPr>
        </p:nvSpPr>
        <p:spPr>
          <a:xfrm>
            <a:off x="457200" y="0"/>
            <a:ext cx="8229600" cy="1143000"/>
          </a:xfrm>
        </p:spPr>
        <p:txBody>
          <a:bodyPr/>
          <a:lstStyle/>
          <a:p>
            <a:r>
              <a:rPr lang="en-US" altLang="en-US" sz="3600" dirty="0">
                <a:solidFill>
                  <a:srgbClr val="FF0000"/>
                </a:solidFill>
                <a:ea typeface="ＭＳ Ｐゴシック" panose="020B0600070205080204" pitchFamily="34" charset="-128"/>
              </a:rPr>
              <a:t>Typical Hormone Panel</a:t>
            </a:r>
          </a:p>
        </p:txBody>
      </p:sp>
      <p:sp>
        <p:nvSpPr>
          <p:cNvPr id="90114" name="Rectangle 3">
            <a:extLst>
              <a:ext uri="{FF2B5EF4-FFF2-40B4-BE49-F238E27FC236}">
                <a16:creationId xmlns:a16="http://schemas.microsoft.com/office/drawing/2014/main" id="{D8A81383-91DE-6B45-884F-3AFF1674CB5D}"/>
              </a:ext>
            </a:extLst>
          </p:cNvPr>
          <p:cNvSpPr>
            <a:spLocks noGrp="1" noChangeArrowheads="1"/>
          </p:cNvSpPr>
          <p:nvPr>
            <p:ph type="body" idx="1"/>
          </p:nvPr>
        </p:nvSpPr>
        <p:spPr>
          <a:xfrm>
            <a:off x="457200" y="882379"/>
            <a:ext cx="8229600" cy="4525963"/>
          </a:xfrm>
        </p:spPr>
        <p:txBody>
          <a:bodyPr/>
          <a:lstStyle/>
          <a:p>
            <a:r>
              <a:rPr lang="en-US" altLang="en-US" sz="2000" dirty="0">
                <a:ea typeface="ＭＳ Ｐゴシック" panose="020B0600070205080204" pitchFamily="34" charset="-128"/>
              </a:rPr>
              <a:t>Every 2-3 months</a:t>
            </a:r>
          </a:p>
          <a:p>
            <a:r>
              <a:rPr lang="en-US" altLang="en-US" sz="2000" dirty="0">
                <a:ea typeface="ＭＳ Ｐゴシック" panose="020B0600070205080204" pitchFamily="34" charset="-128"/>
              </a:rPr>
              <a:t>Renin-sitting is ok</a:t>
            </a:r>
          </a:p>
          <a:p>
            <a:r>
              <a:rPr lang="en-US" altLang="en-US" sz="2000" dirty="0">
                <a:ea typeface="ＭＳ Ｐゴシック" panose="020B0600070205080204" pitchFamily="34" charset="-128"/>
              </a:rPr>
              <a:t>ACTH</a:t>
            </a:r>
          </a:p>
          <a:p>
            <a:r>
              <a:rPr lang="en-US" altLang="en-US" sz="2000" dirty="0">
                <a:ea typeface="ＭＳ Ｐゴシック" panose="020B0600070205080204" pitchFamily="34" charset="-128"/>
              </a:rPr>
              <a:t>DHEAS</a:t>
            </a:r>
          </a:p>
          <a:p>
            <a:r>
              <a:rPr lang="en-US" altLang="en-US" sz="2000" dirty="0">
                <a:ea typeface="ＭＳ Ｐゴシック" panose="020B0600070205080204" pitchFamily="34" charset="-128"/>
              </a:rPr>
              <a:t>Electrolytes (maybe every 3-6 months)</a:t>
            </a:r>
          </a:p>
          <a:p>
            <a:r>
              <a:rPr lang="en-US" altLang="en-US" sz="2000" dirty="0">
                <a:ea typeface="ＭＳ Ｐゴシック" panose="020B0600070205080204" pitchFamily="34" charset="-128"/>
              </a:rPr>
              <a:t>Bioavailable and total testosterone</a:t>
            </a:r>
          </a:p>
          <a:p>
            <a:r>
              <a:rPr lang="en-US" altLang="en-US" sz="2000" dirty="0">
                <a:ea typeface="ＭＳ Ｐゴシック" panose="020B0600070205080204" pitchFamily="34" charset="-128"/>
              </a:rPr>
              <a:t>Pituitary hormones as needed</a:t>
            </a:r>
          </a:p>
          <a:p>
            <a:pPr lvl="1"/>
            <a:r>
              <a:rPr lang="en-US" altLang="en-US" sz="2000" dirty="0">
                <a:ea typeface="ＭＳ Ｐゴシック" panose="020B0600070205080204" pitchFamily="34" charset="-128"/>
              </a:rPr>
              <a:t>IGF-1</a:t>
            </a:r>
          </a:p>
          <a:p>
            <a:pPr lvl="1"/>
            <a:r>
              <a:rPr lang="en-US" altLang="en-US" sz="2000" dirty="0">
                <a:ea typeface="ＭＳ Ｐゴシック" panose="020B0600070205080204" pitchFamily="34" charset="-128"/>
              </a:rPr>
              <a:t>Thyroid hormones (freeT4, freeT3, TSH, rT3)</a:t>
            </a:r>
          </a:p>
          <a:p>
            <a:r>
              <a:rPr lang="en-US" altLang="en-US" sz="2000" dirty="0">
                <a:ea typeface="ＭＳ Ｐゴシック" panose="020B0600070205080204" pitchFamily="34" charset="-128"/>
              </a:rPr>
              <a:t>Gonadal hormones as needed (Estradiol)</a:t>
            </a:r>
          </a:p>
          <a:p>
            <a:r>
              <a:rPr lang="en-US" altLang="en-US" sz="2000" dirty="0">
                <a:ea typeface="ＭＳ Ｐゴシック" panose="020B0600070205080204" pitchFamily="34" charset="-128"/>
              </a:rPr>
              <a:t>24 </a:t>
            </a:r>
            <a:r>
              <a:rPr lang="en-US" altLang="en-US" sz="2000" dirty="0" err="1">
                <a:ea typeface="ＭＳ Ｐゴシック" panose="020B0600070205080204" pitchFamily="34" charset="-128"/>
              </a:rPr>
              <a:t>hr</a:t>
            </a:r>
            <a:r>
              <a:rPr lang="en-US" altLang="en-US" sz="2000" dirty="0">
                <a:ea typeface="ＭＳ Ｐゴシック" panose="020B0600070205080204" pitchFamily="34" charset="-128"/>
              </a:rPr>
              <a:t> UFC/17-OHS on replacement (every 6 months)</a:t>
            </a:r>
          </a:p>
          <a:p>
            <a:r>
              <a:rPr lang="en-US" altLang="en-US" sz="2000" dirty="0">
                <a:ea typeface="ＭＳ Ｐゴシック" panose="020B0600070205080204" pitchFamily="34" charset="-128"/>
              </a:rPr>
              <a:t>Salivary day curve every 6 months</a:t>
            </a:r>
          </a:p>
          <a:p>
            <a:r>
              <a:rPr lang="en-US" altLang="en-US" sz="2000" dirty="0">
                <a:ea typeface="ＭＳ Ｐゴシック" panose="020B0600070205080204" pitchFamily="34" charset="-128"/>
              </a:rPr>
              <a:t>No need to measure cortisol/do imaging (unless concerned about remnant tissue)</a:t>
            </a:r>
          </a:p>
          <a:p>
            <a:r>
              <a:rPr lang="en-US" altLang="en-US" sz="2000" dirty="0">
                <a:ea typeface="ＭＳ Ｐゴシック" panose="020B0600070205080204" pitchFamily="34" charset="-128"/>
              </a:rPr>
              <a:t>Don’t need to/can’t measure dopamine, catecholamines</a:t>
            </a:r>
          </a:p>
          <a:p>
            <a:pPr marL="0" indent="0">
              <a:buNone/>
            </a:pPr>
            <a:endParaRPr lang="en-US" altLang="en-US" sz="2400" dirty="0">
              <a:ea typeface="ＭＳ Ｐゴシック" panose="020B0600070205080204" pitchFamily="34" charset="-128"/>
            </a:endParaRPr>
          </a:p>
          <a:p>
            <a:endParaRPr lang="en-US" altLang="en-US" sz="2400" dirty="0">
              <a:ea typeface="ＭＳ Ｐゴシック" panose="020B0600070205080204" pitchFamily="34" charset="-128"/>
            </a:endParaRPr>
          </a:p>
        </p:txBody>
      </p:sp>
    </p:spTree>
    <p:extLst>
      <p:ext uri="{BB962C8B-B14F-4D97-AF65-F5344CB8AC3E}">
        <p14:creationId xmlns:p14="http://schemas.microsoft.com/office/powerpoint/2010/main" val="25303880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a:extLst>
              <a:ext uri="{FF2B5EF4-FFF2-40B4-BE49-F238E27FC236}">
                <a16:creationId xmlns:a16="http://schemas.microsoft.com/office/drawing/2014/main" id="{B8E928F1-FBDF-8743-9E41-4B5D4DCB6220}"/>
              </a:ext>
            </a:extLst>
          </p:cNvPr>
          <p:cNvSpPr>
            <a:spLocks noGrp="1" noChangeArrowheads="1"/>
          </p:cNvSpPr>
          <p:nvPr>
            <p:ph type="title"/>
          </p:nvPr>
        </p:nvSpPr>
        <p:spPr>
          <a:xfrm>
            <a:off x="457200" y="0"/>
            <a:ext cx="8229600" cy="1143000"/>
          </a:xfrm>
        </p:spPr>
        <p:txBody>
          <a:bodyPr/>
          <a:lstStyle/>
          <a:p>
            <a:r>
              <a:rPr lang="en-US" altLang="en-US" sz="3600" dirty="0">
                <a:solidFill>
                  <a:srgbClr val="FF0000"/>
                </a:solidFill>
                <a:ea typeface="ＭＳ Ｐゴシック" panose="020B0600070205080204" pitchFamily="34" charset="-128"/>
              </a:rPr>
              <a:t>Can someone with adrenal insufficiency?</a:t>
            </a:r>
          </a:p>
        </p:txBody>
      </p:sp>
      <p:sp>
        <p:nvSpPr>
          <p:cNvPr id="90114" name="Rectangle 3">
            <a:extLst>
              <a:ext uri="{FF2B5EF4-FFF2-40B4-BE49-F238E27FC236}">
                <a16:creationId xmlns:a16="http://schemas.microsoft.com/office/drawing/2014/main" id="{D8A81383-91DE-6B45-884F-3AFF1674CB5D}"/>
              </a:ext>
            </a:extLst>
          </p:cNvPr>
          <p:cNvSpPr>
            <a:spLocks noGrp="1" noChangeArrowheads="1"/>
          </p:cNvSpPr>
          <p:nvPr>
            <p:ph type="body" idx="1"/>
          </p:nvPr>
        </p:nvSpPr>
        <p:spPr>
          <a:xfrm>
            <a:off x="457200" y="882379"/>
            <a:ext cx="8229600" cy="4525963"/>
          </a:xfrm>
        </p:spPr>
        <p:txBody>
          <a:bodyPr/>
          <a:lstStyle/>
          <a:p>
            <a:r>
              <a:rPr lang="en-US" altLang="en-US" dirty="0">
                <a:ea typeface="ＭＳ Ｐゴシック" panose="020B0600070205080204" pitchFamily="34" charset="-128"/>
              </a:rPr>
              <a:t>Get a flu shot? Yes you should</a:t>
            </a:r>
          </a:p>
          <a:p>
            <a:r>
              <a:rPr lang="en-US" altLang="en-US" dirty="0">
                <a:ea typeface="ＭＳ Ｐゴシック" panose="020B0600070205080204" pitchFamily="34" charset="-128"/>
              </a:rPr>
              <a:t>Get steroid injections (back problems)? yes but minimize duration</a:t>
            </a:r>
          </a:p>
          <a:p>
            <a:r>
              <a:rPr lang="en-US" altLang="en-US" dirty="0">
                <a:ea typeface="ＭＳ Ｐゴシック" panose="020B0600070205080204" pitchFamily="34" charset="-128"/>
              </a:rPr>
              <a:t>Get oral steroids for asthma? yes but minimize duration</a:t>
            </a:r>
          </a:p>
          <a:p>
            <a:r>
              <a:rPr lang="en-US" altLang="en-US" dirty="0">
                <a:ea typeface="ＭＳ Ｐゴシック" panose="020B0600070205080204" pitchFamily="34" charset="-128"/>
              </a:rPr>
              <a:t>Use steroid inhalers? Yes</a:t>
            </a:r>
          </a:p>
          <a:p>
            <a:r>
              <a:rPr lang="en-US" altLang="en-US" dirty="0">
                <a:ea typeface="ＭＳ Ｐゴシック" panose="020B0600070205080204" pitchFamily="34" charset="-128"/>
              </a:rPr>
              <a:t>Use steroid creams? Yes</a:t>
            </a:r>
          </a:p>
          <a:p>
            <a:r>
              <a:rPr lang="en-US" altLang="en-US" dirty="0">
                <a:ea typeface="ＭＳ Ｐゴシック" panose="020B0600070205080204" pitchFamily="34" charset="-128"/>
              </a:rPr>
              <a:t>Get the COVID-19 vaccine? Why not?</a:t>
            </a:r>
          </a:p>
          <a:p>
            <a:endParaRPr lang="en-US" altLang="en-US" sz="2400" dirty="0">
              <a:ea typeface="ＭＳ Ｐゴシック" panose="020B0600070205080204" pitchFamily="34" charset="-128"/>
            </a:endParaRPr>
          </a:p>
          <a:p>
            <a:endParaRPr lang="en-US" altLang="en-US" sz="2400" dirty="0">
              <a:ea typeface="ＭＳ Ｐゴシック" panose="020B0600070205080204" pitchFamily="34" charset="-128"/>
            </a:endParaRPr>
          </a:p>
        </p:txBody>
      </p:sp>
    </p:spTree>
    <p:extLst>
      <p:ext uri="{BB962C8B-B14F-4D97-AF65-F5344CB8AC3E}">
        <p14:creationId xmlns:p14="http://schemas.microsoft.com/office/powerpoint/2010/main" val="4673587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a:extLst>
              <a:ext uri="{FF2B5EF4-FFF2-40B4-BE49-F238E27FC236}">
                <a16:creationId xmlns:a16="http://schemas.microsoft.com/office/drawing/2014/main" id="{19A3AE41-9670-E04C-B6C9-DB9835855B6B}"/>
              </a:ext>
            </a:extLst>
          </p:cNvPr>
          <p:cNvSpPr>
            <a:spLocks noGrp="1" noChangeArrowheads="1"/>
          </p:cNvSpPr>
          <p:nvPr>
            <p:ph type="title"/>
          </p:nvPr>
        </p:nvSpPr>
        <p:spPr/>
        <p:txBody>
          <a:bodyPr/>
          <a:lstStyle/>
          <a:p>
            <a:pPr>
              <a:defRPr/>
            </a:pPr>
            <a:r>
              <a:rPr lang="en-US" sz="4000" dirty="0">
                <a:solidFill>
                  <a:srgbClr val="FF0000"/>
                </a:solidFill>
              </a:rPr>
              <a:t>COVID-19 and stress-dosing</a:t>
            </a:r>
            <a:endParaRPr lang="en-US" sz="4000" dirty="0">
              <a:solidFill>
                <a:srgbClr val="FF0000"/>
              </a:solidFill>
              <a:cs typeface="+mj-cs"/>
            </a:endParaRPr>
          </a:p>
        </p:txBody>
      </p:sp>
      <p:sp>
        <p:nvSpPr>
          <p:cNvPr id="152579" name="Rectangle 3">
            <a:extLst>
              <a:ext uri="{FF2B5EF4-FFF2-40B4-BE49-F238E27FC236}">
                <a16:creationId xmlns:a16="http://schemas.microsoft.com/office/drawing/2014/main" id="{FB2425A4-5520-7349-ABCD-349D74D6FC97}"/>
              </a:ext>
            </a:extLst>
          </p:cNvPr>
          <p:cNvSpPr>
            <a:spLocks noGrp="1" noChangeArrowheads="1"/>
          </p:cNvSpPr>
          <p:nvPr>
            <p:ph type="body" idx="1"/>
          </p:nvPr>
        </p:nvSpPr>
        <p:spPr>
          <a:xfrm>
            <a:off x="457199" y="1410513"/>
            <a:ext cx="8516679" cy="4525963"/>
          </a:xfrm>
        </p:spPr>
        <p:txBody>
          <a:bodyPr/>
          <a:lstStyle/>
          <a:p>
            <a:r>
              <a:rPr lang="en-US" altLang="en-US" sz="2400" dirty="0"/>
              <a:t>Not as important as when I gave this talk in 2020</a:t>
            </a:r>
          </a:p>
          <a:p>
            <a:r>
              <a:rPr lang="en-US" altLang="en-US" sz="2400" dirty="0"/>
              <a:t>Make sure you drink fluids, take in salt.</a:t>
            </a:r>
          </a:p>
          <a:p>
            <a:r>
              <a:rPr lang="en-US" altLang="en-US" sz="2400" dirty="0"/>
              <a:t>I would stress dose by doubling your hydrocortisone, not tripling as Dr. </a:t>
            </a:r>
            <a:r>
              <a:rPr lang="en-US" altLang="en-US" sz="2400" dirty="0" err="1"/>
              <a:t>Findling</a:t>
            </a:r>
            <a:r>
              <a:rPr lang="en-US" altLang="en-US" sz="2400" dirty="0"/>
              <a:t> recommended.</a:t>
            </a:r>
          </a:p>
          <a:p>
            <a:r>
              <a:rPr lang="en-US" altLang="en-US" sz="2400" dirty="0"/>
              <a:t>See my quotes in </a:t>
            </a:r>
            <a:r>
              <a:rPr lang="en-US" altLang="en-US" sz="2400" dirty="0">
                <a:hlinkClick r:id="rId3"/>
              </a:rPr>
              <a:t>Endocrine Today</a:t>
            </a:r>
            <a:endParaRPr lang="en-US" altLang="en-US" sz="2400" dirty="0"/>
          </a:p>
          <a:p>
            <a:r>
              <a:rPr lang="en-US" altLang="en-US" sz="2400" dirty="0"/>
              <a:t>https://</a:t>
            </a:r>
            <a:r>
              <a:rPr lang="en-US" altLang="en-US" sz="2400" dirty="0" err="1"/>
              <a:t>www.healio.com</a:t>
            </a:r>
            <a:r>
              <a:rPr lang="en-US" altLang="en-US" sz="2400" dirty="0"/>
              <a:t>/news/endocrinology/20200326/aace-statement-offers-covid19-guidance-for-people-with-adrenal-insufficiency-cushings-syndrome</a:t>
            </a:r>
          </a:p>
          <a:p>
            <a:r>
              <a:rPr lang="en-US" altLang="en-US" sz="2400" dirty="0"/>
              <a:t>Download Dr. Friedman’s </a:t>
            </a:r>
            <a:r>
              <a:rPr lang="en-US" altLang="en-US" sz="2400" dirty="0">
                <a:hlinkClick r:id="rId4"/>
              </a:rPr>
              <a:t>adrenal crisis letter </a:t>
            </a:r>
            <a:r>
              <a:rPr lang="en-US" altLang="en-US" sz="2400" dirty="0"/>
              <a:t>to bring to emergency rooms</a:t>
            </a:r>
          </a:p>
          <a:p>
            <a:endParaRPr lang="en-US" sz="2400" dirty="0"/>
          </a:p>
        </p:txBody>
      </p:sp>
    </p:spTree>
    <p:extLst>
      <p:ext uri="{BB962C8B-B14F-4D97-AF65-F5344CB8AC3E}">
        <p14:creationId xmlns:p14="http://schemas.microsoft.com/office/powerpoint/2010/main" val="7646971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a:extLst>
              <a:ext uri="{FF2B5EF4-FFF2-40B4-BE49-F238E27FC236}">
                <a16:creationId xmlns:a16="http://schemas.microsoft.com/office/drawing/2014/main" id="{B8E928F1-FBDF-8743-9E41-4B5D4DCB6220}"/>
              </a:ext>
            </a:extLst>
          </p:cNvPr>
          <p:cNvSpPr>
            <a:spLocks noGrp="1" noChangeArrowheads="1"/>
          </p:cNvSpPr>
          <p:nvPr>
            <p:ph type="title"/>
          </p:nvPr>
        </p:nvSpPr>
        <p:spPr/>
        <p:txBody>
          <a:bodyPr/>
          <a:lstStyle/>
          <a:p>
            <a:r>
              <a:rPr lang="en-US" altLang="en-US" dirty="0">
                <a:solidFill>
                  <a:srgbClr val="FF0000"/>
                </a:solidFill>
                <a:ea typeface="ＭＳ Ｐゴシック" panose="020B0600070205080204" pitchFamily="34" charset="-128"/>
              </a:rPr>
              <a:t>Stress Dosing</a:t>
            </a:r>
          </a:p>
        </p:txBody>
      </p:sp>
      <p:sp>
        <p:nvSpPr>
          <p:cNvPr id="90114" name="Rectangle 3">
            <a:extLst>
              <a:ext uri="{FF2B5EF4-FFF2-40B4-BE49-F238E27FC236}">
                <a16:creationId xmlns:a16="http://schemas.microsoft.com/office/drawing/2014/main" id="{D8A81383-91DE-6B45-884F-3AFF1674CB5D}"/>
              </a:ext>
            </a:extLst>
          </p:cNvPr>
          <p:cNvSpPr>
            <a:spLocks noGrp="1" noChangeArrowheads="1"/>
          </p:cNvSpPr>
          <p:nvPr>
            <p:ph type="body" idx="1"/>
          </p:nvPr>
        </p:nvSpPr>
        <p:spPr/>
        <p:txBody>
          <a:bodyPr/>
          <a:lstStyle/>
          <a:p>
            <a:r>
              <a:rPr lang="en-US" altLang="en-US" sz="2400" dirty="0">
                <a:ea typeface="ＭＳ Ｐゴシック" panose="020B0600070205080204" pitchFamily="34" charset="-128"/>
              </a:rPr>
              <a:t>Okay for short-term, try to avoid creeping up on your dose</a:t>
            </a:r>
          </a:p>
          <a:p>
            <a:pPr lvl="1"/>
            <a:r>
              <a:rPr lang="en-US" altLang="en-US" dirty="0">
                <a:ea typeface="ＭＳ Ｐゴシック" panose="020B0600070205080204" pitchFamily="34" charset="-128"/>
              </a:rPr>
              <a:t>Fever</a:t>
            </a:r>
          </a:p>
          <a:p>
            <a:pPr lvl="1"/>
            <a:r>
              <a:rPr lang="en-US" altLang="en-US" dirty="0">
                <a:ea typeface="ＭＳ Ｐゴシック" panose="020B0600070205080204" pitchFamily="34" charset="-128"/>
              </a:rPr>
              <a:t>Vomiting</a:t>
            </a:r>
          </a:p>
          <a:p>
            <a:r>
              <a:rPr lang="en-US" altLang="en-US" dirty="0">
                <a:ea typeface="ＭＳ Ｐゴシック" panose="020B0600070205080204" pitchFamily="34" charset="-128"/>
              </a:rPr>
              <a:t>Double glucocorticoid dose</a:t>
            </a:r>
          </a:p>
          <a:p>
            <a:r>
              <a:rPr lang="en-US" altLang="en-US" sz="2400" dirty="0">
                <a:ea typeface="ＭＳ Ｐゴシック" panose="020B0600070205080204" pitchFamily="34" charset="-128"/>
              </a:rPr>
              <a:t>Severe stress could add an extra 5 mg </a:t>
            </a:r>
          </a:p>
          <a:p>
            <a:r>
              <a:rPr lang="en-US" altLang="en-US" sz="2400" dirty="0">
                <a:ea typeface="ＭＳ Ｐゴシック" panose="020B0600070205080204" pitchFamily="34" charset="-128"/>
              </a:rPr>
              <a:t>Exercise </a:t>
            </a:r>
            <a:r>
              <a:rPr lang="en-US" altLang="en-US" sz="2400">
                <a:ea typeface="ＭＳ Ｐゴシック" panose="020B0600070205080204" pitchFamily="34" charset="-128"/>
              </a:rPr>
              <a:t>or travel, </a:t>
            </a:r>
            <a:r>
              <a:rPr lang="en-US" altLang="en-US" sz="2400" dirty="0">
                <a:ea typeface="ＭＳ Ｐゴシック" panose="020B0600070205080204" pitchFamily="34" charset="-128"/>
              </a:rPr>
              <a:t>could add an extra 2.5-5 mg of HC and .05 mg of fludrocortisone before</a:t>
            </a:r>
          </a:p>
          <a:p>
            <a:r>
              <a:rPr lang="en-US" altLang="en-US" sz="2400" dirty="0">
                <a:ea typeface="ＭＳ Ｐゴシック" panose="020B0600070205080204" pitchFamily="34" charset="-128"/>
              </a:rPr>
              <a:t>Some women need a a bit extra around their menses</a:t>
            </a:r>
          </a:p>
          <a:p>
            <a:endParaRPr lang="en-US" altLang="en-US" sz="2400" dirty="0">
              <a:ea typeface="ＭＳ Ｐゴシック" panose="020B0600070205080204" pitchFamily="34" charset="-128"/>
            </a:endParaRPr>
          </a:p>
        </p:txBody>
      </p:sp>
    </p:spTree>
    <p:extLst>
      <p:ext uri="{BB962C8B-B14F-4D97-AF65-F5344CB8AC3E}">
        <p14:creationId xmlns:p14="http://schemas.microsoft.com/office/powerpoint/2010/main" val="15615575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a:extLst>
              <a:ext uri="{FF2B5EF4-FFF2-40B4-BE49-F238E27FC236}">
                <a16:creationId xmlns:a16="http://schemas.microsoft.com/office/drawing/2014/main" id="{262958F5-9FBC-ED43-B20B-38D70ACBECB1}"/>
              </a:ext>
            </a:extLst>
          </p:cNvPr>
          <p:cNvSpPr>
            <a:spLocks noGrp="1" noChangeArrowheads="1"/>
          </p:cNvSpPr>
          <p:nvPr>
            <p:ph type="title"/>
          </p:nvPr>
        </p:nvSpPr>
        <p:spPr>
          <a:noFill/>
        </p:spPr>
        <p:txBody>
          <a:bodyPr/>
          <a:lstStyle/>
          <a:p>
            <a:r>
              <a:rPr lang="en-US" altLang="en-US" dirty="0">
                <a:solidFill>
                  <a:srgbClr val="FF0000"/>
                </a:solidFill>
                <a:ea typeface="ＭＳ Ｐゴシック" panose="020B0600070205080204" pitchFamily="34" charset="-128"/>
              </a:rPr>
              <a:t>Adrenal Crisis</a:t>
            </a:r>
          </a:p>
        </p:txBody>
      </p:sp>
      <p:sp>
        <p:nvSpPr>
          <p:cNvPr id="96258" name="Rectangle 3">
            <a:extLst>
              <a:ext uri="{FF2B5EF4-FFF2-40B4-BE49-F238E27FC236}">
                <a16:creationId xmlns:a16="http://schemas.microsoft.com/office/drawing/2014/main" id="{7AC51887-3D8F-7445-BB1B-8ABF8E9E78C1}"/>
              </a:ext>
            </a:extLst>
          </p:cNvPr>
          <p:cNvSpPr>
            <a:spLocks noGrp="1" noChangeArrowheads="1"/>
          </p:cNvSpPr>
          <p:nvPr>
            <p:ph type="body" idx="1"/>
          </p:nvPr>
        </p:nvSpPr>
        <p:spPr>
          <a:noFill/>
        </p:spPr>
        <p:txBody>
          <a:bodyPr/>
          <a:lstStyle/>
          <a:p>
            <a:r>
              <a:rPr lang="en-US" altLang="en-US" dirty="0">
                <a:ea typeface="ＭＳ Ｐゴシック" panose="020B0600070205080204" pitchFamily="34" charset="-128"/>
              </a:rPr>
              <a:t>Usually in Patients with Primary Adrenal Insufficiency</a:t>
            </a:r>
          </a:p>
          <a:p>
            <a:r>
              <a:rPr lang="en-US" altLang="en-US" dirty="0">
                <a:ea typeface="ＭＳ Ｐゴシック" panose="020B0600070205080204" pitchFamily="34" charset="-128"/>
              </a:rPr>
              <a:t>Precipitated by Stress (emotional or physical) </a:t>
            </a:r>
          </a:p>
          <a:p>
            <a:r>
              <a:rPr lang="en-US" altLang="en-US" dirty="0">
                <a:ea typeface="ＭＳ Ｐゴシック" panose="020B0600070205080204" pitchFamily="34" charset="-128"/>
              </a:rPr>
              <a:t>Newly diagnosed vs. established patient</a:t>
            </a:r>
          </a:p>
          <a:p>
            <a:pPr lvl="1"/>
            <a:r>
              <a:rPr lang="en-US" altLang="en-US" dirty="0">
                <a:ea typeface="ＭＳ Ｐゴシック" panose="020B0600070205080204" pitchFamily="34" charset="-128"/>
              </a:rPr>
              <a:t>Stopped/ran out of  medicines</a:t>
            </a:r>
          </a:p>
          <a:p>
            <a:pPr lvl="1"/>
            <a:r>
              <a:rPr lang="en-US" altLang="en-US" dirty="0">
                <a:ea typeface="ＭＳ Ｐゴシック" panose="020B0600070205080204" pitchFamily="34" charset="-128"/>
              </a:rPr>
              <a:t>Illness (</a:t>
            </a:r>
            <a:r>
              <a:rPr lang="en-US" dirty="0"/>
              <a:t>gastrointestinal and upper respiratory tract infections)</a:t>
            </a:r>
            <a:endParaRPr lang="en-US" altLang="en-US" dirty="0">
              <a:ea typeface="ＭＳ Ｐゴシック" panose="020B0600070205080204" pitchFamily="34" charset="-128"/>
            </a:endParaRPr>
          </a:p>
          <a:p>
            <a:pPr lvl="1"/>
            <a:r>
              <a:rPr lang="en-US" altLang="en-US" dirty="0">
                <a:ea typeface="ＭＳ Ｐゴシック" panose="020B0600070205080204" pitchFamily="34" charset="-128"/>
              </a:rPr>
              <a:t>vomiting</a:t>
            </a:r>
          </a:p>
        </p:txBody>
      </p:sp>
    </p:spTree>
    <p:extLst>
      <p:ext uri="{BB962C8B-B14F-4D97-AF65-F5344CB8AC3E}">
        <p14:creationId xmlns:p14="http://schemas.microsoft.com/office/powerpoint/2010/main" val="1456301271"/>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a:extLst>
              <a:ext uri="{FF2B5EF4-FFF2-40B4-BE49-F238E27FC236}">
                <a16:creationId xmlns:a16="http://schemas.microsoft.com/office/drawing/2014/main" id="{7129598C-09DE-6B47-971C-DC61E65B9EE0}"/>
              </a:ext>
            </a:extLst>
          </p:cNvPr>
          <p:cNvSpPr>
            <a:spLocks noChangeArrowheads="1"/>
          </p:cNvSpPr>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a:defRPr sz="2400">
                <a:solidFill>
                  <a:srgbClr val="FAFD00"/>
                </a:solidFill>
                <a:latin typeface="Times New Roman" panose="02020603050405020304" pitchFamily="18" charset="0"/>
                <a:ea typeface="ＭＳ Ｐゴシック" panose="020B0600070205080204" pitchFamily="34" charset="-128"/>
              </a:defRPr>
            </a:lvl1pPr>
            <a:lvl2pPr marL="742950" indent="-285750">
              <a:defRPr sz="2400">
                <a:solidFill>
                  <a:srgbClr val="FAFD00"/>
                </a:solidFill>
                <a:latin typeface="Times New Roman" panose="02020603050405020304" pitchFamily="18" charset="0"/>
                <a:ea typeface="ＭＳ Ｐゴシック" panose="020B0600070205080204" pitchFamily="34" charset="-128"/>
              </a:defRPr>
            </a:lvl2pPr>
            <a:lvl3pPr marL="1143000" indent="-228600">
              <a:defRPr sz="2400">
                <a:solidFill>
                  <a:srgbClr val="FAFD00"/>
                </a:solidFill>
                <a:latin typeface="Times New Roman" panose="02020603050405020304" pitchFamily="18" charset="0"/>
                <a:ea typeface="ＭＳ Ｐゴシック" panose="020B0600070205080204" pitchFamily="34" charset="-128"/>
              </a:defRPr>
            </a:lvl3pPr>
            <a:lvl4pPr marL="1600200" indent="-228600">
              <a:defRPr sz="2400">
                <a:solidFill>
                  <a:srgbClr val="FAFD00"/>
                </a:solidFill>
                <a:latin typeface="Times New Roman" panose="02020603050405020304" pitchFamily="18" charset="0"/>
                <a:ea typeface="ＭＳ Ｐゴシック" panose="020B0600070205080204" pitchFamily="34" charset="-128"/>
              </a:defRPr>
            </a:lvl4pPr>
            <a:lvl5pPr marL="2057400" indent="-228600">
              <a:defRPr sz="2400">
                <a:solidFill>
                  <a:srgbClr val="FAFD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FAFD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FAFD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FAFD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FAFD00"/>
                </a:solidFill>
                <a:latin typeface="Times New Roman" panose="02020603050405020304" pitchFamily="18" charset="0"/>
                <a:ea typeface="ＭＳ Ｐゴシック" panose="020B0600070205080204" pitchFamily="34" charset="-128"/>
              </a:defRPr>
            </a:lvl9pPr>
          </a:lstStyle>
          <a:p>
            <a:pPr algn="ctr"/>
            <a:r>
              <a:rPr lang="en-US" altLang="en-US" sz="4400" dirty="0">
                <a:solidFill>
                  <a:srgbClr val="FF0000"/>
                </a:solidFill>
              </a:rPr>
              <a:t>Adrenal Crisis-symptoms</a:t>
            </a:r>
          </a:p>
        </p:txBody>
      </p:sp>
      <p:sp>
        <p:nvSpPr>
          <p:cNvPr id="95234" name="Rectangle 3">
            <a:extLst>
              <a:ext uri="{FF2B5EF4-FFF2-40B4-BE49-F238E27FC236}">
                <a16:creationId xmlns:a16="http://schemas.microsoft.com/office/drawing/2014/main" id="{B93FEBF3-ADC7-CA41-9AF0-63F10DB8EDF0}"/>
              </a:ext>
            </a:extLst>
          </p:cNvPr>
          <p:cNvSpPr>
            <a:spLocks noChangeArrowheads="1"/>
          </p:cNvSpPr>
          <p:nvPr/>
        </p:nvSpPr>
        <p:spPr bwMode="auto">
          <a:xfrm>
            <a:off x="685800" y="1535151"/>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a:defRPr sz="2400">
                <a:solidFill>
                  <a:srgbClr val="FAFD00"/>
                </a:solidFill>
                <a:latin typeface="Times New Roman" panose="02020603050405020304" pitchFamily="18" charset="0"/>
                <a:ea typeface="ＭＳ Ｐゴシック" panose="020B0600070205080204" pitchFamily="34" charset="-128"/>
              </a:defRPr>
            </a:lvl1pPr>
            <a:lvl2pPr marL="742950" indent="-285750">
              <a:defRPr sz="2400">
                <a:solidFill>
                  <a:srgbClr val="FAFD00"/>
                </a:solidFill>
                <a:latin typeface="Times New Roman" panose="02020603050405020304" pitchFamily="18" charset="0"/>
                <a:ea typeface="ＭＳ Ｐゴシック" panose="020B0600070205080204" pitchFamily="34" charset="-128"/>
              </a:defRPr>
            </a:lvl2pPr>
            <a:lvl3pPr marL="1143000" indent="-228600">
              <a:defRPr sz="2400">
                <a:solidFill>
                  <a:srgbClr val="FAFD00"/>
                </a:solidFill>
                <a:latin typeface="Times New Roman" panose="02020603050405020304" pitchFamily="18" charset="0"/>
                <a:ea typeface="ＭＳ Ｐゴシック" panose="020B0600070205080204" pitchFamily="34" charset="-128"/>
              </a:defRPr>
            </a:lvl3pPr>
            <a:lvl4pPr marL="1600200" indent="-228600">
              <a:defRPr sz="2400">
                <a:solidFill>
                  <a:srgbClr val="FAFD00"/>
                </a:solidFill>
                <a:latin typeface="Times New Roman" panose="02020603050405020304" pitchFamily="18" charset="0"/>
                <a:ea typeface="ＭＳ Ｐゴシック" panose="020B0600070205080204" pitchFamily="34" charset="-128"/>
              </a:defRPr>
            </a:lvl4pPr>
            <a:lvl5pPr marL="2057400" indent="-228600">
              <a:defRPr sz="2400">
                <a:solidFill>
                  <a:srgbClr val="FAFD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FAFD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FAFD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FAFD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FAFD00"/>
                </a:solidFill>
                <a:latin typeface="Times New Roman" panose="02020603050405020304" pitchFamily="18" charset="0"/>
                <a:ea typeface="ＭＳ Ｐゴシック" panose="020B0600070205080204" pitchFamily="34" charset="-128"/>
              </a:defRPr>
            </a:lvl9pPr>
          </a:lstStyle>
          <a:p>
            <a:pPr marL="457200" indent="-457200">
              <a:buFont typeface="Arial" panose="020B0604020202020204" pitchFamily="34" charset="0"/>
              <a:buChar char="•"/>
            </a:pPr>
            <a:r>
              <a:rPr lang="en-US" altLang="en-US" sz="3200" dirty="0">
                <a:solidFill>
                  <a:schemeClr val="tx1"/>
                </a:solidFill>
              </a:rPr>
              <a:t>GI issues (nausea, vomiting, abdominal pain, diarrhea)</a:t>
            </a:r>
          </a:p>
          <a:p>
            <a:pPr marL="457200" indent="-457200">
              <a:buFont typeface="Arial" panose="020B0604020202020204" pitchFamily="34" charset="0"/>
              <a:buChar char="•"/>
            </a:pPr>
            <a:r>
              <a:rPr lang="en-US" altLang="en-US" sz="3200" dirty="0">
                <a:solidFill>
                  <a:schemeClr val="tx1"/>
                </a:solidFill>
              </a:rPr>
              <a:t>Fatigue</a:t>
            </a:r>
          </a:p>
          <a:p>
            <a:pPr marL="457200" indent="-457200">
              <a:buFont typeface="Arial" panose="020B0604020202020204" pitchFamily="34" charset="0"/>
              <a:buChar char="•"/>
            </a:pPr>
            <a:r>
              <a:rPr lang="en-US" altLang="en-US" sz="3200" dirty="0">
                <a:solidFill>
                  <a:srgbClr val="FF0000"/>
                </a:solidFill>
              </a:rPr>
              <a:t>High</a:t>
            </a:r>
            <a:r>
              <a:rPr lang="en-US" altLang="en-US" sz="3200" dirty="0">
                <a:solidFill>
                  <a:schemeClr val="tx1"/>
                </a:solidFill>
              </a:rPr>
              <a:t> or low blood pressure</a:t>
            </a:r>
          </a:p>
          <a:p>
            <a:pPr marL="457200" indent="-457200">
              <a:buFont typeface="Arial" panose="020B0604020202020204" pitchFamily="34" charset="0"/>
              <a:buChar char="•"/>
            </a:pPr>
            <a:r>
              <a:rPr lang="en-US" altLang="en-US" sz="3200" dirty="0">
                <a:solidFill>
                  <a:schemeClr val="tx1"/>
                </a:solidFill>
              </a:rPr>
              <a:t>High pulse</a:t>
            </a:r>
          </a:p>
          <a:p>
            <a:pPr marL="457200" indent="-457200">
              <a:buFont typeface="Arial" panose="020B0604020202020204" pitchFamily="34" charset="0"/>
              <a:buChar char="•"/>
            </a:pPr>
            <a:r>
              <a:rPr lang="en-US" altLang="en-US" sz="3200" dirty="0">
                <a:solidFill>
                  <a:schemeClr val="tx1"/>
                </a:solidFill>
              </a:rPr>
              <a:t>Weak</a:t>
            </a:r>
          </a:p>
          <a:p>
            <a:pPr marL="457200" indent="-457200">
              <a:buFont typeface="Arial" panose="020B0604020202020204" pitchFamily="34" charset="0"/>
              <a:buChar char="•"/>
            </a:pPr>
            <a:r>
              <a:rPr lang="en-US" altLang="en-US" sz="3200" dirty="0">
                <a:solidFill>
                  <a:schemeClr val="tx1"/>
                </a:solidFill>
              </a:rPr>
              <a:t>Feel like passing out</a:t>
            </a:r>
          </a:p>
          <a:p>
            <a:pPr marL="457200" indent="-457200">
              <a:buFont typeface="Arial" panose="020B0604020202020204" pitchFamily="34" charset="0"/>
              <a:buChar char="•"/>
            </a:pPr>
            <a:r>
              <a:rPr lang="en-US" altLang="en-US" sz="3200" dirty="0">
                <a:solidFill>
                  <a:schemeClr val="tx1"/>
                </a:solidFill>
              </a:rPr>
              <a:t>Poor circulation</a:t>
            </a:r>
          </a:p>
          <a:p>
            <a:pPr>
              <a:spcBef>
                <a:spcPct val="20000"/>
              </a:spcBef>
              <a:buSzPct val="100000"/>
              <a:buFontTx/>
              <a:buChar char="•"/>
            </a:pPr>
            <a:endParaRPr lang="en-US" altLang="en-US" sz="3200" dirty="0">
              <a:solidFill>
                <a:schemeClr val="tx1"/>
              </a:solidFill>
            </a:endParaRPr>
          </a:p>
        </p:txBody>
      </p:sp>
    </p:spTree>
    <p:extLst>
      <p:ext uri="{BB962C8B-B14F-4D97-AF65-F5344CB8AC3E}">
        <p14:creationId xmlns:p14="http://schemas.microsoft.com/office/powerpoint/2010/main" val="831497112"/>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a:extLst>
              <a:ext uri="{FF2B5EF4-FFF2-40B4-BE49-F238E27FC236}">
                <a16:creationId xmlns:a16="http://schemas.microsoft.com/office/drawing/2014/main" id="{7129598C-09DE-6B47-971C-DC61E65B9EE0}"/>
              </a:ext>
            </a:extLst>
          </p:cNvPr>
          <p:cNvSpPr>
            <a:spLocks noChangeArrowheads="1"/>
          </p:cNvSpPr>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a:defRPr sz="2400">
                <a:solidFill>
                  <a:srgbClr val="FAFD00"/>
                </a:solidFill>
                <a:latin typeface="Times New Roman" panose="02020603050405020304" pitchFamily="18" charset="0"/>
                <a:ea typeface="ＭＳ Ｐゴシック" panose="020B0600070205080204" pitchFamily="34" charset="-128"/>
              </a:defRPr>
            </a:lvl1pPr>
            <a:lvl2pPr marL="742950" indent="-285750">
              <a:defRPr sz="2400">
                <a:solidFill>
                  <a:srgbClr val="FAFD00"/>
                </a:solidFill>
                <a:latin typeface="Times New Roman" panose="02020603050405020304" pitchFamily="18" charset="0"/>
                <a:ea typeface="ＭＳ Ｐゴシック" panose="020B0600070205080204" pitchFamily="34" charset="-128"/>
              </a:defRPr>
            </a:lvl2pPr>
            <a:lvl3pPr marL="1143000" indent="-228600">
              <a:defRPr sz="2400">
                <a:solidFill>
                  <a:srgbClr val="FAFD00"/>
                </a:solidFill>
                <a:latin typeface="Times New Roman" panose="02020603050405020304" pitchFamily="18" charset="0"/>
                <a:ea typeface="ＭＳ Ｐゴシック" panose="020B0600070205080204" pitchFamily="34" charset="-128"/>
              </a:defRPr>
            </a:lvl3pPr>
            <a:lvl4pPr marL="1600200" indent="-228600">
              <a:defRPr sz="2400">
                <a:solidFill>
                  <a:srgbClr val="FAFD00"/>
                </a:solidFill>
                <a:latin typeface="Times New Roman" panose="02020603050405020304" pitchFamily="18" charset="0"/>
                <a:ea typeface="ＭＳ Ｐゴシック" panose="020B0600070205080204" pitchFamily="34" charset="-128"/>
              </a:defRPr>
            </a:lvl4pPr>
            <a:lvl5pPr marL="2057400" indent="-228600">
              <a:defRPr sz="2400">
                <a:solidFill>
                  <a:srgbClr val="FAFD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FAFD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FAFD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FAFD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FAFD00"/>
                </a:solidFill>
                <a:latin typeface="Times New Roman" panose="02020603050405020304" pitchFamily="18" charset="0"/>
                <a:ea typeface="ＭＳ Ｐゴシック" panose="020B0600070205080204" pitchFamily="34" charset="-128"/>
              </a:defRPr>
            </a:lvl9pPr>
          </a:lstStyle>
          <a:p>
            <a:pPr algn="ctr"/>
            <a:r>
              <a:rPr lang="en-US" altLang="en-US" sz="4400" dirty="0">
                <a:solidFill>
                  <a:srgbClr val="FF0000"/>
                </a:solidFill>
              </a:rPr>
              <a:t>ACT-o-vial</a:t>
            </a:r>
          </a:p>
        </p:txBody>
      </p:sp>
      <p:sp>
        <p:nvSpPr>
          <p:cNvPr id="95234" name="Rectangle 3">
            <a:extLst>
              <a:ext uri="{FF2B5EF4-FFF2-40B4-BE49-F238E27FC236}">
                <a16:creationId xmlns:a16="http://schemas.microsoft.com/office/drawing/2014/main" id="{B93FEBF3-ADC7-CA41-9AF0-63F10DB8EDF0}"/>
              </a:ext>
            </a:extLst>
          </p:cNvPr>
          <p:cNvSpPr>
            <a:spLocks noChangeArrowheads="1"/>
          </p:cNvSpPr>
          <p:nvPr/>
        </p:nvSpPr>
        <p:spPr bwMode="auto">
          <a:xfrm>
            <a:off x="685800" y="990601"/>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a:defRPr sz="2400">
                <a:solidFill>
                  <a:srgbClr val="FAFD00"/>
                </a:solidFill>
                <a:latin typeface="Times New Roman" panose="02020603050405020304" pitchFamily="18" charset="0"/>
                <a:ea typeface="ＭＳ Ｐゴシック" panose="020B0600070205080204" pitchFamily="34" charset="-128"/>
              </a:defRPr>
            </a:lvl1pPr>
            <a:lvl2pPr marL="742950" indent="-285750">
              <a:defRPr sz="2400">
                <a:solidFill>
                  <a:srgbClr val="FAFD00"/>
                </a:solidFill>
                <a:latin typeface="Times New Roman" panose="02020603050405020304" pitchFamily="18" charset="0"/>
                <a:ea typeface="ＭＳ Ｐゴシック" panose="020B0600070205080204" pitchFamily="34" charset="-128"/>
              </a:defRPr>
            </a:lvl2pPr>
            <a:lvl3pPr marL="1143000" indent="-228600">
              <a:defRPr sz="2400">
                <a:solidFill>
                  <a:srgbClr val="FAFD00"/>
                </a:solidFill>
                <a:latin typeface="Times New Roman" panose="02020603050405020304" pitchFamily="18" charset="0"/>
                <a:ea typeface="ＭＳ Ｐゴシック" panose="020B0600070205080204" pitchFamily="34" charset="-128"/>
              </a:defRPr>
            </a:lvl3pPr>
            <a:lvl4pPr marL="1600200" indent="-228600">
              <a:defRPr sz="2400">
                <a:solidFill>
                  <a:srgbClr val="FAFD00"/>
                </a:solidFill>
                <a:latin typeface="Times New Roman" panose="02020603050405020304" pitchFamily="18" charset="0"/>
                <a:ea typeface="ＭＳ Ｐゴシック" panose="020B0600070205080204" pitchFamily="34" charset="-128"/>
              </a:defRPr>
            </a:lvl4pPr>
            <a:lvl5pPr marL="2057400" indent="-228600">
              <a:defRPr sz="2400">
                <a:solidFill>
                  <a:srgbClr val="FAFD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FAFD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FAFD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FAFD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FAFD00"/>
                </a:solidFill>
                <a:latin typeface="Times New Roman" panose="02020603050405020304" pitchFamily="18" charset="0"/>
                <a:ea typeface="ＭＳ Ｐゴシック" panose="020B0600070205080204" pitchFamily="34" charset="-128"/>
              </a:defRPr>
            </a:lvl9pPr>
          </a:lstStyle>
          <a:p>
            <a:pPr lvl="1">
              <a:spcBef>
                <a:spcPct val="20000"/>
              </a:spcBef>
            </a:pPr>
            <a:endParaRPr lang="en-US" altLang="en-US" sz="2800" dirty="0">
              <a:solidFill>
                <a:schemeClr val="tx1"/>
              </a:solidFill>
            </a:endParaRPr>
          </a:p>
          <a:p>
            <a:pPr>
              <a:spcBef>
                <a:spcPct val="20000"/>
              </a:spcBef>
              <a:buSzPct val="100000"/>
              <a:buFontTx/>
              <a:buChar char="•"/>
            </a:pPr>
            <a:r>
              <a:rPr lang="en-US" altLang="en-US" sz="3200" dirty="0">
                <a:solidFill>
                  <a:schemeClr val="tx1"/>
                </a:solidFill>
                <a:hlinkClick r:id="rId2"/>
              </a:rPr>
              <a:t>https://www.pfizerhospitalus.com/products/solu-cortef</a:t>
            </a:r>
            <a:endParaRPr lang="en-US" altLang="en-US" sz="3200" dirty="0">
              <a:solidFill>
                <a:schemeClr val="tx1"/>
              </a:solidFill>
            </a:endParaRPr>
          </a:p>
          <a:p>
            <a:pPr>
              <a:spcBef>
                <a:spcPct val="20000"/>
              </a:spcBef>
              <a:buSzPct val="100000"/>
              <a:buFontTx/>
              <a:buChar char="•"/>
            </a:pPr>
            <a:r>
              <a:rPr lang="en-US" altLang="en-US" sz="3200" dirty="0">
                <a:solidFill>
                  <a:schemeClr val="tx1"/>
                </a:solidFill>
              </a:rPr>
              <a:t>https://</a:t>
            </a:r>
            <a:r>
              <a:rPr lang="en-US" altLang="en-US" sz="3200" dirty="0" err="1">
                <a:solidFill>
                  <a:schemeClr val="tx1"/>
                </a:solidFill>
              </a:rPr>
              <a:t>www.mskcc.org</a:t>
            </a:r>
            <a:r>
              <a:rPr lang="en-US" altLang="en-US" sz="3200" dirty="0">
                <a:solidFill>
                  <a:schemeClr val="tx1"/>
                </a:solidFill>
              </a:rPr>
              <a:t>/cancer-care/patient-education/give-emergency-injection-using-</a:t>
            </a:r>
            <a:r>
              <a:rPr lang="en-US" altLang="en-US" sz="3200" dirty="0" err="1">
                <a:solidFill>
                  <a:schemeClr val="tx1"/>
                </a:solidFill>
              </a:rPr>
              <a:t>solu</a:t>
            </a:r>
            <a:r>
              <a:rPr lang="en-US" altLang="en-US" sz="3200" dirty="0">
                <a:solidFill>
                  <a:schemeClr val="tx1"/>
                </a:solidFill>
              </a:rPr>
              <a:t>-</a:t>
            </a:r>
            <a:r>
              <a:rPr lang="en-US" altLang="en-US" sz="3200" dirty="0" err="1">
                <a:solidFill>
                  <a:schemeClr val="tx1"/>
                </a:solidFill>
              </a:rPr>
              <a:t>cortef</a:t>
            </a:r>
            <a:r>
              <a:rPr lang="en-US" altLang="en-US" sz="3200" dirty="0">
                <a:solidFill>
                  <a:schemeClr val="tx1"/>
                </a:solidFill>
              </a:rPr>
              <a:t>-act-o-vial</a:t>
            </a:r>
          </a:p>
          <a:p>
            <a:pPr>
              <a:spcBef>
                <a:spcPct val="20000"/>
              </a:spcBef>
              <a:buSzPct val="100000"/>
              <a:buFontTx/>
              <a:buChar char="•"/>
            </a:pPr>
            <a:r>
              <a:rPr lang="en-US" altLang="en-US" sz="3200" dirty="0">
                <a:solidFill>
                  <a:schemeClr val="tx1"/>
                </a:solidFill>
              </a:rPr>
              <a:t>100 -2 mL, 250-2 mL, 500-5 mL, 1000 mg-8 mL</a:t>
            </a:r>
          </a:p>
          <a:p>
            <a:pPr>
              <a:spcBef>
                <a:spcPct val="20000"/>
              </a:spcBef>
              <a:buSzPct val="100000"/>
              <a:buFontTx/>
              <a:buChar char="•"/>
            </a:pPr>
            <a:r>
              <a:rPr lang="en-US" altLang="en-US" sz="3200" dirty="0">
                <a:solidFill>
                  <a:schemeClr val="tx1"/>
                </a:solidFill>
              </a:rPr>
              <a:t>Outer thigh</a:t>
            </a:r>
          </a:p>
          <a:p>
            <a:pPr>
              <a:spcBef>
                <a:spcPct val="20000"/>
              </a:spcBef>
              <a:buSzPct val="100000"/>
              <a:buFontTx/>
              <a:buChar char="•"/>
            </a:pPr>
            <a:r>
              <a:rPr lang="en-US" altLang="en-US" sz="3200" dirty="0">
                <a:solidFill>
                  <a:schemeClr val="tx1"/>
                </a:solidFill>
              </a:rPr>
              <a:t>Have 2 or 3-home and purse</a:t>
            </a:r>
          </a:p>
          <a:p>
            <a:pPr>
              <a:spcBef>
                <a:spcPct val="20000"/>
              </a:spcBef>
              <a:buSzPct val="100000"/>
              <a:buFontTx/>
              <a:buChar char="•"/>
            </a:pPr>
            <a:r>
              <a:rPr lang="en-US" altLang="en-US" sz="3200" dirty="0">
                <a:solidFill>
                  <a:schemeClr val="tx1"/>
                </a:solidFill>
              </a:rPr>
              <a:t>Make sure it doesn’t expire</a:t>
            </a:r>
          </a:p>
        </p:txBody>
      </p:sp>
    </p:spTree>
    <p:extLst>
      <p:ext uri="{BB962C8B-B14F-4D97-AF65-F5344CB8AC3E}">
        <p14:creationId xmlns:p14="http://schemas.microsoft.com/office/powerpoint/2010/main" val="2055824242"/>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4BF622-89D2-8677-C0CE-40FB13CDD4C7}"/>
            </a:ext>
          </a:extLst>
        </p:cNvPr>
        <p:cNvGrpSpPr/>
        <p:nvPr/>
      </p:nvGrpSpPr>
      <p:grpSpPr>
        <a:xfrm>
          <a:off x="0" y="0"/>
          <a:ext cx="0" cy="0"/>
          <a:chOff x="0" y="0"/>
          <a:chExt cx="0" cy="0"/>
        </a:xfrm>
      </p:grpSpPr>
      <p:sp>
        <p:nvSpPr>
          <p:cNvPr id="95233" name="Rectangle 2">
            <a:extLst>
              <a:ext uri="{FF2B5EF4-FFF2-40B4-BE49-F238E27FC236}">
                <a16:creationId xmlns:a16="http://schemas.microsoft.com/office/drawing/2014/main" id="{D4C2919D-B3CF-9D28-DDC9-9BC7C3C61712}"/>
              </a:ext>
            </a:extLst>
          </p:cNvPr>
          <p:cNvSpPr>
            <a:spLocks noChangeArrowheads="1"/>
          </p:cNvSpPr>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a:defRPr sz="2400">
                <a:solidFill>
                  <a:srgbClr val="FAFD00"/>
                </a:solidFill>
                <a:latin typeface="Times New Roman" panose="02020603050405020304" pitchFamily="18" charset="0"/>
                <a:ea typeface="ＭＳ Ｐゴシック" panose="020B0600070205080204" pitchFamily="34" charset="-128"/>
              </a:defRPr>
            </a:lvl1pPr>
            <a:lvl2pPr marL="742950" indent="-285750">
              <a:defRPr sz="2400">
                <a:solidFill>
                  <a:srgbClr val="FAFD00"/>
                </a:solidFill>
                <a:latin typeface="Times New Roman" panose="02020603050405020304" pitchFamily="18" charset="0"/>
                <a:ea typeface="ＭＳ Ｐゴシック" panose="020B0600070205080204" pitchFamily="34" charset="-128"/>
              </a:defRPr>
            </a:lvl2pPr>
            <a:lvl3pPr marL="1143000" indent="-228600">
              <a:defRPr sz="2400">
                <a:solidFill>
                  <a:srgbClr val="FAFD00"/>
                </a:solidFill>
                <a:latin typeface="Times New Roman" panose="02020603050405020304" pitchFamily="18" charset="0"/>
                <a:ea typeface="ＭＳ Ｐゴシック" panose="020B0600070205080204" pitchFamily="34" charset="-128"/>
              </a:defRPr>
            </a:lvl3pPr>
            <a:lvl4pPr marL="1600200" indent="-228600">
              <a:defRPr sz="2400">
                <a:solidFill>
                  <a:srgbClr val="FAFD00"/>
                </a:solidFill>
                <a:latin typeface="Times New Roman" panose="02020603050405020304" pitchFamily="18" charset="0"/>
                <a:ea typeface="ＭＳ Ｐゴシック" panose="020B0600070205080204" pitchFamily="34" charset="-128"/>
              </a:defRPr>
            </a:lvl4pPr>
            <a:lvl5pPr marL="2057400" indent="-228600">
              <a:defRPr sz="2400">
                <a:solidFill>
                  <a:srgbClr val="FAFD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FAFD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FAFD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FAFD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FAFD00"/>
                </a:solidFill>
                <a:latin typeface="Times New Roman" panose="02020603050405020304" pitchFamily="18" charset="0"/>
                <a:ea typeface="ＭＳ Ｐゴシック" panose="020B0600070205080204" pitchFamily="34" charset="-128"/>
              </a:defRPr>
            </a:lvl9pPr>
          </a:lstStyle>
          <a:p>
            <a:pPr algn="ctr"/>
            <a:r>
              <a:rPr lang="en-US" altLang="en-US" sz="4400" dirty="0">
                <a:solidFill>
                  <a:srgbClr val="FF0000"/>
                </a:solidFill>
              </a:rPr>
              <a:t>Adrenal Crisis</a:t>
            </a:r>
          </a:p>
        </p:txBody>
      </p:sp>
      <p:sp>
        <p:nvSpPr>
          <p:cNvPr id="95234" name="Rectangle 3">
            <a:extLst>
              <a:ext uri="{FF2B5EF4-FFF2-40B4-BE49-F238E27FC236}">
                <a16:creationId xmlns:a16="http://schemas.microsoft.com/office/drawing/2014/main" id="{58724A97-46D2-1ADB-AF65-2E57CEAAB4D2}"/>
              </a:ext>
            </a:extLst>
          </p:cNvPr>
          <p:cNvSpPr>
            <a:spLocks noChangeArrowheads="1"/>
          </p:cNvSpPr>
          <p:nvPr/>
        </p:nvSpPr>
        <p:spPr bwMode="auto">
          <a:xfrm>
            <a:off x="685800" y="1468244"/>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a:defRPr sz="2400">
                <a:solidFill>
                  <a:srgbClr val="FAFD00"/>
                </a:solidFill>
                <a:latin typeface="Times New Roman" panose="02020603050405020304" pitchFamily="18" charset="0"/>
                <a:ea typeface="ＭＳ Ｐゴシック" panose="020B0600070205080204" pitchFamily="34" charset="-128"/>
              </a:defRPr>
            </a:lvl1pPr>
            <a:lvl2pPr marL="742950" indent="-285750">
              <a:defRPr sz="2400">
                <a:solidFill>
                  <a:srgbClr val="FAFD00"/>
                </a:solidFill>
                <a:latin typeface="Times New Roman" panose="02020603050405020304" pitchFamily="18" charset="0"/>
                <a:ea typeface="ＭＳ Ｐゴシック" panose="020B0600070205080204" pitchFamily="34" charset="-128"/>
              </a:defRPr>
            </a:lvl2pPr>
            <a:lvl3pPr marL="1143000" indent="-228600">
              <a:defRPr sz="2400">
                <a:solidFill>
                  <a:srgbClr val="FAFD00"/>
                </a:solidFill>
                <a:latin typeface="Times New Roman" panose="02020603050405020304" pitchFamily="18" charset="0"/>
                <a:ea typeface="ＭＳ Ｐゴシック" panose="020B0600070205080204" pitchFamily="34" charset="-128"/>
              </a:defRPr>
            </a:lvl3pPr>
            <a:lvl4pPr marL="1600200" indent="-228600">
              <a:defRPr sz="2400">
                <a:solidFill>
                  <a:srgbClr val="FAFD00"/>
                </a:solidFill>
                <a:latin typeface="Times New Roman" panose="02020603050405020304" pitchFamily="18" charset="0"/>
                <a:ea typeface="ＭＳ Ｐゴシック" panose="020B0600070205080204" pitchFamily="34" charset="-128"/>
              </a:defRPr>
            </a:lvl4pPr>
            <a:lvl5pPr marL="2057400" indent="-228600">
              <a:defRPr sz="2400">
                <a:solidFill>
                  <a:srgbClr val="FAFD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FAFD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FAFD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FAFD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FAFD00"/>
                </a:solidFill>
                <a:latin typeface="Times New Roman" panose="02020603050405020304" pitchFamily="18" charset="0"/>
                <a:ea typeface="ＭＳ Ｐゴシック" panose="020B0600070205080204" pitchFamily="34" charset="-128"/>
              </a:defRPr>
            </a:lvl9pPr>
          </a:lstStyle>
          <a:p>
            <a:pPr lvl="1">
              <a:spcBef>
                <a:spcPct val="20000"/>
              </a:spcBef>
            </a:pPr>
            <a:endParaRPr lang="en-US" altLang="en-US" sz="2800" dirty="0">
              <a:solidFill>
                <a:schemeClr val="tx1"/>
              </a:solidFill>
            </a:endParaRPr>
          </a:p>
          <a:p>
            <a:pPr>
              <a:spcBef>
                <a:spcPct val="20000"/>
              </a:spcBef>
              <a:buSzPct val="100000"/>
              <a:buFontTx/>
              <a:buChar char="•"/>
            </a:pPr>
            <a:r>
              <a:rPr lang="en-US" altLang="en-US" sz="3200" dirty="0">
                <a:solidFill>
                  <a:schemeClr val="tx1"/>
                </a:solidFill>
              </a:rPr>
              <a:t>Know when it is coming on</a:t>
            </a:r>
          </a:p>
          <a:p>
            <a:pPr>
              <a:spcBef>
                <a:spcPct val="20000"/>
              </a:spcBef>
              <a:buSzPct val="100000"/>
              <a:buFontTx/>
              <a:buChar char="•"/>
            </a:pPr>
            <a:r>
              <a:rPr lang="en-US" altLang="en-US" sz="3200" dirty="0">
                <a:solidFill>
                  <a:schemeClr val="tx1"/>
                </a:solidFill>
              </a:rPr>
              <a:t>Double dose first, if still AI, 100 mg of IM hydrocortisone</a:t>
            </a:r>
          </a:p>
          <a:p>
            <a:pPr>
              <a:spcBef>
                <a:spcPct val="20000"/>
              </a:spcBef>
              <a:buSzPct val="100000"/>
              <a:buFontTx/>
              <a:buChar char="•"/>
            </a:pPr>
            <a:r>
              <a:rPr lang="en-US" altLang="en-US" sz="3200" dirty="0">
                <a:solidFill>
                  <a:schemeClr val="tx1"/>
                </a:solidFill>
              </a:rPr>
              <a:t>Take extra fludrocortisone/extra fluid and salt</a:t>
            </a:r>
          </a:p>
          <a:p>
            <a:pPr>
              <a:spcBef>
                <a:spcPct val="20000"/>
              </a:spcBef>
              <a:buSzPct val="100000"/>
              <a:buFontTx/>
              <a:buChar char="•"/>
            </a:pPr>
            <a:r>
              <a:rPr lang="en-US" altLang="en-US" sz="3200" dirty="0">
                <a:solidFill>
                  <a:schemeClr val="tx1"/>
                </a:solidFill>
              </a:rPr>
              <a:t>Give yourself a </a:t>
            </a:r>
            <a:r>
              <a:rPr lang="en-US" altLang="en-US" sz="3200" dirty="0" err="1">
                <a:solidFill>
                  <a:schemeClr val="tx1"/>
                </a:solidFill>
              </a:rPr>
              <a:t>solucortef</a:t>
            </a:r>
            <a:r>
              <a:rPr lang="en-US" altLang="en-US" sz="3200" dirty="0">
                <a:solidFill>
                  <a:schemeClr val="tx1"/>
                </a:solidFill>
              </a:rPr>
              <a:t> shot</a:t>
            </a:r>
          </a:p>
          <a:p>
            <a:pPr>
              <a:spcBef>
                <a:spcPct val="20000"/>
              </a:spcBef>
              <a:buSzPct val="100000"/>
              <a:buFontTx/>
              <a:buChar char="•"/>
            </a:pPr>
            <a:r>
              <a:rPr lang="en-US" altLang="en-US" sz="3200" dirty="0">
                <a:solidFill>
                  <a:schemeClr val="tx1"/>
                </a:solidFill>
              </a:rPr>
              <a:t>Go to ER (bring crisis letter) if absolutely needed, but be prepared to wait</a:t>
            </a:r>
          </a:p>
          <a:p>
            <a:pPr>
              <a:spcBef>
                <a:spcPct val="20000"/>
              </a:spcBef>
              <a:buSzPct val="100000"/>
              <a:buFontTx/>
              <a:buChar char="•"/>
            </a:pPr>
            <a:r>
              <a:rPr lang="en-US" altLang="en-US" sz="3200" dirty="0">
                <a:solidFill>
                  <a:schemeClr val="tx1"/>
                </a:solidFill>
              </a:rPr>
              <a:t>You may have to guide the ER doctor</a:t>
            </a:r>
          </a:p>
        </p:txBody>
      </p:sp>
    </p:spTree>
    <p:extLst>
      <p:ext uri="{BB962C8B-B14F-4D97-AF65-F5344CB8AC3E}">
        <p14:creationId xmlns:p14="http://schemas.microsoft.com/office/powerpoint/2010/main" val="2227114850"/>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a:extLst>
              <a:ext uri="{FF2B5EF4-FFF2-40B4-BE49-F238E27FC236}">
                <a16:creationId xmlns:a16="http://schemas.microsoft.com/office/drawing/2014/main" id="{143C1F9E-2DF3-844C-9863-3895E8709CCC}"/>
              </a:ext>
            </a:extLst>
          </p:cNvPr>
          <p:cNvSpPr>
            <a:spLocks noChangeArrowheads="1"/>
          </p:cNvSpPr>
          <p:nvPr/>
        </p:nvSpPr>
        <p:spPr bwMode="auto">
          <a:xfrm>
            <a:off x="680357" y="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a:defRPr sz="2400">
                <a:solidFill>
                  <a:srgbClr val="FAFD00"/>
                </a:solidFill>
                <a:latin typeface="Times New Roman" panose="02020603050405020304" pitchFamily="18" charset="0"/>
                <a:ea typeface="ＭＳ Ｐゴシック" panose="020B0600070205080204" pitchFamily="34" charset="-128"/>
              </a:defRPr>
            </a:lvl1pPr>
            <a:lvl2pPr marL="742950" indent="-285750">
              <a:defRPr sz="2400">
                <a:solidFill>
                  <a:srgbClr val="FAFD00"/>
                </a:solidFill>
                <a:latin typeface="Times New Roman" panose="02020603050405020304" pitchFamily="18" charset="0"/>
                <a:ea typeface="ＭＳ Ｐゴシック" panose="020B0600070205080204" pitchFamily="34" charset="-128"/>
              </a:defRPr>
            </a:lvl2pPr>
            <a:lvl3pPr marL="1143000" indent="-228600">
              <a:defRPr sz="2400">
                <a:solidFill>
                  <a:srgbClr val="FAFD00"/>
                </a:solidFill>
                <a:latin typeface="Times New Roman" panose="02020603050405020304" pitchFamily="18" charset="0"/>
                <a:ea typeface="ＭＳ Ｐゴシック" panose="020B0600070205080204" pitchFamily="34" charset="-128"/>
              </a:defRPr>
            </a:lvl3pPr>
            <a:lvl4pPr marL="1600200" indent="-228600">
              <a:defRPr sz="2400">
                <a:solidFill>
                  <a:srgbClr val="FAFD00"/>
                </a:solidFill>
                <a:latin typeface="Times New Roman" panose="02020603050405020304" pitchFamily="18" charset="0"/>
                <a:ea typeface="ＭＳ Ｐゴシック" panose="020B0600070205080204" pitchFamily="34" charset="-128"/>
              </a:defRPr>
            </a:lvl4pPr>
            <a:lvl5pPr marL="2057400" indent="-228600">
              <a:defRPr sz="2400">
                <a:solidFill>
                  <a:srgbClr val="FAFD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FAFD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FAFD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FAFD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FAFD00"/>
                </a:solidFill>
                <a:latin typeface="Times New Roman" panose="02020603050405020304" pitchFamily="18" charset="0"/>
                <a:ea typeface="ＭＳ Ｐゴシック" panose="020B0600070205080204" pitchFamily="34" charset="-128"/>
              </a:defRPr>
            </a:lvl9pPr>
          </a:lstStyle>
          <a:p>
            <a:pPr algn="ctr"/>
            <a:r>
              <a:rPr lang="en-US" altLang="en-US" sz="3600" dirty="0">
                <a:solidFill>
                  <a:srgbClr val="FF0000"/>
                </a:solidFill>
              </a:rPr>
              <a:t>Steroid coverage for illnesses or surgery</a:t>
            </a:r>
          </a:p>
        </p:txBody>
      </p:sp>
      <p:sp>
        <p:nvSpPr>
          <p:cNvPr id="101378" name="Rectangle 3">
            <a:extLst>
              <a:ext uri="{FF2B5EF4-FFF2-40B4-BE49-F238E27FC236}">
                <a16:creationId xmlns:a16="http://schemas.microsoft.com/office/drawing/2014/main" id="{6C297C71-5E11-1B41-B632-AEC435DEB6AF}"/>
              </a:ext>
            </a:extLst>
          </p:cNvPr>
          <p:cNvSpPr>
            <a:spLocks noChangeArrowheads="1"/>
          </p:cNvSpPr>
          <p:nvPr/>
        </p:nvSpPr>
        <p:spPr bwMode="auto">
          <a:xfrm>
            <a:off x="680357" y="1034940"/>
            <a:ext cx="83058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a:defRPr sz="2400">
                <a:solidFill>
                  <a:srgbClr val="FAFD00"/>
                </a:solidFill>
                <a:latin typeface="Times New Roman" panose="02020603050405020304" pitchFamily="18" charset="0"/>
                <a:ea typeface="ＭＳ Ｐゴシック" panose="020B0600070205080204" pitchFamily="34" charset="-128"/>
              </a:defRPr>
            </a:lvl1pPr>
            <a:lvl2pPr marL="742950" indent="-285750">
              <a:defRPr sz="2400">
                <a:solidFill>
                  <a:srgbClr val="FAFD00"/>
                </a:solidFill>
                <a:latin typeface="Times New Roman" panose="02020603050405020304" pitchFamily="18" charset="0"/>
                <a:ea typeface="ＭＳ Ｐゴシック" panose="020B0600070205080204" pitchFamily="34" charset="-128"/>
              </a:defRPr>
            </a:lvl2pPr>
            <a:lvl3pPr marL="1143000" indent="-228600">
              <a:defRPr sz="2400">
                <a:solidFill>
                  <a:srgbClr val="FAFD00"/>
                </a:solidFill>
                <a:latin typeface="Times New Roman" panose="02020603050405020304" pitchFamily="18" charset="0"/>
                <a:ea typeface="ＭＳ Ｐゴシック" panose="020B0600070205080204" pitchFamily="34" charset="-128"/>
              </a:defRPr>
            </a:lvl3pPr>
            <a:lvl4pPr marL="1600200" indent="-228600">
              <a:defRPr sz="2400">
                <a:solidFill>
                  <a:srgbClr val="FAFD00"/>
                </a:solidFill>
                <a:latin typeface="Times New Roman" panose="02020603050405020304" pitchFamily="18" charset="0"/>
                <a:ea typeface="ＭＳ Ｐゴシック" panose="020B0600070205080204" pitchFamily="34" charset="-128"/>
              </a:defRPr>
            </a:lvl4pPr>
            <a:lvl5pPr marL="2057400" indent="-228600">
              <a:defRPr sz="2400">
                <a:solidFill>
                  <a:srgbClr val="FAFD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FAFD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FAFD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FAFD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FAFD00"/>
                </a:solidFill>
                <a:latin typeface="Times New Roman" panose="02020603050405020304" pitchFamily="18" charset="0"/>
                <a:ea typeface="ＭＳ Ｐゴシック" panose="020B0600070205080204" pitchFamily="34" charset="-128"/>
              </a:defRPr>
            </a:lvl9pPr>
          </a:lstStyle>
          <a:p>
            <a:pPr>
              <a:spcBef>
                <a:spcPct val="20000"/>
              </a:spcBef>
              <a:buSzPct val="100000"/>
              <a:buFontTx/>
              <a:buChar char="•"/>
            </a:pPr>
            <a:r>
              <a:rPr lang="en-US" altLang="en-US" dirty="0">
                <a:solidFill>
                  <a:schemeClr val="tx1"/>
                </a:solidFill>
              </a:rPr>
              <a:t>Moderate illness</a:t>
            </a:r>
          </a:p>
          <a:p>
            <a:pPr lvl="1">
              <a:spcBef>
                <a:spcPct val="20000"/>
              </a:spcBef>
              <a:buSzPct val="100000"/>
              <a:buFontTx/>
              <a:buChar char="–"/>
            </a:pPr>
            <a:r>
              <a:rPr lang="en-US" altLang="en-US" sz="2000" dirty="0">
                <a:solidFill>
                  <a:schemeClr val="tx1"/>
                </a:solidFill>
              </a:rPr>
              <a:t>50 mg of hydrocortisone twice a day</a:t>
            </a:r>
            <a:endParaRPr lang="en-US" altLang="en-US" dirty="0">
              <a:solidFill>
                <a:schemeClr val="tx1"/>
              </a:solidFill>
            </a:endParaRPr>
          </a:p>
          <a:p>
            <a:pPr>
              <a:spcBef>
                <a:spcPct val="20000"/>
              </a:spcBef>
              <a:buSzPct val="100000"/>
              <a:buFontTx/>
              <a:buChar char="•"/>
            </a:pPr>
            <a:r>
              <a:rPr lang="en-US" altLang="en-US" dirty="0">
                <a:solidFill>
                  <a:schemeClr val="tx1"/>
                </a:solidFill>
              </a:rPr>
              <a:t>Severe illnesses</a:t>
            </a:r>
          </a:p>
          <a:p>
            <a:pPr lvl="1">
              <a:spcBef>
                <a:spcPct val="20000"/>
              </a:spcBef>
              <a:buSzPct val="100000"/>
              <a:buFontTx/>
              <a:buChar char="–"/>
            </a:pPr>
            <a:r>
              <a:rPr lang="en-US" altLang="en-US" sz="2000" dirty="0">
                <a:solidFill>
                  <a:schemeClr val="tx1"/>
                </a:solidFill>
              </a:rPr>
              <a:t>100 mg of IV hydrocortisone Q 8 hours</a:t>
            </a:r>
            <a:endParaRPr lang="en-US" altLang="en-US" sz="2800" dirty="0">
              <a:solidFill>
                <a:schemeClr val="tx1"/>
              </a:solidFill>
            </a:endParaRPr>
          </a:p>
          <a:p>
            <a:pPr>
              <a:spcBef>
                <a:spcPct val="20000"/>
              </a:spcBef>
              <a:buSzPct val="100000"/>
              <a:buFontTx/>
              <a:buChar char="•"/>
            </a:pPr>
            <a:r>
              <a:rPr lang="en-US" altLang="en-US" dirty="0">
                <a:solidFill>
                  <a:schemeClr val="tx1"/>
                </a:solidFill>
              </a:rPr>
              <a:t>Minor procedures without anesthesia</a:t>
            </a:r>
          </a:p>
          <a:p>
            <a:pPr lvl="1">
              <a:spcBef>
                <a:spcPct val="20000"/>
              </a:spcBef>
              <a:buSzPct val="100000"/>
              <a:buFontTx/>
              <a:buChar char="–"/>
            </a:pPr>
            <a:r>
              <a:rPr lang="en-US" altLang="en-US" sz="2000" dirty="0">
                <a:solidFill>
                  <a:schemeClr val="tx1"/>
                </a:solidFill>
              </a:rPr>
              <a:t>No extra coverage</a:t>
            </a:r>
          </a:p>
          <a:p>
            <a:pPr lvl="1">
              <a:spcBef>
                <a:spcPct val="20000"/>
              </a:spcBef>
              <a:buSzPct val="100000"/>
              <a:buFont typeface="Arial" panose="020B0604020202020204" pitchFamily="34" charset="0"/>
              <a:buChar char="•"/>
            </a:pPr>
            <a:r>
              <a:rPr lang="en-US" altLang="en-US" dirty="0">
                <a:solidFill>
                  <a:schemeClr val="tx1"/>
                </a:solidFill>
              </a:rPr>
              <a:t>Colonoscopy: </a:t>
            </a:r>
            <a:r>
              <a:rPr lang="en-US" altLang="en-US" sz="1800" dirty="0">
                <a:solidFill>
                  <a:schemeClr val="tx1"/>
                </a:solidFill>
              </a:rPr>
              <a:t>double oral HC and fludrocortisone day before and day of procedure. Or Single 100 mg IV dose of hydrocortisone prior to procedure and often 50 mg after</a:t>
            </a:r>
          </a:p>
          <a:p>
            <a:pPr>
              <a:spcBef>
                <a:spcPct val="20000"/>
              </a:spcBef>
              <a:buSzPct val="100000"/>
              <a:buFontTx/>
              <a:buChar char="•"/>
            </a:pPr>
            <a:r>
              <a:rPr lang="en-US" altLang="en-US" dirty="0">
                <a:solidFill>
                  <a:schemeClr val="tx1"/>
                </a:solidFill>
              </a:rPr>
              <a:t>Moderately stressful procedures (endoscopy or arteriography</a:t>
            </a:r>
          </a:p>
          <a:p>
            <a:pPr lvl="1">
              <a:spcBef>
                <a:spcPct val="20000"/>
              </a:spcBef>
              <a:buSzPct val="100000"/>
              <a:buFontTx/>
              <a:buChar char="–"/>
            </a:pPr>
            <a:r>
              <a:rPr lang="en-US" altLang="en-US" sz="2000" dirty="0">
                <a:solidFill>
                  <a:schemeClr val="tx1"/>
                </a:solidFill>
              </a:rPr>
              <a:t>Single 100 mg IV dose of hydrocortisone prior to procedure and often 50 mg after</a:t>
            </a:r>
          </a:p>
          <a:p>
            <a:pPr>
              <a:spcBef>
                <a:spcPct val="20000"/>
              </a:spcBef>
              <a:buSzPct val="100000"/>
              <a:buFontTx/>
              <a:buChar char="•"/>
            </a:pPr>
            <a:r>
              <a:rPr lang="en-US" altLang="en-US" dirty="0">
                <a:solidFill>
                  <a:schemeClr val="tx1"/>
                </a:solidFill>
              </a:rPr>
              <a:t>Major surgery</a:t>
            </a:r>
          </a:p>
          <a:p>
            <a:pPr lvl="1">
              <a:spcBef>
                <a:spcPct val="20000"/>
              </a:spcBef>
              <a:buSzPct val="100000"/>
              <a:buFontTx/>
              <a:buChar char="–"/>
            </a:pPr>
            <a:r>
              <a:rPr lang="en-US" altLang="en-US" sz="2000" dirty="0">
                <a:solidFill>
                  <a:schemeClr val="tx1"/>
                </a:solidFill>
              </a:rPr>
              <a:t>100 mg of IV hydrocortisone before anesthesia and Q 8 hours</a:t>
            </a:r>
          </a:p>
          <a:p>
            <a:pPr lvl="1">
              <a:spcBef>
                <a:spcPct val="20000"/>
              </a:spcBef>
              <a:buSzPct val="100000"/>
              <a:buFontTx/>
              <a:buChar char="–"/>
            </a:pPr>
            <a:r>
              <a:rPr lang="en-US" altLang="en-US" sz="2000" dirty="0">
                <a:solidFill>
                  <a:schemeClr val="tx1"/>
                </a:solidFill>
              </a:rPr>
              <a:t>Next day double your dose</a:t>
            </a:r>
          </a:p>
        </p:txBody>
      </p:sp>
    </p:spTree>
    <p:extLst>
      <p:ext uri="{BB962C8B-B14F-4D97-AF65-F5344CB8AC3E}">
        <p14:creationId xmlns:p14="http://schemas.microsoft.com/office/powerpoint/2010/main" val="3512208543"/>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9690A9-AF10-5166-975C-35A42D023599}"/>
            </a:ext>
          </a:extLst>
        </p:cNvPr>
        <p:cNvGrpSpPr/>
        <p:nvPr/>
      </p:nvGrpSpPr>
      <p:grpSpPr>
        <a:xfrm>
          <a:off x="0" y="0"/>
          <a:ext cx="0" cy="0"/>
          <a:chOff x="0" y="0"/>
          <a:chExt cx="0" cy="0"/>
        </a:xfrm>
      </p:grpSpPr>
      <p:sp>
        <p:nvSpPr>
          <p:cNvPr id="101377" name="Rectangle 2">
            <a:extLst>
              <a:ext uri="{FF2B5EF4-FFF2-40B4-BE49-F238E27FC236}">
                <a16:creationId xmlns:a16="http://schemas.microsoft.com/office/drawing/2014/main" id="{04B2FA52-14CD-0B20-DD7E-73E01D04B405}"/>
              </a:ext>
            </a:extLst>
          </p:cNvPr>
          <p:cNvSpPr>
            <a:spLocks noChangeArrowheads="1"/>
          </p:cNvSpPr>
          <p:nvPr/>
        </p:nvSpPr>
        <p:spPr bwMode="auto">
          <a:xfrm>
            <a:off x="680357" y="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a:defRPr sz="2400">
                <a:solidFill>
                  <a:srgbClr val="FAFD00"/>
                </a:solidFill>
                <a:latin typeface="Times New Roman" panose="02020603050405020304" pitchFamily="18" charset="0"/>
                <a:ea typeface="ＭＳ Ｐゴシック" panose="020B0600070205080204" pitchFamily="34" charset="-128"/>
              </a:defRPr>
            </a:lvl1pPr>
            <a:lvl2pPr marL="742950" indent="-285750">
              <a:defRPr sz="2400">
                <a:solidFill>
                  <a:srgbClr val="FAFD00"/>
                </a:solidFill>
                <a:latin typeface="Times New Roman" panose="02020603050405020304" pitchFamily="18" charset="0"/>
                <a:ea typeface="ＭＳ Ｐゴシック" panose="020B0600070205080204" pitchFamily="34" charset="-128"/>
              </a:defRPr>
            </a:lvl2pPr>
            <a:lvl3pPr marL="1143000" indent="-228600">
              <a:defRPr sz="2400">
                <a:solidFill>
                  <a:srgbClr val="FAFD00"/>
                </a:solidFill>
                <a:latin typeface="Times New Roman" panose="02020603050405020304" pitchFamily="18" charset="0"/>
                <a:ea typeface="ＭＳ Ｐゴシック" panose="020B0600070205080204" pitchFamily="34" charset="-128"/>
              </a:defRPr>
            </a:lvl3pPr>
            <a:lvl4pPr marL="1600200" indent="-228600">
              <a:defRPr sz="2400">
                <a:solidFill>
                  <a:srgbClr val="FAFD00"/>
                </a:solidFill>
                <a:latin typeface="Times New Roman" panose="02020603050405020304" pitchFamily="18" charset="0"/>
                <a:ea typeface="ＭＳ Ｐゴシック" panose="020B0600070205080204" pitchFamily="34" charset="-128"/>
              </a:defRPr>
            </a:lvl4pPr>
            <a:lvl5pPr marL="2057400" indent="-228600">
              <a:defRPr sz="2400">
                <a:solidFill>
                  <a:srgbClr val="FAFD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FAFD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FAFD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FAFD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FAFD00"/>
                </a:solidFill>
                <a:latin typeface="Times New Roman" panose="02020603050405020304" pitchFamily="18" charset="0"/>
                <a:ea typeface="ＭＳ Ｐゴシック" panose="020B0600070205080204" pitchFamily="34" charset="-128"/>
              </a:defRPr>
            </a:lvl9pPr>
          </a:lstStyle>
          <a:p>
            <a:pPr algn="ctr"/>
            <a:r>
              <a:rPr lang="en-US" altLang="en-US" sz="3600" dirty="0">
                <a:solidFill>
                  <a:srgbClr val="FF0000"/>
                </a:solidFill>
              </a:rPr>
              <a:t>What to do if hospitalized?</a:t>
            </a:r>
          </a:p>
        </p:txBody>
      </p:sp>
      <p:sp>
        <p:nvSpPr>
          <p:cNvPr id="101378" name="Rectangle 3">
            <a:extLst>
              <a:ext uri="{FF2B5EF4-FFF2-40B4-BE49-F238E27FC236}">
                <a16:creationId xmlns:a16="http://schemas.microsoft.com/office/drawing/2014/main" id="{7D720965-5725-94AC-E99E-291E68E52C46}"/>
              </a:ext>
            </a:extLst>
          </p:cNvPr>
          <p:cNvSpPr>
            <a:spLocks noChangeArrowheads="1"/>
          </p:cNvSpPr>
          <p:nvPr/>
        </p:nvSpPr>
        <p:spPr bwMode="auto">
          <a:xfrm>
            <a:off x="680357" y="1034940"/>
            <a:ext cx="83058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a:defRPr sz="2400">
                <a:solidFill>
                  <a:srgbClr val="FAFD00"/>
                </a:solidFill>
                <a:latin typeface="Times New Roman" panose="02020603050405020304" pitchFamily="18" charset="0"/>
                <a:ea typeface="ＭＳ Ｐゴシック" panose="020B0600070205080204" pitchFamily="34" charset="-128"/>
              </a:defRPr>
            </a:lvl1pPr>
            <a:lvl2pPr marL="742950" indent="-285750">
              <a:defRPr sz="2400">
                <a:solidFill>
                  <a:srgbClr val="FAFD00"/>
                </a:solidFill>
                <a:latin typeface="Times New Roman" panose="02020603050405020304" pitchFamily="18" charset="0"/>
                <a:ea typeface="ＭＳ Ｐゴシック" panose="020B0600070205080204" pitchFamily="34" charset="-128"/>
              </a:defRPr>
            </a:lvl2pPr>
            <a:lvl3pPr marL="1143000" indent="-228600">
              <a:defRPr sz="2400">
                <a:solidFill>
                  <a:srgbClr val="FAFD00"/>
                </a:solidFill>
                <a:latin typeface="Times New Roman" panose="02020603050405020304" pitchFamily="18" charset="0"/>
                <a:ea typeface="ＭＳ Ｐゴシック" panose="020B0600070205080204" pitchFamily="34" charset="-128"/>
              </a:defRPr>
            </a:lvl3pPr>
            <a:lvl4pPr marL="1600200" indent="-228600">
              <a:defRPr sz="2400">
                <a:solidFill>
                  <a:srgbClr val="FAFD00"/>
                </a:solidFill>
                <a:latin typeface="Times New Roman" panose="02020603050405020304" pitchFamily="18" charset="0"/>
                <a:ea typeface="ＭＳ Ｐゴシック" panose="020B0600070205080204" pitchFamily="34" charset="-128"/>
              </a:defRPr>
            </a:lvl4pPr>
            <a:lvl5pPr marL="2057400" indent="-228600">
              <a:defRPr sz="2400">
                <a:solidFill>
                  <a:srgbClr val="FAFD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FAFD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FAFD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FAFD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FAFD00"/>
                </a:solidFill>
                <a:latin typeface="Times New Roman" panose="02020603050405020304" pitchFamily="18" charset="0"/>
                <a:ea typeface="ＭＳ Ｐゴシック" panose="020B0600070205080204" pitchFamily="34" charset="-128"/>
              </a:defRPr>
            </a:lvl9pPr>
          </a:lstStyle>
          <a:p>
            <a:pPr>
              <a:spcBef>
                <a:spcPct val="20000"/>
              </a:spcBef>
              <a:buSzPct val="100000"/>
              <a:buFontTx/>
              <a:buChar char="•"/>
            </a:pPr>
            <a:r>
              <a:rPr lang="en-US" altLang="en-US" dirty="0">
                <a:solidFill>
                  <a:schemeClr val="tx1"/>
                </a:solidFill>
              </a:rPr>
              <a:t>Just get stabilized in the ER and go home</a:t>
            </a:r>
          </a:p>
          <a:p>
            <a:pPr>
              <a:spcBef>
                <a:spcPct val="20000"/>
              </a:spcBef>
              <a:buSzPct val="100000"/>
              <a:buFontTx/>
              <a:buChar char="•"/>
            </a:pPr>
            <a:r>
              <a:rPr lang="en-US" altLang="en-US" sz="2000" dirty="0">
                <a:solidFill>
                  <a:schemeClr val="tx1"/>
                </a:solidFill>
              </a:rPr>
              <a:t>Get IV fluid, IV hydrocortisone and get checked for an infection</a:t>
            </a:r>
          </a:p>
          <a:p>
            <a:pPr>
              <a:spcBef>
                <a:spcPct val="20000"/>
              </a:spcBef>
              <a:buSzPct val="100000"/>
              <a:buFontTx/>
              <a:buChar char="•"/>
            </a:pPr>
            <a:r>
              <a:rPr lang="en-US" altLang="en-US" sz="2000" dirty="0">
                <a:solidFill>
                  <a:schemeClr val="tx1"/>
                </a:solidFill>
              </a:rPr>
              <a:t>Get a cortisol level before treatment (?)</a:t>
            </a:r>
          </a:p>
          <a:p>
            <a:pPr>
              <a:spcBef>
                <a:spcPct val="20000"/>
              </a:spcBef>
              <a:buSzPct val="100000"/>
              <a:buFontTx/>
              <a:buChar char="•"/>
            </a:pPr>
            <a:r>
              <a:rPr lang="en-US" altLang="en-US" sz="2000" dirty="0">
                <a:solidFill>
                  <a:schemeClr val="tx1"/>
                </a:solidFill>
              </a:rPr>
              <a:t>Have them call an Endocrinologist</a:t>
            </a:r>
          </a:p>
          <a:p>
            <a:pPr>
              <a:spcBef>
                <a:spcPct val="20000"/>
              </a:spcBef>
              <a:buSzPct val="100000"/>
              <a:buFontTx/>
              <a:buChar char="•"/>
            </a:pPr>
            <a:r>
              <a:rPr lang="en-US" altLang="en-US" sz="2000" dirty="0">
                <a:solidFill>
                  <a:schemeClr val="tx1"/>
                </a:solidFill>
              </a:rPr>
              <a:t>Stay on high doses of steroids if infected.</a:t>
            </a:r>
          </a:p>
          <a:p>
            <a:pPr>
              <a:spcBef>
                <a:spcPct val="20000"/>
              </a:spcBef>
              <a:buSzPct val="100000"/>
              <a:buFontTx/>
              <a:buChar char="•"/>
            </a:pPr>
            <a:endParaRPr lang="en-US" altLang="en-US" sz="2000" dirty="0">
              <a:solidFill>
                <a:schemeClr val="tx1"/>
              </a:solidFill>
            </a:endParaRPr>
          </a:p>
        </p:txBody>
      </p:sp>
    </p:spTree>
    <p:extLst>
      <p:ext uri="{BB962C8B-B14F-4D97-AF65-F5344CB8AC3E}">
        <p14:creationId xmlns:p14="http://schemas.microsoft.com/office/powerpoint/2010/main" val="3525400458"/>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72994E-82E3-6DC7-0AF5-29725580B268}"/>
            </a:ext>
          </a:extLst>
        </p:cNvPr>
        <p:cNvGrpSpPr/>
        <p:nvPr/>
      </p:nvGrpSpPr>
      <p:grpSpPr>
        <a:xfrm>
          <a:off x="0" y="0"/>
          <a:ext cx="0" cy="0"/>
          <a:chOff x="0" y="0"/>
          <a:chExt cx="0" cy="0"/>
        </a:xfrm>
      </p:grpSpPr>
      <p:sp>
        <p:nvSpPr>
          <p:cNvPr id="151554" name="Rectangle 2">
            <a:extLst>
              <a:ext uri="{FF2B5EF4-FFF2-40B4-BE49-F238E27FC236}">
                <a16:creationId xmlns:a16="http://schemas.microsoft.com/office/drawing/2014/main" id="{086AC937-DFB7-F1AE-7D3F-BA01FB42F91D}"/>
              </a:ext>
            </a:extLst>
          </p:cNvPr>
          <p:cNvSpPr>
            <a:spLocks noGrp="1" noChangeArrowheads="1"/>
          </p:cNvSpPr>
          <p:nvPr>
            <p:ph type="title"/>
          </p:nvPr>
        </p:nvSpPr>
        <p:spPr>
          <a:xfrm>
            <a:off x="457200" y="27701"/>
            <a:ext cx="8229600" cy="1143000"/>
          </a:xfrm>
        </p:spPr>
        <p:txBody>
          <a:bodyPr/>
          <a:lstStyle/>
          <a:p>
            <a:pPr>
              <a:defRPr/>
            </a:pPr>
            <a:r>
              <a:rPr lang="en-US" b="1" i="0" u="none" strike="noStrike" dirty="0">
                <a:solidFill>
                  <a:srgbClr val="FF0000"/>
                </a:solidFill>
                <a:effectLst/>
                <a:latin typeface="CrimsonPro"/>
              </a:rPr>
              <a:t>Taylor Rousseau Grigg</a:t>
            </a:r>
            <a:endParaRPr lang="en-US" b="1" dirty="0">
              <a:solidFill>
                <a:srgbClr val="FF0000"/>
              </a:solidFill>
              <a:cs typeface="+mj-cs"/>
            </a:endParaRPr>
          </a:p>
        </p:txBody>
      </p:sp>
      <p:sp>
        <p:nvSpPr>
          <p:cNvPr id="151555" name="Rectangle 3">
            <a:extLst>
              <a:ext uri="{FF2B5EF4-FFF2-40B4-BE49-F238E27FC236}">
                <a16:creationId xmlns:a16="http://schemas.microsoft.com/office/drawing/2014/main" id="{FF6528E2-756A-4AE7-AEED-89F836978ECB}"/>
              </a:ext>
            </a:extLst>
          </p:cNvPr>
          <p:cNvSpPr>
            <a:spLocks noGrp="1" noChangeArrowheads="1"/>
          </p:cNvSpPr>
          <p:nvPr>
            <p:ph type="body" idx="1"/>
          </p:nvPr>
        </p:nvSpPr>
        <p:spPr>
          <a:xfrm>
            <a:off x="228600" y="1014047"/>
            <a:ext cx="8686800" cy="4525963"/>
          </a:xfrm>
        </p:spPr>
        <p:txBody>
          <a:bodyPr/>
          <a:lstStyle/>
          <a:p>
            <a:pPr>
              <a:lnSpc>
                <a:spcPts val="2438"/>
              </a:lnSpc>
            </a:pPr>
            <a:r>
              <a:rPr lang="en-US" sz="1800" b="0" i="0" strike="noStrike" dirty="0">
                <a:effectLst/>
                <a:latin typeface="Times New Roman" panose="02020603050405020304" pitchFamily="18" charset="0"/>
                <a:cs typeface="Times New Roman" panose="02020603050405020304" pitchFamily="18" charset="0"/>
              </a:rPr>
              <a:t>Dr. Friedman was </a:t>
            </a:r>
            <a:r>
              <a:rPr lang="en-US" sz="1800" b="0" i="0" dirty="0">
                <a:effectLst/>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interviewed</a:t>
            </a:r>
            <a:r>
              <a:rPr lang="en-US" sz="1800" b="0" i="0" strike="noStrike" dirty="0">
                <a:effectLst/>
                <a:latin typeface="Times New Roman" panose="02020603050405020304" pitchFamily="18" charset="0"/>
                <a:cs typeface="Times New Roman" panose="02020603050405020304" pitchFamily="18" charset="0"/>
              </a:rPr>
              <a:t> by Yahoo about the passing of TikTok star Taylor Rousseau Grigg who also died on Addison's disease (https://</a:t>
            </a:r>
            <a:r>
              <a:rPr lang="en-US" sz="1800" b="0" i="0" strike="noStrike" dirty="0" err="1">
                <a:effectLst/>
                <a:latin typeface="Times New Roman" panose="02020603050405020304" pitchFamily="18" charset="0"/>
                <a:cs typeface="Times New Roman" panose="02020603050405020304" pitchFamily="18" charset="0"/>
              </a:rPr>
              <a:t>www.yahoo.com</a:t>
            </a:r>
            <a:r>
              <a:rPr lang="en-US" sz="1800" b="0" i="0" strike="noStrike" dirty="0">
                <a:effectLst/>
                <a:latin typeface="Times New Roman" panose="02020603050405020304" pitchFamily="18" charset="0"/>
                <a:cs typeface="Times New Roman" panose="02020603050405020304" pitchFamily="18" charset="0"/>
              </a:rPr>
              <a:t>/lifestyle/tiktok-star-taylor-rousseau-grigg-died-after-complications-from-addisons-disease-family-says-what-to-know-about-the-rare-condition-214751924.html)</a:t>
            </a:r>
            <a:endParaRPr lang="en-US" sz="1800" dirty="0">
              <a:latin typeface="Times New Roman" panose="02020603050405020304" pitchFamily="18" charset="0"/>
              <a:cs typeface="Times New Roman" panose="02020603050405020304" pitchFamily="18" charset="0"/>
            </a:endParaRPr>
          </a:p>
          <a:p>
            <a:pPr>
              <a:lnSpc>
                <a:spcPts val="2438"/>
              </a:lnSpc>
            </a:pPr>
            <a:r>
              <a:rPr lang="en-US" sz="1800" b="0" i="0" strike="noStrike" dirty="0" err="1">
                <a:effectLst/>
                <a:latin typeface="Times New Roman" panose="02020603050405020304" pitchFamily="18" charset="0"/>
                <a:cs typeface="Times New Roman" panose="02020603050405020304" pitchFamily="18" charset="0"/>
              </a:rPr>
              <a:t>TikToker</a:t>
            </a:r>
            <a:r>
              <a:rPr lang="en-US" sz="1800" b="0" i="0" strike="noStrike" dirty="0">
                <a:effectLst/>
                <a:latin typeface="Times New Roman" panose="02020603050405020304" pitchFamily="18" charset="0"/>
                <a:cs typeface="Times New Roman" panose="02020603050405020304" pitchFamily="18" charset="0"/>
              </a:rPr>
              <a:t> Taylor Rousseau Grigg died at just 25 of complications of Addison’s disease and asthma, her family told </a:t>
            </a:r>
            <a:r>
              <a:rPr lang="en-US" sz="1800" b="0" i="0" dirty="0">
                <a:effectLst/>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Today.com</a:t>
            </a:r>
            <a:r>
              <a:rPr lang="en-US" sz="1800" b="0" i="0" strike="noStrike" dirty="0">
                <a:effectLst/>
                <a:latin typeface="Times New Roman" panose="02020603050405020304" pitchFamily="18" charset="0"/>
                <a:cs typeface="Times New Roman" panose="02020603050405020304" pitchFamily="18" charset="0"/>
              </a:rPr>
              <a:t>. Rousseau Grigg’s death last week was “sudden and unexpected,” her husband, Cameron Grigg, said in an Oct. 5 </a:t>
            </a:r>
            <a:r>
              <a:rPr lang="en-US" sz="1800" b="0" i="0" dirty="0">
                <a:effectLst/>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Instagram post</a:t>
            </a:r>
            <a:r>
              <a:rPr lang="en-US" sz="1800" b="0" i="0" strike="noStrike" dirty="0">
                <a:effectLst/>
                <a:latin typeface="Times New Roman" panose="02020603050405020304" pitchFamily="18" charset="0"/>
                <a:cs typeface="Times New Roman" panose="02020603050405020304" pitchFamily="18" charset="0"/>
              </a:rPr>
              <a:t>.</a:t>
            </a:r>
          </a:p>
          <a:p>
            <a:pPr>
              <a:lnSpc>
                <a:spcPts val="2438"/>
              </a:lnSpc>
            </a:pPr>
            <a:r>
              <a:rPr lang="en-US" sz="1800" b="0" i="0" strike="noStrike" dirty="0">
                <a:effectLst/>
                <a:latin typeface="Times New Roman" panose="02020603050405020304" pitchFamily="18" charset="0"/>
                <a:cs typeface="Times New Roman" panose="02020603050405020304" pitchFamily="18" charset="0"/>
              </a:rPr>
              <a:t>The young </a:t>
            </a:r>
            <a:r>
              <a:rPr lang="en-US" sz="1800" b="0" i="0" strike="noStrike" dirty="0" err="1">
                <a:effectLst/>
                <a:latin typeface="Times New Roman" panose="02020603050405020304" pitchFamily="18" charset="0"/>
                <a:cs typeface="Times New Roman" panose="02020603050405020304" pitchFamily="18" charset="0"/>
              </a:rPr>
              <a:t>TikToker</a:t>
            </a:r>
            <a:r>
              <a:rPr lang="en-US" sz="1800" b="0" i="0" strike="noStrike" dirty="0">
                <a:effectLst/>
                <a:latin typeface="Times New Roman" panose="02020603050405020304" pitchFamily="18" charset="0"/>
                <a:cs typeface="Times New Roman" panose="02020603050405020304" pitchFamily="18" charset="0"/>
              </a:rPr>
              <a:t> had risen to prominence posting about her life. She shared that she’d received a diagnosis in an Aug. 8 </a:t>
            </a:r>
            <a:r>
              <a:rPr lang="en-US" sz="1800" b="0" i="0" dirty="0">
                <a:effectLst/>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“health update”</a:t>
            </a:r>
            <a:r>
              <a:rPr lang="en-US" sz="1800" b="0" i="0" strike="noStrike" dirty="0">
                <a:effectLst/>
                <a:latin typeface="Times New Roman" panose="02020603050405020304" pitchFamily="18" charset="0"/>
                <a:cs typeface="Times New Roman" panose="02020603050405020304" pitchFamily="18" charset="0"/>
              </a:rPr>
              <a:t> but didn’t specify what her condition was. Experts say that Addison’s disease is rare but can quickly become life-threatening if it’s not managed properly.</a:t>
            </a:r>
            <a:endParaRPr lang="en-US" sz="1800" b="1" i="0" strike="noStrike" dirty="0">
              <a:effectLst/>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3EE5D18A-316D-C145-61EA-5C4350BE4E1F}"/>
              </a:ext>
            </a:extLst>
          </p:cNvPr>
          <p:cNvPicPr>
            <a:picLocks noChangeAspect="1"/>
          </p:cNvPicPr>
          <p:nvPr/>
        </p:nvPicPr>
        <p:blipFill>
          <a:blip r:embed="rId7"/>
          <a:stretch>
            <a:fillRect/>
          </a:stretch>
        </p:blipFill>
        <p:spPr>
          <a:xfrm>
            <a:off x="457200" y="5232400"/>
            <a:ext cx="2438400" cy="1625600"/>
          </a:xfrm>
          <a:prstGeom prst="rect">
            <a:avLst/>
          </a:prstGeom>
        </p:spPr>
      </p:pic>
    </p:spTree>
    <p:extLst>
      <p:ext uri="{BB962C8B-B14F-4D97-AF65-F5344CB8AC3E}">
        <p14:creationId xmlns:p14="http://schemas.microsoft.com/office/powerpoint/2010/main" val="368308066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a:extLst>
              <a:ext uri="{FF2B5EF4-FFF2-40B4-BE49-F238E27FC236}">
                <a16:creationId xmlns:a16="http://schemas.microsoft.com/office/drawing/2014/main" id="{BAADCED5-5DCD-1E4F-99BD-5A0FE47D6DF1}"/>
              </a:ext>
            </a:extLst>
          </p:cNvPr>
          <p:cNvSpPr>
            <a:spLocks noGrp="1" noChangeArrowheads="1"/>
          </p:cNvSpPr>
          <p:nvPr>
            <p:ph type="title"/>
          </p:nvPr>
        </p:nvSpPr>
        <p:spPr/>
        <p:txBody>
          <a:bodyPr/>
          <a:lstStyle/>
          <a:p>
            <a:r>
              <a:rPr lang="en-US" altLang="en-US" dirty="0">
                <a:solidFill>
                  <a:srgbClr val="FF0000"/>
                </a:solidFill>
                <a:ea typeface="ＭＳ Ｐゴシック" panose="020B0600070205080204" pitchFamily="34" charset="-128"/>
              </a:rPr>
              <a:t>Subcutaneous Cortisol</a:t>
            </a:r>
          </a:p>
        </p:txBody>
      </p:sp>
      <p:sp>
        <p:nvSpPr>
          <p:cNvPr id="60418" name="Rectangle 3">
            <a:extLst>
              <a:ext uri="{FF2B5EF4-FFF2-40B4-BE49-F238E27FC236}">
                <a16:creationId xmlns:a16="http://schemas.microsoft.com/office/drawing/2014/main" id="{36EFDB23-E383-7A42-9FCB-0496C19B70E4}"/>
              </a:ext>
            </a:extLst>
          </p:cNvPr>
          <p:cNvSpPr>
            <a:spLocks noGrp="1" noChangeArrowheads="1"/>
          </p:cNvSpPr>
          <p:nvPr>
            <p:ph type="body" idx="1"/>
          </p:nvPr>
        </p:nvSpPr>
        <p:spPr>
          <a:xfrm>
            <a:off x="457200" y="1262743"/>
            <a:ext cx="8458200" cy="4525963"/>
          </a:xfrm>
        </p:spPr>
        <p:txBody>
          <a:bodyPr/>
          <a:lstStyle/>
          <a:p>
            <a:r>
              <a:rPr lang="en-US" altLang="en-US" sz="2400" dirty="0">
                <a:ea typeface="ＭＳ Ｐゴシック" panose="020B0600070205080204" pitchFamily="34" charset="-128"/>
              </a:rPr>
              <a:t>Useful in patients with gastro-intestinal issues that can’t absorb hydrocortisone</a:t>
            </a:r>
          </a:p>
          <a:p>
            <a:r>
              <a:rPr lang="en-US" altLang="en-US" sz="2400" dirty="0">
                <a:ea typeface="ＭＳ Ｐゴシック" panose="020B0600070205080204" pitchFamily="34" charset="-128"/>
              </a:rPr>
              <a:t>Uses </a:t>
            </a:r>
            <a:r>
              <a:rPr lang="en-US" altLang="en-US" sz="2400" dirty="0" err="1">
                <a:ea typeface="ＭＳ Ｐゴシック" panose="020B0600070205080204" pitchFamily="34" charset="-128"/>
              </a:rPr>
              <a:t>solu-cortef</a:t>
            </a:r>
            <a:r>
              <a:rPr lang="en-US" altLang="en-US" sz="2400" dirty="0">
                <a:ea typeface="ＭＳ Ｐゴシック" panose="020B0600070205080204" pitchFamily="34" charset="-128"/>
              </a:rPr>
              <a:t> in 100 mg Act-o-vial (reconstitute in 2 mL, so its 50 mg/mL) or 250 mg (reconstitute in 2 mL, so its 125 mg/mL) </a:t>
            </a:r>
          </a:p>
          <a:p>
            <a:r>
              <a:rPr lang="en-US" altLang="en-US" sz="2400" dirty="0">
                <a:latin typeface="Goudy Old Style" panose="02020502050305020303" pitchFamily="18" charset="77"/>
                <a:ea typeface="ＭＳ Ｐゴシック" panose="020B0600070205080204" pitchFamily="34" charset="-128"/>
              </a:rPr>
              <a:t>Solu-</a:t>
            </a:r>
            <a:r>
              <a:rPr lang="en-US" altLang="en-US" sz="2400" dirty="0" err="1">
                <a:latin typeface="Goudy Old Style" panose="02020502050305020303" pitchFamily="18" charset="77"/>
                <a:ea typeface="ＭＳ Ｐゴシック" panose="020B0600070205080204" pitchFamily="34" charset="-128"/>
              </a:rPr>
              <a:t>cortef</a:t>
            </a:r>
            <a:r>
              <a:rPr lang="en-US" altLang="en-US" sz="2400" dirty="0">
                <a:latin typeface="Goudy Old Style" panose="02020502050305020303" pitchFamily="18" charset="77"/>
                <a:ea typeface="ＭＳ Ｐゴシック" panose="020B0600070205080204" pitchFamily="34" charset="-128"/>
              </a:rPr>
              <a:t> powder (now called </a:t>
            </a:r>
            <a:r>
              <a:rPr lang="en-US" sz="2400" b="0" i="0" u="none" strike="noStrike" dirty="0">
                <a:solidFill>
                  <a:srgbClr val="474747"/>
                </a:solidFill>
                <a:effectLst/>
                <a:latin typeface="Goudy Old Style" panose="02020502050305020303" pitchFamily="18" charset="77"/>
              </a:rPr>
              <a:t>Hydrocortisone 100 mg Powder for Solution)</a:t>
            </a:r>
            <a:r>
              <a:rPr lang="en-US" altLang="en-US" sz="2400" dirty="0">
                <a:latin typeface="Goudy Old Style" panose="02020502050305020303" pitchFamily="18" charset="77"/>
                <a:ea typeface="ＭＳ Ｐゴシック" panose="020B0600070205080204" pitchFamily="34" charset="-128"/>
              </a:rPr>
              <a:t> can reconstitute in 1 mL so it is 100 mg/mL-may make it easier to calculate</a:t>
            </a:r>
          </a:p>
          <a:p>
            <a:r>
              <a:rPr lang="en-US" altLang="en-US" sz="2400" dirty="0">
                <a:ea typeface="ＭＳ Ｐゴシック" panose="020B0600070205080204" pitchFamily="34" charset="-128"/>
              </a:rPr>
              <a:t>Solu-</a:t>
            </a:r>
            <a:r>
              <a:rPr lang="en-US" altLang="en-US" sz="2400" dirty="0" err="1">
                <a:ea typeface="ＭＳ Ｐゴシック" panose="020B0600070205080204" pitchFamily="34" charset="-128"/>
              </a:rPr>
              <a:t>cortef</a:t>
            </a:r>
            <a:r>
              <a:rPr lang="en-US" altLang="en-US" sz="2400" dirty="0">
                <a:ea typeface="ＭＳ Ｐゴシック" panose="020B0600070205080204" pitchFamily="34" charset="-128"/>
              </a:rPr>
              <a:t> in 500 and 1000 mg vial is available</a:t>
            </a:r>
          </a:p>
          <a:p>
            <a:r>
              <a:rPr lang="en-US" altLang="en-US" sz="2400" dirty="0">
                <a:ea typeface="ＭＳ Ｐゴシック" panose="020B0600070205080204" pitchFamily="34" charset="-128"/>
              </a:rPr>
              <a:t>Can use vial for a month in spite of what pharmacy may tell you</a:t>
            </a:r>
          </a:p>
          <a:p>
            <a:r>
              <a:rPr lang="en-US" altLang="en-US" sz="2400" dirty="0">
                <a:ea typeface="ＭＳ Ｐゴシック" panose="020B0600070205080204" pitchFamily="34" charset="-128"/>
              </a:rPr>
              <a:t>Dose 3-4 times a day similar to oral HC</a:t>
            </a:r>
          </a:p>
          <a:p>
            <a:r>
              <a:rPr lang="en-US" altLang="en-US" sz="2400" dirty="0">
                <a:ea typeface="ＭＳ Ｐゴシック" panose="020B0600070205080204" pitchFamily="34" charset="-128"/>
              </a:rPr>
              <a:t>May be able to cut down the dose slightly</a:t>
            </a:r>
          </a:p>
          <a:p>
            <a:r>
              <a:rPr lang="en-US" altLang="en-US" sz="2400" dirty="0">
                <a:ea typeface="ＭＳ Ｐゴシック" panose="020B0600070205080204" pitchFamily="34" charset="-128"/>
              </a:rPr>
              <a:t>I am recommending patients to try subcutaneous cortisol before pumps</a:t>
            </a:r>
          </a:p>
        </p:txBody>
      </p:sp>
    </p:spTree>
    <p:extLst>
      <p:ext uri="{BB962C8B-B14F-4D97-AF65-F5344CB8AC3E}">
        <p14:creationId xmlns:p14="http://schemas.microsoft.com/office/powerpoint/2010/main" val="63829359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a:extLst>
              <a:ext uri="{FF2B5EF4-FFF2-40B4-BE49-F238E27FC236}">
                <a16:creationId xmlns:a16="http://schemas.microsoft.com/office/drawing/2014/main" id="{BAADCED5-5DCD-1E4F-99BD-5A0FE47D6DF1}"/>
              </a:ext>
            </a:extLst>
          </p:cNvPr>
          <p:cNvSpPr>
            <a:spLocks noGrp="1" noChangeArrowheads="1"/>
          </p:cNvSpPr>
          <p:nvPr>
            <p:ph type="title"/>
          </p:nvPr>
        </p:nvSpPr>
        <p:spPr/>
        <p:txBody>
          <a:bodyPr/>
          <a:lstStyle/>
          <a:p>
            <a:r>
              <a:rPr lang="en-US" altLang="en-US" dirty="0">
                <a:solidFill>
                  <a:srgbClr val="FF0000"/>
                </a:solidFill>
                <a:ea typeface="ＭＳ Ｐゴシック" panose="020B0600070205080204" pitchFamily="34" charset="-128"/>
              </a:rPr>
              <a:t>Glucocorticoid Pump</a:t>
            </a:r>
          </a:p>
        </p:txBody>
      </p:sp>
      <p:sp>
        <p:nvSpPr>
          <p:cNvPr id="60418" name="Rectangle 3">
            <a:extLst>
              <a:ext uri="{FF2B5EF4-FFF2-40B4-BE49-F238E27FC236}">
                <a16:creationId xmlns:a16="http://schemas.microsoft.com/office/drawing/2014/main" id="{36EFDB23-E383-7A42-9FCB-0496C19B70E4}"/>
              </a:ext>
            </a:extLst>
          </p:cNvPr>
          <p:cNvSpPr>
            <a:spLocks noGrp="1" noChangeArrowheads="1"/>
          </p:cNvSpPr>
          <p:nvPr>
            <p:ph type="body" idx="1"/>
          </p:nvPr>
        </p:nvSpPr>
        <p:spPr/>
        <p:txBody>
          <a:bodyPr/>
          <a:lstStyle/>
          <a:p>
            <a:r>
              <a:rPr lang="en-US" altLang="en-US" sz="2000">
                <a:ea typeface="ＭＳ Ｐゴシック" panose="020B0600070205080204" pitchFamily="34" charset="-128"/>
              </a:rPr>
              <a:t>JCEM Volume 99 Issue 5 - May 2014 Continuous Subcutaneous Hydrocortisone Infusion versus Oral Hydrocortisone Replacement for Treatment of Addison's Disease: A Randomized Clinical Trial</a:t>
            </a:r>
          </a:p>
          <a:p>
            <a:endParaRPr lang="en-US" altLang="en-US" sz="2000">
              <a:ea typeface="ＭＳ Ｐゴシック" panose="020B0600070205080204" pitchFamily="34" charset="-128"/>
            </a:endParaRPr>
          </a:p>
          <a:p>
            <a:r>
              <a:rPr lang="en-US" altLang="en-US" sz="2000">
                <a:ea typeface="ＭＳ Ｐゴシック" panose="020B0600070205080204" pitchFamily="34" charset="-128"/>
              </a:rPr>
              <a:t>Marianne Øksnes, Sigridur Björnsdottir, Magnus Isaksson, Paal Methlie, Siri Carlsen, Roy M. Nilsen, Jan-Erik Broman, Kai Triebner, Olle Kämpe, Anna-Lena Hulting, Sophie Bensing, Eystein S. Husebye, and Kristian Løvås</a:t>
            </a:r>
          </a:p>
          <a:p>
            <a:endParaRPr lang="en-US" altLang="en-US" sz="2000">
              <a:ea typeface="ＭＳ Ｐゴシック" panose="020B0600070205080204" pitchFamily="34" charset="-128"/>
            </a:endParaRPr>
          </a:p>
          <a:p>
            <a:r>
              <a:rPr lang="en-US" altLang="en-US" sz="2000">
                <a:ea typeface="ＭＳ Ｐゴシック" panose="020B0600070205080204" pitchFamily="34" charset="-128"/>
              </a:rPr>
              <a:t>The objective of the study was to compare the effects of continuous sc hydrocortisone infusion (CSHI) with conventional oral hydrocortisone (OHC) replacement therapy.</a:t>
            </a:r>
          </a:p>
          <a:p>
            <a:pPr>
              <a:lnSpc>
                <a:spcPct val="90000"/>
              </a:lnSpc>
              <a:buFontTx/>
              <a:buNone/>
            </a:pPr>
            <a:r>
              <a:rPr lang="en-US" altLang="en-US" sz="2000">
                <a:ea typeface="ＭＳ Ｐゴシック" panose="020B0600070205080204" pitchFamily="34" charset="-128"/>
              </a:rPr>
              <a:t> </a:t>
            </a:r>
          </a:p>
          <a:p>
            <a:pPr>
              <a:lnSpc>
                <a:spcPct val="90000"/>
              </a:lnSpc>
            </a:pPr>
            <a:endParaRPr lang="en-US" altLang="en-US" sz="2400">
              <a:ea typeface="ＭＳ Ｐゴシック" panose="020B0600070205080204" pitchFamily="34" charset="-128"/>
            </a:endParaRPr>
          </a:p>
        </p:txBody>
      </p:sp>
    </p:spTree>
    <p:extLst>
      <p:ext uri="{BB962C8B-B14F-4D97-AF65-F5344CB8AC3E}">
        <p14:creationId xmlns:p14="http://schemas.microsoft.com/office/powerpoint/2010/main" val="25953522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a:extLst>
              <a:ext uri="{FF2B5EF4-FFF2-40B4-BE49-F238E27FC236}">
                <a16:creationId xmlns:a16="http://schemas.microsoft.com/office/drawing/2014/main" id="{8C8D64EC-4DA7-994B-BEA8-A2E979E8B74C}"/>
              </a:ext>
            </a:extLst>
          </p:cNvPr>
          <p:cNvSpPr>
            <a:spLocks noGrp="1" noChangeArrowheads="1"/>
          </p:cNvSpPr>
          <p:nvPr>
            <p:ph type="title"/>
          </p:nvPr>
        </p:nvSpPr>
        <p:spPr>
          <a:xfrm>
            <a:off x="609600" y="0"/>
            <a:ext cx="7772400" cy="1143000"/>
          </a:xfrm>
        </p:spPr>
        <p:txBody>
          <a:bodyPr/>
          <a:lstStyle/>
          <a:p>
            <a:r>
              <a:rPr lang="en-US" altLang="en-US" dirty="0">
                <a:solidFill>
                  <a:srgbClr val="FF0000"/>
                </a:solidFill>
                <a:ea typeface="ＭＳ Ｐゴシック" panose="020B0600070205080204" pitchFamily="34" charset="-128"/>
              </a:rPr>
              <a:t>Glucocorticoid Pump Results</a:t>
            </a:r>
          </a:p>
        </p:txBody>
      </p:sp>
      <p:sp>
        <p:nvSpPr>
          <p:cNvPr id="76802" name="Content Placeholder 1">
            <a:extLst>
              <a:ext uri="{FF2B5EF4-FFF2-40B4-BE49-F238E27FC236}">
                <a16:creationId xmlns:a16="http://schemas.microsoft.com/office/drawing/2014/main" id="{AEBBEEF4-673A-894C-AFCD-0D0999EBE9F2}"/>
              </a:ext>
            </a:extLst>
          </p:cNvPr>
          <p:cNvSpPr>
            <a:spLocks noGrp="1"/>
          </p:cNvSpPr>
          <p:nvPr>
            <p:ph idx="1"/>
          </p:nvPr>
        </p:nvSpPr>
        <p:spPr>
          <a:xfrm>
            <a:off x="546100" y="1028700"/>
            <a:ext cx="7772400" cy="4114800"/>
          </a:xfrm>
        </p:spPr>
        <p:txBody>
          <a:bodyPr/>
          <a:lstStyle/>
          <a:p>
            <a:r>
              <a:rPr lang="en-US" altLang="en-US">
                <a:ea typeface="ＭＳ Ｐゴシック" panose="020B0600070205080204" pitchFamily="34" charset="-128"/>
              </a:rPr>
              <a:t>No significant differences between treatments in weight, waist to hip ratio, or BP were observed, although there was a tendency toward an increase in weight and body mass index (BMI) with CSHI</a:t>
            </a:r>
          </a:p>
          <a:p>
            <a:r>
              <a:rPr lang="en-US" altLang="en-US">
                <a:ea typeface="ＭＳ Ｐゴシック" panose="020B0600070205080204" pitchFamily="34" charset="-128"/>
              </a:rPr>
              <a:t>Morning glucose levels increased with CSHI and were significantly higher on CSHI than on OHC</a:t>
            </a:r>
          </a:p>
          <a:p>
            <a:r>
              <a:rPr lang="en-US" altLang="en-US">
                <a:ea typeface="ＭＳ Ｐゴシック" panose="020B0600070205080204" pitchFamily="34" charset="-128"/>
              </a:rPr>
              <a:t>No difference in sleep parameters</a:t>
            </a:r>
          </a:p>
        </p:txBody>
      </p:sp>
    </p:spTree>
    <p:extLst>
      <p:ext uri="{BB962C8B-B14F-4D97-AF65-F5344CB8AC3E}">
        <p14:creationId xmlns:p14="http://schemas.microsoft.com/office/powerpoint/2010/main" val="302512589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a:extLst>
              <a:ext uri="{FF2B5EF4-FFF2-40B4-BE49-F238E27FC236}">
                <a16:creationId xmlns:a16="http://schemas.microsoft.com/office/drawing/2014/main" id="{A830036F-6EFF-944B-A169-ABDBC56CC223}"/>
              </a:ext>
            </a:extLst>
          </p:cNvPr>
          <p:cNvSpPr>
            <a:spLocks noGrp="1" noChangeArrowheads="1"/>
          </p:cNvSpPr>
          <p:nvPr>
            <p:ph type="title"/>
          </p:nvPr>
        </p:nvSpPr>
        <p:spPr>
          <a:xfrm>
            <a:off x="609599" y="0"/>
            <a:ext cx="8289073" cy="1143000"/>
          </a:xfrm>
        </p:spPr>
        <p:txBody>
          <a:bodyPr/>
          <a:lstStyle/>
          <a:p>
            <a:r>
              <a:rPr lang="en-US" altLang="en-US" dirty="0">
                <a:solidFill>
                  <a:srgbClr val="FF0000"/>
                </a:solidFill>
                <a:ea typeface="ＭＳ Ｐゴシック" panose="020B0600070205080204" pitchFamily="34" charset="-128"/>
              </a:rPr>
              <a:t>Glucocorticoid Pump Conclusions</a:t>
            </a:r>
          </a:p>
        </p:txBody>
      </p:sp>
      <p:sp>
        <p:nvSpPr>
          <p:cNvPr id="80898" name="Content Placeholder 1">
            <a:extLst>
              <a:ext uri="{FF2B5EF4-FFF2-40B4-BE49-F238E27FC236}">
                <a16:creationId xmlns:a16="http://schemas.microsoft.com/office/drawing/2014/main" id="{DA4FEA0B-FCEB-AC4F-A964-A8A10BB892EE}"/>
              </a:ext>
            </a:extLst>
          </p:cNvPr>
          <p:cNvSpPr>
            <a:spLocks noGrp="1"/>
          </p:cNvSpPr>
          <p:nvPr>
            <p:ph idx="1"/>
          </p:nvPr>
        </p:nvSpPr>
        <p:spPr>
          <a:xfrm>
            <a:off x="546100" y="1028700"/>
            <a:ext cx="7772400" cy="4114800"/>
          </a:xfrm>
        </p:spPr>
        <p:txBody>
          <a:bodyPr/>
          <a:lstStyle/>
          <a:p>
            <a:r>
              <a:rPr lang="en-US" altLang="en-US" sz="2800" dirty="0">
                <a:ea typeface="ＭＳ Ｐゴシック" panose="020B0600070205080204" pitchFamily="34" charset="-128"/>
              </a:rPr>
              <a:t>Pumps can be used safely</a:t>
            </a:r>
          </a:p>
          <a:p>
            <a:r>
              <a:rPr lang="en-US" altLang="en-US" sz="2800" dirty="0">
                <a:ea typeface="ＭＳ Ｐゴシック" panose="020B0600070205080204" pitchFamily="34" charset="-128"/>
              </a:rPr>
              <a:t>High ACTH may be detrimental and is due to pause in cortisol replacement over night</a:t>
            </a:r>
          </a:p>
          <a:p>
            <a:r>
              <a:rPr lang="en-US" altLang="en-US" sz="2800" dirty="0">
                <a:ea typeface="ＭＳ Ｐゴシック" panose="020B0600070205080204" pitchFamily="34" charset="-128"/>
              </a:rPr>
              <a:t>Less fatigue but some weight gain with pump.</a:t>
            </a:r>
          </a:p>
          <a:p>
            <a:r>
              <a:rPr lang="en-US" altLang="en-US" sz="2800" dirty="0">
                <a:ea typeface="ＭＳ Ｐゴシック" panose="020B0600070205080204" pitchFamily="34" charset="-128"/>
              </a:rPr>
              <a:t>I have heard of patients getting infections</a:t>
            </a:r>
          </a:p>
          <a:p>
            <a:r>
              <a:rPr lang="en-US" altLang="en-US" sz="2800" dirty="0">
                <a:ea typeface="ＭＳ Ｐゴシック" panose="020B0600070205080204" pitchFamily="34" charset="-128"/>
              </a:rPr>
              <a:t>Some patients get abdominal welts</a:t>
            </a:r>
          </a:p>
          <a:p>
            <a:r>
              <a:rPr lang="en-US" altLang="en-US" sz="2800" dirty="0">
                <a:ea typeface="ＭＳ Ｐゴシック" panose="020B0600070205080204" pitchFamily="34" charset="-128"/>
              </a:rPr>
              <a:t>I would reserve the pump to those who failed oral HC and at least one other steroid preparations</a:t>
            </a:r>
          </a:p>
          <a:p>
            <a:r>
              <a:rPr lang="en-US" altLang="en-US" sz="2800" dirty="0">
                <a:ea typeface="ＭＳ Ｐゴシック" panose="020B0600070205080204" pitchFamily="34" charset="-128"/>
              </a:rPr>
              <a:t>I would recommend subcutaneous </a:t>
            </a:r>
            <a:r>
              <a:rPr lang="en-US" sz="2800" dirty="0" err="1"/>
              <a:t>solu-cortef</a:t>
            </a:r>
            <a:r>
              <a:rPr lang="en-US" altLang="en-US" sz="2800" dirty="0">
                <a:ea typeface="ＭＳ Ｐゴシック" panose="020B0600070205080204" pitchFamily="34" charset="-128"/>
              </a:rPr>
              <a:t> first</a:t>
            </a:r>
          </a:p>
          <a:p>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322448893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a:extLst>
              <a:ext uri="{FF2B5EF4-FFF2-40B4-BE49-F238E27FC236}">
                <a16:creationId xmlns:a16="http://schemas.microsoft.com/office/drawing/2014/main" id="{A830036F-6EFF-944B-A169-ABDBC56CC223}"/>
              </a:ext>
            </a:extLst>
          </p:cNvPr>
          <p:cNvSpPr>
            <a:spLocks noGrp="1" noChangeArrowheads="1"/>
          </p:cNvSpPr>
          <p:nvPr>
            <p:ph type="title"/>
          </p:nvPr>
        </p:nvSpPr>
        <p:spPr>
          <a:xfrm>
            <a:off x="609599" y="0"/>
            <a:ext cx="8289073" cy="1143000"/>
          </a:xfrm>
        </p:spPr>
        <p:txBody>
          <a:bodyPr/>
          <a:lstStyle/>
          <a:p>
            <a:r>
              <a:rPr lang="en-US" altLang="en-US" dirty="0">
                <a:solidFill>
                  <a:srgbClr val="FF0000"/>
                </a:solidFill>
                <a:ea typeface="ＭＳ Ｐゴシック" panose="020B0600070205080204" pitchFamily="34" charset="-128"/>
              </a:rPr>
              <a:t>Glucocorticoid Pumps</a:t>
            </a:r>
          </a:p>
        </p:txBody>
      </p:sp>
      <p:sp>
        <p:nvSpPr>
          <p:cNvPr id="80898" name="Content Placeholder 1">
            <a:extLst>
              <a:ext uri="{FF2B5EF4-FFF2-40B4-BE49-F238E27FC236}">
                <a16:creationId xmlns:a16="http://schemas.microsoft.com/office/drawing/2014/main" id="{DA4FEA0B-FCEB-AC4F-A964-A8A10BB892EE}"/>
              </a:ext>
            </a:extLst>
          </p:cNvPr>
          <p:cNvSpPr>
            <a:spLocks noGrp="1"/>
          </p:cNvSpPr>
          <p:nvPr>
            <p:ph idx="1"/>
          </p:nvPr>
        </p:nvSpPr>
        <p:spPr>
          <a:xfrm>
            <a:off x="257908" y="864577"/>
            <a:ext cx="8795177" cy="4114800"/>
          </a:xfrm>
        </p:spPr>
        <p:txBody>
          <a:bodyPr/>
          <a:lstStyle/>
          <a:p>
            <a:r>
              <a:rPr lang="en-US" altLang="en-US" sz="2800" dirty="0">
                <a:ea typeface="ＭＳ Ｐゴシック" panose="020B0600070205080204" pitchFamily="34" charset="-128"/>
              </a:rPr>
              <a:t>Need to use an insulin pump (Tandem, </a:t>
            </a:r>
            <a:r>
              <a:rPr lang="en-US" altLang="en-US" sz="2800" dirty="0" err="1">
                <a:ea typeface="ＭＳ Ｐゴシック" panose="020B0600070205080204" pitchFamily="34" charset="-128"/>
              </a:rPr>
              <a:t>Omnipod</a:t>
            </a:r>
            <a:r>
              <a:rPr lang="en-US" altLang="en-US" sz="2800" dirty="0">
                <a:ea typeface="ＭＳ Ｐゴシック" panose="020B0600070205080204" pitchFamily="34" charset="-128"/>
              </a:rPr>
              <a:t> or </a:t>
            </a:r>
            <a:r>
              <a:rPr lang="en-US" sz="2800" dirty="0" err="1"/>
              <a:t>Medtronics</a:t>
            </a:r>
            <a:r>
              <a:rPr lang="en-US" sz="2800" dirty="0"/>
              <a:t>)</a:t>
            </a:r>
            <a:r>
              <a:rPr lang="en-US" sz="2800" dirty="0">
                <a:ea typeface="ＭＳ Ｐゴシック" panose="020B0600070205080204" pitchFamily="34" charset="-128"/>
              </a:rPr>
              <a:t>.</a:t>
            </a:r>
            <a:r>
              <a:rPr lang="en-US" altLang="en-US" sz="2800" dirty="0">
                <a:ea typeface="ＭＳ Ｐゴシック" panose="020B0600070205080204" pitchFamily="34" charset="-128"/>
              </a:rPr>
              <a:t> </a:t>
            </a:r>
          </a:p>
          <a:p>
            <a:r>
              <a:rPr lang="en-US" sz="2800" dirty="0">
                <a:ea typeface="ＭＳ Ｐゴシック" panose="020B0600070205080204" pitchFamily="34" charset="-128"/>
              </a:rPr>
              <a:t>Insurances may cover one product and each pump has pluses and minuses.</a:t>
            </a:r>
          </a:p>
          <a:p>
            <a:r>
              <a:rPr lang="en-US" sz="2800" dirty="0"/>
              <a:t>The pump reservoir carries a maximum of 3 ml or 300 units of solution</a:t>
            </a:r>
            <a:endParaRPr lang="en-US" altLang="en-US" sz="2800" dirty="0">
              <a:ea typeface="ＭＳ Ｐゴシック" panose="020B0600070205080204" pitchFamily="34" charset="-128"/>
            </a:endParaRPr>
          </a:p>
          <a:p>
            <a:pPr marL="0" indent="0">
              <a:buNone/>
            </a:pPr>
            <a:endParaRPr lang="en-US" altLang="en-US" sz="2800" dirty="0">
              <a:ea typeface="ＭＳ Ｐゴシック" panose="020B0600070205080204" pitchFamily="34" charset="-128"/>
            </a:endParaRPr>
          </a:p>
          <a:p>
            <a:pPr marL="0" indent="0">
              <a:buNone/>
            </a:pPr>
            <a:endParaRPr lang="en-US" altLang="en-US" sz="2800" dirty="0">
              <a:ea typeface="ＭＳ Ｐゴシック" panose="020B0600070205080204" pitchFamily="34" charset="-128"/>
            </a:endParaRPr>
          </a:p>
          <a:p>
            <a:endParaRPr lang="en-US" altLang="en-US" sz="2800" dirty="0">
              <a:ea typeface="ＭＳ Ｐゴシック" panose="020B0600070205080204" pitchFamily="34" charset="-128"/>
            </a:endParaRPr>
          </a:p>
          <a:p>
            <a:endParaRPr lang="en-US" altLang="en-US" sz="2800" dirty="0">
              <a:ea typeface="ＭＳ Ｐゴシック" panose="020B0600070205080204" pitchFamily="34" charset="-128"/>
            </a:endParaRPr>
          </a:p>
          <a:p>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33423664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a:extLst>
              <a:ext uri="{FF2B5EF4-FFF2-40B4-BE49-F238E27FC236}">
                <a16:creationId xmlns:a16="http://schemas.microsoft.com/office/drawing/2014/main" id="{A830036F-6EFF-944B-A169-ABDBC56CC223}"/>
              </a:ext>
            </a:extLst>
          </p:cNvPr>
          <p:cNvSpPr>
            <a:spLocks noGrp="1" noChangeArrowheads="1"/>
          </p:cNvSpPr>
          <p:nvPr>
            <p:ph type="title"/>
          </p:nvPr>
        </p:nvSpPr>
        <p:spPr>
          <a:xfrm>
            <a:off x="257909" y="0"/>
            <a:ext cx="8640764" cy="1143000"/>
          </a:xfrm>
        </p:spPr>
        <p:txBody>
          <a:bodyPr/>
          <a:lstStyle/>
          <a:p>
            <a:r>
              <a:rPr lang="en-US" altLang="en-US" dirty="0">
                <a:solidFill>
                  <a:srgbClr val="FF0000"/>
                </a:solidFill>
                <a:ea typeface="ＭＳ Ｐゴシック" panose="020B0600070205080204" pitchFamily="34" charset="-128"/>
              </a:rPr>
              <a:t>Glucocorticoid Pump Reconstitution</a:t>
            </a:r>
          </a:p>
        </p:txBody>
      </p:sp>
      <p:sp>
        <p:nvSpPr>
          <p:cNvPr id="80898" name="Content Placeholder 1">
            <a:extLst>
              <a:ext uri="{FF2B5EF4-FFF2-40B4-BE49-F238E27FC236}">
                <a16:creationId xmlns:a16="http://schemas.microsoft.com/office/drawing/2014/main" id="{DA4FEA0B-FCEB-AC4F-A964-A8A10BB892EE}"/>
              </a:ext>
            </a:extLst>
          </p:cNvPr>
          <p:cNvSpPr>
            <a:spLocks noGrp="1"/>
          </p:cNvSpPr>
          <p:nvPr>
            <p:ph idx="1"/>
          </p:nvPr>
        </p:nvSpPr>
        <p:spPr>
          <a:xfrm>
            <a:off x="257908" y="864577"/>
            <a:ext cx="8795177" cy="4114800"/>
          </a:xfrm>
        </p:spPr>
        <p:txBody>
          <a:bodyPr/>
          <a:lstStyle/>
          <a:p>
            <a:r>
              <a:rPr lang="en-US" altLang="en-US" sz="2800" dirty="0">
                <a:ea typeface="ＭＳ Ｐゴシック" panose="020B0600070205080204" pitchFamily="34" charset="-128"/>
              </a:rPr>
              <a:t>If you use the </a:t>
            </a:r>
            <a:r>
              <a:rPr lang="en-US" altLang="en-US" sz="2800" dirty="0" err="1">
                <a:ea typeface="ＭＳ Ｐゴシック" panose="020B0600070205080204" pitchFamily="34" charset="-128"/>
              </a:rPr>
              <a:t>solu-cortef</a:t>
            </a:r>
            <a:r>
              <a:rPr lang="en-US" altLang="en-US" sz="2800" dirty="0">
                <a:ea typeface="ＭＳ Ｐゴシック" panose="020B0600070205080204" pitchFamily="34" charset="-128"/>
              </a:rPr>
              <a:t> powder, reconstitute 100 mg in 1 mL of saline or sterile water, so it is 100 mg/</a:t>
            </a:r>
            <a:r>
              <a:rPr lang="en-US" altLang="en-US" sz="2800" dirty="0" err="1">
                <a:ea typeface="ＭＳ Ｐゴシック" panose="020B0600070205080204" pitchFamily="34" charset="-128"/>
              </a:rPr>
              <a:t>mL.</a:t>
            </a:r>
            <a:endParaRPr lang="en-US" altLang="en-US" sz="2800" dirty="0">
              <a:ea typeface="ＭＳ Ｐゴシック" panose="020B0600070205080204" pitchFamily="34" charset="-128"/>
            </a:endParaRPr>
          </a:p>
          <a:p>
            <a:r>
              <a:rPr lang="en-US" altLang="en-US" sz="2800" dirty="0">
                <a:ea typeface="ＭＳ Ｐゴシック" panose="020B0600070205080204" pitchFamily="34" charset="-128"/>
              </a:rPr>
              <a:t>If you use a 100 mg Act-O-vial, reconstitute in 2 mL saline or sterile water, so it is 50 mg/</a:t>
            </a:r>
            <a:r>
              <a:rPr lang="en-US" altLang="en-US" sz="2800" dirty="0" err="1">
                <a:ea typeface="ＭＳ Ｐゴシック" panose="020B0600070205080204" pitchFamily="34" charset="-128"/>
              </a:rPr>
              <a:t>mL.</a:t>
            </a:r>
            <a:endParaRPr lang="en-US" altLang="en-US" sz="2800" dirty="0">
              <a:ea typeface="ＭＳ Ｐゴシック" panose="020B0600070205080204" pitchFamily="34" charset="-128"/>
            </a:endParaRPr>
          </a:p>
          <a:p>
            <a:r>
              <a:rPr lang="en-US" altLang="en-US" sz="2800" dirty="0">
                <a:ea typeface="ＭＳ Ｐゴシック" panose="020B0600070205080204" pitchFamily="34" charset="-128"/>
              </a:rPr>
              <a:t>If you use a 250 mg Act-O-vial, reconstitute in 2 mL saline or sterile water, so it is 125 mg/</a:t>
            </a:r>
            <a:r>
              <a:rPr lang="en-US" altLang="en-US" sz="2800" dirty="0" err="1">
                <a:ea typeface="ＭＳ Ｐゴシック" panose="020B0600070205080204" pitchFamily="34" charset="-128"/>
              </a:rPr>
              <a:t>mL.</a:t>
            </a:r>
            <a:endParaRPr lang="en-US" altLang="en-US" sz="2800" dirty="0">
              <a:ea typeface="ＭＳ Ｐゴシック" panose="020B0600070205080204" pitchFamily="34" charset="-128"/>
            </a:endParaRPr>
          </a:p>
          <a:p>
            <a:r>
              <a:rPr lang="en-US" altLang="en-US" sz="2800" dirty="0">
                <a:ea typeface="ＭＳ Ｐゴシック" panose="020B0600070205080204" pitchFamily="34" charset="-128"/>
              </a:rPr>
              <a:t>Some places refer to a 1:1 ratio, that is in units and refers to 100mg=100 units</a:t>
            </a:r>
          </a:p>
          <a:p>
            <a:r>
              <a:rPr lang="en-US" altLang="en-US" sz="2800" dirty="0">
                <a:ea typeface="ＭＳ Ｐゴシック" panose="020B0600070205080204" pitchFamily="34" charset="-128"/>
              </a:rPr>
              <a:t>Can use for a month</a:t>
            </a:r>
          </a:p>
          <a:p>
            <a:endParaRPr lang="en-US" altLang="en-US" sz="2800" dirty="0">
              <a:ea typeface="ＭＳ Ｐゴシック" panose="020B0600070205080204" pitchFamily="34" charset="-128"/>
            </a:endParaRPr>
          </a:p>
          <a:p>
            <a:pPr marL="0" indent="0">
              <a:buNone/>
            </a:pPr>
            <a:endParaRPr lang="en-US" altLang="en-US" sz="2800" dirty="0">
              <a:ea typeface="ＭＳ Ｐゴシック" panose="020B0600070205080204" pitchFamily="34" charset="-128"/>
            </a:endParaRPr>
          </a:p>
          <a:p>
            <a:pPr marL="0" indent="0">
              <a:buNone/>
            </a:pPr>
            <a:endParaRPr lang="en-US" altLang="en-US" sz="2800" dirty="0">
              <a:ea typeface="ＭＳ Ｐゴシック" panose="020B0600070205080204" pitchFamily="34" charset="-128"/>
            </a:endParaRPr>
          </a:p>
          <a:p>
            <a:endParaRPr lang="en-US" altLang="en-US" sz="2800" dirty="0">
              <a:ea typeface="ＭＳ Ｐゴシック" panose="020B0600070205080204" pitchFamily="34" charset="-128"/>
            </a:endParaRPr>
          </a:p>
          <a:p>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154551133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a:extLst>
              <a:ext uri="{FF2B5EF4-FFF2-40B4-BE49-F238E27FC236}">
                <a16:creationId xmlns:a16="http://schemas.microsoft.com/office/drawing/2014/main" id="{A830036F-6EFF-944B-A169-ABDBC56CC223}"/>
              </a:ext>
            </a:extLst>
          </p:cNvPr>
          <p:cNvSpPr>
            <a:spLocks noGrp="1" noChangeArrowheads="1"/>
          </p:cNvSpPr>
          <p:nvPr>
            <p:ph type="title"/>
          </p:nvPr>
        </p:nvSpPr>
        <p:spPr>
          <a:xfrm>
            <a:off x="609600" y="0"/>
            <a:ext cx="7772400" cy="1143000"/>
          </a:xfrm>
        </p:spPr>
        <p:txBody>
          <a:bodyPr/>
          <a:lstStyle/>
          <a:p>
            <a:r>
              <a:rPr lang="en-US" altLang="en-US" dirty="0">
                <a:solidFill>
                  <a:srgbClr val="FF0000"/>
                </a:solidFill>
                <a:ea typeface="ＭＳ Ｐゴシック" panose="020B0600070205080204" pitchFamily="34" charset="-128"/>
              </a:rPr>
              <a:t>Typical Pump Dosing</a:t>
            </a:r>
          </a:p>
        </p:txBody>
      </p:sp>
      <p:sp>
        <p:nvSpPr>
          <p:cNvPr id="80898" name="Content Placeholder 1">
            <a:extLst>
              <a:ext uri="{FF2B5EF4-FFF2-40B4-BE49-F238E27FC236}">
                <a16:creationId xmlns:a16="http://schemas.microsoft.com/office/drawing/2014/main" id="{DA4FEA0B-FCEB-AC4F-A964-A8A10BB892EE}"/>
              </a:ext>
            </a:extLst>
          </p:cNvPr>
          <p:cNvSpPr>
            <a:spLocks noGrp="1"/>
          </p:cNvSpPr>
          <p:nvPr>
            <p:ph idx="1"/>
          </p:nvPr>
        </p:nvSpPr>
        <p:spPr>
          <a:xfrm>
            <a:off x="211015" y="1028700"/>
            <a:ext cx="9144000" cy="4114800"/>
          </a:xfrm>
        </p:spPr>
        <p:txBody>
          <a:bodyPr/>
          <a:lstStyle/>
          <a:p>
            <a:r>
              <a:rPr lang="en-US" sz="3000" dirty="0"/>
              <a:t>Typical dose is around 25 mg/d, but this varies. Discuss with your endocrinologist.</a:t>
            </a:r>
          </a:p>
          <a:p>
            <a:r>
              <a:rPr lang="en-US" sz="3000" dirty="0"/>
              <a:t>Patients on inadequate doses of fludrocortisone as determined by a high renin may need higher doses, so fludrocortisone should be optimized Patients should start at higher and can be tapered down depending on symptoms and </a:t>
            </a:r>
            <a:r>
              <a:rPr lang="en-US" altLang="en-US" sz="2800" dirty="0">
                <a:ea typeface="ＭＳ Ｐゴシック" panose="020B0600070205080204" pitchFamily="34" charset="-128"/>
              </a:rPr>
              <a:t>UFC/17OHS urine levels and at times,  salivary cortisol day curves </a:t>
            </a:r>
          </a:p>
          <a:p>
            <a:r>
              <a:rPr lang="en-US" sz="3000" dirty="0"/>
              <a:t>The </a:t>
            </a:r>
            <a:r>
              <a:rPr lang="en-US" sz="3000" dirty="0" err="1"/>
              <a:t>solu-cortef</a:t>
            </a:r>
            <a:r>
              <a:rPr lang="en-US" sz="3000" dirty="0"/>
              <a:t> needs to be at a concentration of 100 mg/</a:t>
            </a:r>
            <a:r>
              <a:rPr lang="en-US" sz="3000" dirty="0" err="1"/>
              <a:t>mL.</a:t>
            </a:r>
            <a:endParaRPr lang="en-US" altLang="en-US" sz="3000" dirty="0">
              <a:ea typeface="ＭＳ Ｐゴシック" panose="020B0600070205080204" pitchFamily="34" charset="-128"/>
            </a:endParaRPr>
          </a:p>
        </p:txBody>
      </p:sp>
    </p:spTree>
    <p:extLst>
      <p:ext uri="{BB962C8B-B14F-4D97-AF65-F5344CB8AC3E}">
        <p14:creationId xmlns:p14="http://schemas.microsoft.com/office/powerpoint/2010/main" val="156605154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a:extLst>
              <a:ext uri="{FF2B5EF4-FFF2-40B4-BE49-F238E27FC236}">
                <a16:creationId xmlns:a16="http://schemas.microsoft.com/office/drawing/2014/main" id="{A830036F-6EFF-944B-A169-ABDBC56CC223}"/>
              </a:ext>
            </a:extLst>
          </p:cNvPr>
          <p:cNvSpPr>
            <a:spLocks noGrp="1" noChangeArrowheads="1"/>
          </p:cNvSpPr>
          <p:nvPr>
            <p:ph type="title"/>
          </p:nvPr>
        </p:nvSpPr>
        <p:spPr>
          <a:xfrm>
            <a:off x="609600" y="0"/>
            <a:ext cx="7772400" cy="1143000"/>
          </a:xfrm>
        </p:spPr>
        <p:txBody>
          <a:bodyPr/>
          <a:lstStyle/>
          <a:p>
            <a:r>
              <a:rPr lang="en-US" altLang="en-US" dirty="0">
                <a:solidFill>
                  <a:srgbClr val="FF0000"/>
                </a:solidFill>
                <a:ea typeface="ＭＳ Ｐゴシック" panose="020B0600070205080204" pitchFamily="34" charset="-128"/>
              </a:rPr>
              <a:t>Sample Pump Dosing</a:t>
            </a:r>
          </a:p>
        </p:txBody>
      </p:sp>
      <p:sp>
        <p:nvSpPr>
          <p:cNvPr id="80898" name="Content Placeholder 1">
            <a:extLst>
              <a:ext uri="{FF2B5EF4-FFF2-40B4-BE49-F238E27FC236}">
                <a16:creationId xmlns:a16="http://schemas.microsoft.com/office/drawing/2014/main" id="{DA4FEA0B-FCEB-AC4F-A964-A8A10BB892EE}"/>
              </a:ext>
            </a:extLst>
          </p:cNvPr>
          <p:cNvSpPr>
            <a:spLocks noGrp="1"/>
          </p:cNvSpPr>
          <p:nvPr>
            <p:ph idx="1"/>
          </p:nvPr>
        </p:nvSpPr>
        <p:spPr>
          <a:xfrm>
            <a:off x="211015" y="1028700"/>
            <a:ext cx="9144000" cy="4114800"/>
          </a:xfrm>
        </p:spPr>
        <p:txBody>
          <a:bodyPr/>
          <a:lstStyle/>
          <a:p>
            <a:r>
              <a:rPr lang="en-US" sz="3000" dirty="0"/>
              <a:t>8:00 am to 10:00 am, 1.8 mL/h</a:t>
            </a:r>
          </a:p>
          <a:p>
            <a:r>
              <a:rPr lang="en-US" sz="3000" dirty="0"/>
              <a:t>10:00 am-2:00 pm, 1.2 mL/h</a:t>
            </a:r>
          </a:p>
          <a:p>
            <a:r>
              <a:rPr lang="en-US" sz="3000" dirty="0"/>
              <a:t>2:00–8:00 pm, 0.5 mL/h</a:t>
            </a:r>
          </a:p>
          <a:p>
            <a:r>
              <a:rPr lang="en-US" sz="3000" dirty="0"/>
              <a:t>8:00 pm to 4:00 am, 0.25 mL/h</a:t>
            </a:r>
          </a:p>
          <a:p>
            <a:r>
              <a:rPr lang="en-US" sz="3000" dirty="0"/>
              <a:t>4:00–8:00 am, 2.5 mL/h. </a:t>
            </a:r>
          </a:p>
        </p:txBody>
      </p:sp>
    </p:spTree>
    <p:extLst>
      <p:ext uri="{BB962C8B-B14F-4D97-AF65-F5344CB8AC3E}">
        <p14:creationId xmlns:p14="http://schemas.microsoft.com/office/powerpoint/2010/main" val="171878628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a:extLst>
              <a:ext uri="{FF2B5EF4-FFF2-40B4-BE49-F238E27FC236}">
                <a16:creationId xmlns:a16="http://schemas.microsoft.com/office/drawing/2014/main" id="{B983FE80-B3C6-6B4E-9274-04001600E9A0}"/>
              </a:ext>
            </a:extLst>
          </p:cNvPr>
          <p:cNvSpPr>
            <a:spLocks noGrp="1" noChangeArrowheads="1"/>
          </p:cNvSpPr>
          <p:nvPr>
            <p:ph type="title"/>
          </p:nvPr>
        </p:nvSpPr>
        <p:spPr>
          <a:xfrm>
            <a:off x="1247775" y="448836"/>
            <a:ext cx="5829300" cy="857250"/>
          </a:xfrm>
        </p:spPr>
        <p:txBody>
          <a:bodyPr/>
          <a:lstStyle/>
          <a:p>
            <a:pPr>
              <a:defRPr/>
            </a:pPr>
            <a:r>
              <a:rPr lang="en-US" sz="4000" dirty="0">
                <a:solidFill>
                  <a:srgbClr val="FF0000"/>
                </a:solidFill>
              </a:rPr>
              <a:t>Thanks for joining us</a:t>
            </a:r>
          </a:p>
        </p:txBody>
      </p:sp>
      <p:sp>
        <p:nvSpPr>
          <p:cNvPr id="43010" name="Rectangle 3">
            <a:extLst>
              <a:ext uri="{FF2B5EF4-FFF2-40B4-BE49-F238E27FC236}">
                <a16:creationId xmlns:a16="http://schemas.microsoft.com/office/drawing/2014/main" id="{22BBD58E-91D1-E345-9F66-7E12612207F9}"/>
              </a:ext>
            </a:extLst>
          </p:cNvPr>
          <p:cNvSpPr>
            <a:spLocks noGrp="1" noChangeArrowheads="1"/>
          </p:cNvSpPr>
          <p:nvPr>
            <p:ph type="body" idx="1"/>
          </p:nvPr>
        </p:nvSpPr>
        <p:spPr>
          <a:xfrm>
            <a:off x="1247775" y="1771650"/>
            <a:ext cx="5829300" cy="3086100"/>
          </a:xfrm>
        </p:spPr>
        <p:txBody>
          <a:bodyPr vert="horz" wrap="square" lIns="68580" tIns="34290" rIns="68580" bIns="34290" numCol="1" rtlCol="0" anchor="t" anchorCtr="0" compatLnSpc="1">
            <a:prstTxWarp prst="textNoShape">
              <a:avLst/>
            </a:prstTxWarp>
            <a:noAutofit/>
          </a:bodyPr>
          <a:lstStyle/>
          <a:p>
            <a:pPr eaLnBrk="1" hangingPunct="1"/>
            <a:r>
              <a:rPr lang="en-US" altLang="en-US" sz="2800" dirty="0">
                <a:solidFill>
                  <a:srgbClr val="FF0000"/>
                </a:solidFill>
                <a:latin typeface="Goudy Old Style" charset="0"/>
              </a:rPr>
              <a:t>Questions? </a:t>
            </a:r>
            <a:r>
              <a:rPr lang="en-US" altLang="en-US" sz="2800" b="1" i="1" dirty="0"/>
              <a:t>Please use the chat button</a:t>
            </a:r>
          </a:p>
          <a:p>
            <a:pPr eaLnBrk="1" hangingPunct="1"/>
            <a:r>
              <a:rPr lang="en-US" altLang="en-US" sz="2800" b="1" i="1" dirty="0"/>
              <a:t>Thank you for sharing your time tonight!</a:t>
            </a:r>
          </a:p>
          <a:p>
            <a:pPr eaLnBrk="1" hangingPunct="1"/>
            <a:r>
              <a:rPr lang="en-US" altLang="en-US" sz="2800" dirty="0"/>
              <a:t>If you have any more questions after tonight or want an appointment, please email: </a:t>
            </a:r>
            <a:r>
              <a:rPr lang="en-US" altLang="en-US" sz="2800" dirty="0" err="1"/>
              <a:t>mail@goodhormonehealth.com</a:t>
            </a:r>
            <a:endParaRPr lang="en-US" altLang="en-US" sz="2800" dirty="0"/>
          </a:p>
          <a:p>
            <a:r>
              <a:rPr lang="en-US" altLang="en-US" sz="2800" dirty="0" err="1"/>
              <a:t>www.goodhormonehealth.com</a:t>
            </a:r>
            <a:r>
              <a:rPr lang="en-US" altLang="en-US" sz="2800" dirty="0"/>
              <a:t> </a:t>
            </a:r>
          </a:p>
          <a:p>
            <a:r>
              <a:rPr lang="en-US" altLang="ja-JP" sz="2800" dirty="0">
                <a:ea typeface="ヒラギノ角ゴ Pro W3" panose="020B0300000000000000" pitchFamily="34" charset="-128"/>
                <a:cs typeface="ヒラギノ角ゴ Pro W3" panose="020B0300000000000000" pitchFamily="34" charset="-128"/>
              </a:rPr>
              <a:t>Webinar will be posted in a few days</a:t>
            </a:r>
          </a:p>
        </p:txBody>
      </p:sp>
    </p:spTree>
    <p:extLst>
      <p:ext uri="{BB962C8B-B14F-4D97-AF65-F5344CB8AC3E}">
        <p14:creationId xmlns:p14="http://schemas.microsoft.com/office/powerpoint/2010/main" val="3009850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92EE73-BFEF-C659-B6A3-36422FE98804}"/>
            </a:ext>
          </a:extLst>
        </p:cNvPr>
        <p:cNvGrpSpPr/>
        <p:nvPr/>
      </p:nvGrpSpPr>
      <p:grpSpPr>
        <a:xfrm>
          <a:off x="0" y="0"/>
          <a:ext cx="0" cy="0"/>
          <a:chOff x="0" y="0"/>
          <a:chExt cx="0" cy="0"/>
        </a:xfrm>
      </p:grpSpPr>
      <p:sp>
        <p:nvSpPr>
          <p:cNvPr id="151554" name="Rectangle 2">
            <a:extLst>
              <a:ext uri="{FF2B5EF4-FFF2-40B4-BE49-F238E27FC236}">
                <a16:creationId xmlns:a16="http://schemas.microsoft.com/office/drawing/2014/main" id="{F0F64A9E-38C0-1D37-6FCC-2955A297F2B0}"/>
              </a:ext>
            </a:extLst>
          </p:cNvPr>
          <p:cNvSpPr>
            <a:spLocks noGrp="1" noChangeArrowheads="1"/>
          </p:cNvSpPr>
          <p:nvPr>
            <p:ph type="title"/>
          </p:nvPr>
        </p:nvSpPr>
        <p:spPr>
          <a:xfrm>
            <a:off x="457200" y="27701"/>
            <a:ext cx="8229600" cy="1143000"/>
          </a:xfrm>
        </p:spPr>
        <p:txBody>
          <a:bodyPr/>
          <a:lstStyle/>
          <a:p>
            <a:pPr>
              <a:defRPr/>
            </a:pPr>
            <a:r>
              <a:rPr lang="en-US" b="1" i="0" u="none" strike="noStrike" dirty="0">
                <a:solidFill>
                  <a:srgbClr val="FF0000"/>
                </a:solidFill>
                <a:effectLst/>
                <a:latin typeface="CrimsonPro"/>
              </a:rPr>
              <a:t>Taylor Rousseau Grigg</a:t>
            </a:r>
            <a:endParaRPr lang="en-US" b="1" dirty="0">
              <a:solidFill>
                <a:srgbClr val="FF0000"/>
              </a:solidFill>
              <a:cs typeface="+mj-cs"/>
            </a:endParaRPr>
          </a:p>
        </p:txBody>
      </p:sp>
      <p:sp>
        <p:nvSpPr>
          <p:cNvPr id="151555" name="Rectangle 3">
            <a:extLst>
              <a:ext uri="{FF2B5EF4-FFF2-40B4-BE49-F238E27FC236}">
                <a16:creationId xmlns:a16="http://schemas.microsoft.com/office/drawing/2014/main" id="{4E4E7091-69A1-EB88-2868-326FF95F63CB}"/>
              </a:ext>
            </a:extLst>
          </p:cNvPr>
          <p:cNvSpPr>
            <a:spLocks noGrp="1" noChangeArrowheads="1"/>
          </p:cNvSpPr>
          <p:nvPr>
            <p:ph type="body" idx="1"/>
          </p:nvPr>
        </p:nvSpPr>
        <p:spPr>
          <a:xfrm>
            <a:off x="228600" y="1014047"/>
            <a:ext cx="8686800" cy="4525963"/>
          </a:xfrm>
        </p:spPr>
        <p:txBody>
          <a:bodyPr/>
          <a:lstStyle/>
          <a:p>
            <a:pPr algn="l"/>
            <a:r>
              <a:rPr lang="en-US" sz="1600" b="1" i="0" u="none" strike="noStrike" dirty="0">
                <a:solidFill>
                  <a:srgbClr val="232A31"/>
                </a:solidFill>
                <a:effectLst/>
                <a:latin typeface="Times New Roman" panose="02020603050405020304" pitchFamily="18" charset="0"/>
                <a:cs typeface="Times New Roman" panose="02020603050405020304" pitchFamily="18" charset="0"/>
              </a:rPr>
              <a:t>What are the symptoms?</a:t>
            </a:r>
          </a:p>
          <a:p>
            <a:pPr algn="l"/>
            <a:r>
              <a:rPr lang="en-US" sz="1600" b="0" i="0" u="none" strike="noStrike" dirty="0">
                <a:effectLst/>
                <a:latin typeface="Times New Roman" panose="02020603050405020304" pitchFamily="18" charset="0"/>
                <a:cs typeface="Times New Roman" panose="02020603050405020304" pitchFamily="18" charset="0"/>
              </a:rPr>
              <a:t>Addison’s disease manifests with a “constellation” of symptoms, </a:t>
            </a:r>
            <a:r>
              <a:rPr lang="en-US" sz="1600" b="0" i="0" u="none" strike="noStrike" dirty="0">
                <a:effectLst/>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Dr. Theodore Friedman</a:t>
            </a:r>
            <a:r>
              <a:rPr lang="en-US" sz="1600" b="0" i="0" u="none" strike="noStrike" dirty="0">
                <a:effectLst/>
                <a:latin typeface="Times New Roman" panose="02020603050405020304" pitchFamily="18" charset="0"/>
                <a:cs typeface="Times New Roman" panose="02020603050405020304" pitchFamily="18" charset="0"/>
              </a:rPr>
              <a:t>, an endocrinologist and chair of the department of internal medicine at Charles R. Drew University, tells Yahoo Life. Those include fatigue, weight loss, nausea, diarrhea, abdominal pain, joint or muscle pain, dehydration, low blood sugar and cravings for salty food. It can also cause hyperpigmentation, or a darkening of the skin that can make people appear bronzed.</a:t>
            </a:r>
          </a:p>
          <a:p>
            <a:pPr algn="l"/>
            <a:r>
              <a:rPr lang="en-US" sz="1600" b="0" i="0" u="none" strike="noStrike" dirty="0">
                <a:effectLst/>
                <a:latin typeface="Times New Roman" panose="02020603050405020304" pitchFamily="18" charset="0"/>
                <a:cs typeface="Times New Roman" panose="02020603050405020304" pitchFamily="18" charset="0"/>
              </a:rPr>
              <a:t>Rousseau Griggs said in her August </a:t>
            </a:r>
            <a:r>
              <a:rPr lang="en-US" sz="1600" b="0" i="0" u="none" strike="noStrike" dirty="0">
                <a:effectLst/>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health update</a:t>
            </a:r>
            <a:r>
              <a:rPr lang="en-US" sz="1600" b="0" i="0" u="none" strike="noStrike" dirty="0">
                <a:effectLst/>
                <a:latin typeface="Times New Roman" panose="02020603050405020304" pitchFamily="18" charset="0"/>
                <a:cs typeface="Times New Roman" panose="02020603050405020304" pitchFamily="18" charset="0"/>
              </a:rPr>
              <a:t> that she was at times “in bed writhing in pain” and felt too weak to carry a suitcase or walk to the mailbox. She added that she had found out what was ailing her only a few months prior and was “struggling that whole time, feeling like I was going to die.”</a:t>
            </a:r>
          </a:p>
          <a:p>
            <a:pPr algn="l"/>
            <a:r>
              <a:rPr lang="en-US" sz="1600" b="0" i="0" u="none" strike="noStrike" dirty="0">
                <a:effectLst/>
                <a:latin typeface="Times New Roman" panose="02020603050405020304" pitchFamily="18" charset="0"/>
                <a:cs typeface="Times New Roman" panose="02020603050405020304" pitchFamily="18" charset="0"/>
              </a:rPr>
              <a:t>While the symptoms tend to develop slowly over time, they can worsen quickly in some cases, Friedman says. “You can be healthy one day and sick the day after,” he explains. “It can happen really fast.” Most people are diagnosed between the ages of 20 and 50 as the condition’s chronic effects accumulate, according to the </a:t>
            </a:r>
            <a:r>
              <a:rPr lang="en-US" sz="1600" b="0" i="0" u="none" strike="noStrike" dirty="0">
                <a:effectLst/>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Cleveland Clinic</a:t>
            </a:r>
            <a:r>
              <a:rPr lang="en-US" sz="1600" b="0" i="0" u="none" strike="noStrike" dirty="0">
                <a:effectLst/>
                <a:latin typeface="Times New Roman" panose="02020603050405020304" pitchFamily="18" charset="0"/>
                <a:cs typeface="Times New Roman" panose="02020603050405020304" pitchFamily="18" charset="0"/>
              </a:rPr>
              <a:t>.</a:t>
            </a:r>
          </a:p>
          <a:p>
            <a:pPr algn="l"/>
            <a:r>
              <a:rPr lang="en-US" sz="1600" b="0" i="0" u="none" strike="noStrike" dirty="0" err="1">
                <a:effectLst/>
                <a:latin typeface="Times New Roman" panose="02020603050405020304" pitchFamily="18" charset="0"/>
                <a:cs typeface="Times New Roman" panose="02020603050405020304" pitchFamily="18" charset="0"/>
              </a:rPr>
              <a:t>Cappola</a:t>
            </a:r>
            <a:r>
              <a:rPr lang="en-US" sz="1600" b="0" i="0" u="none" strike="noStrike" dirty="0">
                <a:effectLst/>
                <a:latin typeface="Times New Roman" panose="02020603050405020304" pitchFamily="18" charset="0"/>
                <a:cs typeface="Times New Roman" panose="02020603050405020304" pitchFamily="18" charset="0"/>
              </a:rPr>
              <a:t> and Friedman tell Yahoo Life that people with Addison’s usually have to take one or two medications to replace the hormones their body is underproducing: hydrocortisone, a steroid that supplements cortisol, and fludrocortisone, to replace a second hormone called aldosterone. The latter helps keep the body’s water and salt levels balanced, the </a:t>
            </a:r>
            <a:r>
              <a:rPr lang="en-US" sz="1600" b="0" i="0" dirty="0">
                <a:effectLst/>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Cleveland Clinic</a:t>
            </a:r>
            <a:r>
              <a:rPr lang="en-US" sz="1600" b="0" i="0" u="none" strike="noStrike" dirty="0">
                <a:effectLst/>
                <a:latin typeface="Times New Roman" panose="02020603050405020304" pitchFamily="18" charset="0"/>
                <a:cs typeface="Times New Roman" panose="02020603050405020304" pitchFamily="18" charset="0"/>
              </a:rPr>
              <a:t> says, so people with Addison’s may need to consume more sodium when they’re exercising.</a:t>
            </a:r>
          </a:p>
        </p:txBody>
      </p:sp>
    </p:spTree>
    <p:extLst>
      <p:ext uri="{BB962C8B-B14F-4D97-AF65-F5344CB8AC3E}">
        <p14:creationId xmlns:p14="http://schemas.microsoft.com/office/powerpoint/2010/main" val="8574454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D91A28-00E0-7484-2F73-1DCD33202BEE}"/>
            </a:ext>
          </a:extLst>
        </p:cNvPr>
        <p:cNvGrpSpPr/>
        <p:nvPr/>
      </p:nvGrpSpPr>
      <p:grpSpPr>
        <a:xfrm>
          <a:off x="0" y="0"/>
          <a:ext cx="0" cy="0"/>
          <a:chOff x="0" y="0"/>
          <a:chExt cx="0" cy="0"/>
        </a:xfrm>
      </p:grpSpPr>
      <p:sp>
        <p:nvSpPr>
          <p:cNvPr id="151554" name="Rectangle 2">
            <a:extLst>
              <a:ext uri="{FF2B5EF4-FFF2-40B4-BE49-F238E27FC236}">
                <a16:creationId xmlns:a16="http://schemas.microsoft.com/office/drawing/2014/main" id="{9C436ED3-31D7-3E36-0466-8089B2FA5892}"/>
              </a:ext>
            </a:extLst>
          </p:cNvPr>
          <p:cNvSpPr>
            <a:spLocks noGrp="1" noChangeArrowheads="1"/>
          </p:cNvSpPr>
          <p:nvPr>
            <p:ph type="title"/>
          </p:nvPr>
        </p:nvSpPr>
        <p:spPr>
          <a:xfrm>
            <a:off x="457200" y="27701"/>
            <a:ext cx="8229600" cy="1143000"/>
          </a:xfrm>
        </p:spPr>
        <p:txBody>
          <a:bodyPr/>
          <a:lstStyle/>
          <a:p>
            <a:pPr>
              <a:defRPr/>
            </a:pPr>
            <a:r>
              <a:rPr lang="en-US" b="1" i="0" u="none" strike="noStrike" dirty="0">
                <a:solidFill>
                  <a:srgbClr val="FF0000"/>
                </a:solidFill>
                <a:effectLst/>
                <a:latin typeface="CrimsonPro"/>
              </a:rPr>
              <a:t>Taylor Rousseau Grigg</a:t>
            </a:r>
            <a:endParaRPr lang="en-US" b="1" dirty="0">
              <a:solidFill>
                <a:srgbClr val="FF0000"/>
              </a:solidFill>
              <a:cs typeface="+mj-cs"/>
            </a:endParaRPr>
          </a:p>
        </p:txBody>
      </p:sp>
      <p:sp>
        <p:nvSpPr>
          <p:cNvPr id="151555" name="Rectangle 3">
            <a:extLst>
              <a:ext uri="{FF2B5EF4-FFF2-40B4-BE49-F238E27FC236}">
                <a16:creationId xmlns:a16="http://schemas.microsoft.com/office/drawing/2014/main" id="{FB42DDF9-3D5E-E2DF-B0D3-D0CC35E1C946}"/>
              </a:ext>
            </a:extLst>
          </p:cNvPr>
          <p:cNvSpPr>
            <a:spLocks noGrp="1" noChangeArrowheads="1"/>
          </p:cNvSpPr>
          <p:nvPr>
            <p:ph type="body" idx="1"/>
          </p:nvPr>
        </p:nvSpPr>
        <p:spPr>
          <a:xfrm>
            <a:off x="228600" y="1014047"/>
            <a:ext cx="8686800" cy="4525963"/>
          </a:xfrm>
        </p:spPr>
        <p:txBody>
          <a:bodyPr/>
          <a:lstStyle/>
          <a:p>
            <a:pPr algn="l"/>
            <a:r>
              <a:rPr lang="en-US" sz="1600" b="1" i="0" u="none" strike="noStrike" dirty="0">
                <a:solidFill>
                  <a:srgbClr val="232A31"/>
                </a:solidFill>
                <a:effectLst/>
                <a:latin typeface="Times New Roman" panose="02020603050405020304" pitchFamily="18" charset="0"/>
                <a:cs typeface="Times New Roman" panose="02020603050405020304" pitchFamily="18" charset="0"/>
              </a:rPr>
              <a:t>How Addison's can turn fatal</a:t>
            </a:r>
          </a:p>
          <a:p>
            <a:pPr algn="l"/>
            <a:r>
              <a:rPr lang="en-US" sz="1600" b="0" i="0" u="none" strike="noStrike" dirty="0">
                <a:solidFill>
                  <a:srgbClr val="232A31"/>
                </a:solidFill>
                <a:effectLst/>
                <a:latin typeface="Times New Roman" panose="02020603050405020304" pitchFamily="18" charset="0"/>
                <a:cs typeface="Times New Roman" panose="02020603050405020304" pitchFamily="18" charset="0"/>
              </a:rPr>
              <a:t>The disease has to be carefully managed. The body needs cortisol at all times, “but you particularly need cortisol in times of physical stress,” explains </a:t>
            </a:r>
            <a:r>
              <a:rPr lang="en-US" sz="1600" b="0" i="0" u="none" strike="noStrike" dirty="0" err="1">
                <a:solidFill>
                  <a:srgbClr val="232A31"/>
                </a:solidFill>
                <a:effectLst/>
                <a:latin typeface="Times New Roman" panose="02020603050405020304" pitchFamily="18" charset="0"/>
                <a:cs typeface="Times New Roman" panose="02020603050405020304" pitchFamily="18" charset="0"/>
              </a:rPr>
              <a:t>Cappola</a:t>
            </a:r>
            <a:r>
              <a:rPr lang="en-US" sz="1600" b="0" i="0" u="none" strike="noStrike" dirty="0">
                <a:solidFill>
                  <a:srgbClr val="232A31"/>
                </a:solidFill>
                <a:effectLst/>
                <a:latin typeface="Times New Roman" panose="02020603050405020304" pitchFamily="18" charset="0"/>
                <a:cs typeface="Times New Roman" panose="02020603050405020304" pitchFamily="18" charset="0"/>
              </a:rPr>
              <a:t>. The body’s cortisol demands can fluctuate drastically throughout the day and “spike up in times of stress, like an infection.”</a:t>
            </a:r>
          </a:p>
          <a:p>
            <a:pPr algn="l"/>
            <a:r>
              <a:rPr lang="en-US" sz="1600" b="0" i="0" u="none" strike="noStrike" dirty="0">
                <a:solidFill>
                  <a:srgbClr val="232A31"/>
                </a:solidFill>
                <a:effectLst/>
                <a:latin typeface="Times New Roman" panose="02020603050405020304" pitchFamily="18" charset="0"/>
                <a:cs typeface="Times New Roman" panose="02020603050405020304" pitchFamily="18" charset="0"/>
              </a:rPr>
              <a:t>That’s particularly dangerous when a patient’s body is trying to fight off a cold or other illness. “An infection causes you to chew through [your steroids], then you can’t fight the infection anymore,” explains Friedman. People with Addison’s need an extra dose of cortisol, often in injection form, during these times because their bodies won’t make enough to meet the demand on their own.</a:t>
            </a:r>
          </a:p>
          <a:p>
            <a:pPr algn="l"/>
            <a:r>
              <a:rPr lang="en-US" sz="1600" b="0" i="0" u="none" strike="noStrike" dirty="0">
                <a:solidFill>
                  <a:srgbClr val="232A31"/>
                </a:solidFill>
                <a:effectLst/>
                <a:latin typeface="Times New Roman" panose="02020603050405020304" pitchFamily="18" charset="0"/>
                <a:cs typeface="Times New Roman" panose="02020603050405020304" pitchFamily="18" charset="0"/>
              </a:rPr>
              <a:t>The biggest concern, however, is that the drop in cortisol triggers adrenal crisis, and when there isn’t enough of the hormone, “the main thing you’d see is that blood pressure would start to drop, and if your blood pressure isn’t high enough for a long time, you can die from it,” says </a:t>
            </a:r>
            <a:r>
              <a:rPr lang="en-US" sz="1600" b="0" i="0" u="none" strike="noStrike" dirty="0" err="1">
                <a:solidFill>
                  <a:srgbClr val="232A31"/>
                </a:solidFill>
                <a:effectLst/>
                <a:latin typeface="Times New Roman" panose="02020603050405020304" pitchFamily="18" charset="0"/>
                <a:cs typeface="Times New Roman" panose="02020603050405020304" pitchFamily="18" charset="0"/>
              </a:rPr>
              <a:t>Cappola</a:t>
            </a:r>
            <a:r>
              <a:rPr lang="en-US" sz="1600" b="0" i="0" u="none" strike="noStrike" dirty="0">
                <a:solidFill>
                  <a:srgbClr val="232A31"/>
                </a:solidFill>
                <a:effectLst/>
                <a:latin typeface="Times New Roman" panose="02020603050405020304" pitchFamily="18" charset="0"/>
                <a:cs typeface="Times New Roman" panose="02020603050405020304" pitchFamily="18" charset="0"/>
              </a:rPr>
              <a:t>.</a:t>
            </a:r>
          </a:p>
          <a:p>
            <a:pPr algn="l"/>
            <a:r>
              <a:rPr lang="en-US" sz="1600" dirty="0">
                <a:solidFill>
                  <a:srgbClr val="232A31"/>
                </a:solidFill>
                <a:latin typeface="Times New Roman" panose="02020603050405020304" pitchFamily="18" charset="0"/>
                <a:cs typeface="Times New Roman" panose="02020603050405020304" pitchFamily="18" charset="0"/>
              </a:rPr>
              <a:t>Dr. Friedman often sees high blood pressure with adrenal crisis.</a:t>
            </a:r>
            <a:endParaRPr lang="en-US" sz="1600" b="0" i="0" u="none" strike="noStrike" dirty="0">
              <a:solidFill>
                <a:srgbClr val="232A31"/>
              </a:solidFill>
              <a:effectLst/>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96B90C7A-BCC1-9524-D97D-904CDFF8AC05}"/>
              </a:ext>
            </a:extLst>
          </p:cNvPr>
          <p:cNvPicPr>
            <a:picLocks noChangeAspect="1"/>
          </p:cNvPicPr>
          <p:nvPr/>
        </p:nvPicPr>
        <p:blipFill>
          <a:blip r:embed="rId3"/>
          <a:stretch>
            <a:fillRect/>
          </a:stretch>
        </p:blipFill>
        <p:spPr>
          <a:xfrm>
            <a:off x="457200" y="4727210"/>
            <a:ext cx="2438400" cy="1625600"/>
          </a:xfrm>
          <a:prstGeom prst="rect">
            <a:avLst/>
          </a:prstGeom>
        </p:spPr>
      </p:pic>
    </p:spTree>
    <p:extLst>
      <p:ext uri="{BB962C8B-B14F-4D97-AF65-F5344CB8AC3E}">
        <p14:creationId xmlns:p14="http://schemas.microsoft.com/office/powerpoint/2010/main" val="4971540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414C8A-BC39-AF65-5295-322CB3252C26}"/>
            </a:ext>
          </a:extLst>
        </p:cNvPr>
        <p:cNvGrpSpPr/>
        <p:nvPr/>
      </p:nvGrpSpPr>
      <p:grpSpPr>
        <a:xfrm>
          <a:off x="0" y="0"/>
          <a:ext cx="0" cy="0"/>
          <a:chOff x="0" y="0"/>
          <a:chExt cx="0" cy="0"/>
        </a:xfrm>
      </p:grpSpPr>
      <p:sp>
        <p:nvSpPr>
          <p:cNvPr id="151554" name="Rectangle 2">
            <a:extLst>
              <a:ext uri="{FF2B5EF4-FFF2-40B4-BE49-F238E27FC236}">
                <a16:creationId xmlns:a16="http://schemas.microsoft.com/office/drawing/2014/main" id="{1768006E-C943-9EE0-0F2B-16B9DED49C33}"/>
              </a:ext>
            </a:extLst>
          </p:cNvPr>
          <p:cNvSpPr>
            <a:spLocks noGrp="1" noChangeArrowheads="1"/>
          </p:cNvSpPr>
          <p:nvPr>
            <p:ph type="title"/>
          </p:nvPr>
        </p:nvSpPr>
        <p:spPr>
          <a:xfrm>
            <a:off x="457200" y="27701"/>
            <a:ext cx="8229600" cy="1143000"/>
          </a:xfrm>
        </p:spPr>
        <p:txBody>
          <a:bodyPr/>
          <a:lstStyle/>
          <a:p>
            <a:pPr>
              <a:defRPr/>
            </a:pPr>
            <a:r>
              <a:rPr lang="en-US" b="1" i="0" u="none" strike="noStrike" dirty="0">
                <a:solidFill>
                  <a:srgbClr val="FF0000"/>
                </a:solidFill>
                <a:effectLst/>
                <a:latin typeface="CrimsonPro"/>
              </a:rPr>
              <a:t>Taylor Rousseau Grigg</a:t>
            </a:r>
            <a:endParaRPr lang="en-US" b="1" dirty="0">
              <a:solidFill>
                <a:srgbClr val="FF0000"/>
              </a:solidFill>
              <a:cs typeface="+mj-cs"/>
            </a:endParaRPr>
          </a:p>
        </p:txBody>
      </p:sp>
      <p:sp>
        <p:nvSpPr>
          <p:cNvPr id="151555" name="Rectangle 3">
            <a:extLst>
              <a:ext uri="{FF2B5EF4-FFF2-40B4-BE49-F238E27FC236}">
                <a16:creationId xmlns:a16="http://schemas.microsoft.com/office/drawing/2014/main" id="{8D0957F5-DD97-11A5-9AF8-6E287B0AC3C6}"/>
              </a:ext>
            </a:extLst>
          </p:cNvPr>
          <p:cNvSpPr>
            <a:spLocks noGrp="1" noChangeArrowheads="1"/>
          </p:cNvSpPr>
          <p:nvPr>
            <p:ph type="body" idx="1"/>
          </p:nvPr>
        </p:nvSpPr>
        <p:spPr>
          <a:xfrm>
            <a:off x="228600" y="1014047"/>
            <a:ext cx="8686800" cy="4525963"/>
          </a:xfrm>
        </p:spPr>
        <p:txBody>
          <a:bodyPr/>
          <a:lstStyle/>
          <a:p>
            <a:pPr algn="l"/>
            <a:r>
              <a:rPr lang="en-US" sz="1600" b="0" i="0" u="none" strike="noStrike" dirty="0">
                <a:solidFill>
                  <a:srgbClr val="232A31"/>
                </a:solidFill>
                <a:effectLst/>
                <a:latin typeface="Times New Roman" panose="02020603050405020304" pitchFamily="18" charset="0"/>
                <a:cs typeface="Times New Roman" panose="02020603050405020304" pitchFamily="18" charset="0"/>
              </a:rPr>
              <a:t>While it’s not clear what exactly happened to Rousseau Grigg, both experts say that a combination of adrenal crisis from Addison’s and asthma could become deadly. “The asthma attack itself might not be it,” says </a:t>
            </a:r>
            <a:r>
              <a:rPr lang="en-US" sz="1600" b="0" i="0" u="none" strike="noStrike" dirty="0" err="1">
                <a:solidFill>
                  <a:srgbClr val="232A31"/>
                </a:solidFill>
                <a:effectLst/>
                <a:latin typeface="Times New Roman" panose="02020603050405020304" pitchFamily="18" charset="0"/>
                <a:cs typeface="Times New Roman" panose="02020603050405020304" pitchFamily="18" charset="0"/>
              </a:rPr>
              <a:t>Cappola</a:t>
            </a:r>
            <a:r>
              <a:rPr lang="en-US" sz="1600" b="0" i="0" u="none" strike="noStrike" dirty="0">
                <a:solidFill>
                  <a:srgbClr val="232A31"/>
                </a:solidFill>
                <a:effectLst/>
                <a:latin typeface="Times New Roman" panose="02020603050405020304" pitchFamily="18" charset="0"/>
                <a:cs typeface="Times New Roman" panose="02020603050405020304" pitchFamily="18" charset="0"/>
              </a:rPr>
              <a:t>. “But she might’ve had some kind of upper respiratory infection that precipitated an asthma attack and precipitated adrenal crisis. You can die from either one.”</a:t>
            </a:r>
          </a:p>
          <a:p>
            <a:pPr algn="l"/>
            <a:r>
              <a:rPr lang="en-US" sz="1600" b="0" i="0" u="none" strike="noStrike" dirty="0" err="1">
                <a:solidFill>
                  <a:srgbClr val="232A31"/>
                </a:solidFill>
                <a:effectLst/>
                <a:latin typeface="Times New Roman" panose="02020603050405020304" pitchFamily="18" charset="0"/>
                <a:cs typeface="Times New Roman" panose="02020603050405020304" pitchFamily="18" charset="0"/>
              </a:rPr>
              <a:t>Cappola</a:t>
            </a:r>
            <a:r>
              <a:rPr lang="en-US" sz="1600" b="0" i="0" u="none" strike="noStrike" dirty="0">
                <a:solidFill>
                  <a:srgbClr val="232A31"/>
                </a:solidFill>
                <a:effectLst/>
                <a:latin typeface="Times New Roman" panose="02020603050405020304" pitchFamily="18" charset="0"/>
                <a:cs typeface="Times New Roman" panose="02020603050405020304" pitchFamily="18" charset="0"/>
              </a:rPr>
              <a:t> points out that being newly diagnosed could mean that Rousseau Griggs was less prepared to understand what was happening or how to manage it. She adds that the drop in blood pressure during adrenal crisis could have impaired judgment and made it harder to get help or more medication in time.</a:t>
            </a:r>
          </a:p>
          <a:p>
            <a:endParaRPr lang="en-US" sz="800" b="0" i="0" u="none" strike="noStrike" dirty="0">
              <a:solidFill>
                <a:srgbClr val="232A31"/>
              </a:solidFill>
              <a:effectLst/>
              <a:latin typeface="__yahooSans_b8938d"/>
            </a:endParaRPr>
          </a:p>
        </p:txBody>
      </p:sp>
      <p:pic>
        <p:nvPicPr>
          <p:cNvPr id="2" name="Picture 1">
            <a:extLst>
              <a:ext uri="{FF2B5EF4-FFF2-40B4-BE49-F238E27FC236}">
                <a16:creationId xmlns:a16="http://schemas.microsoft.com/office/drawing/2014/main" id="{D301EE6E-F2B6-9FD7-5E95-1A5A2FA7F83D}"/>
              </a:ext>
            </a:extLst>
          </p:cNvPr>
          <p:cNvPicPr>
            <a:picLocks noChangeAspect="1"/>
          </p:cNvPicPr>
          <p:nvPr/>
        </p:nvPicPr>
        <p:blipFill>
          <a:blip r:embed="rId3"/>
          <a:stretch>
            <a:fillRect/>
          </a:stretch>
        </p:blipFill>
        <p:spPr>
          <a:xfrm>
            <a:off x="457200" y="4727210"/>
            <a:ext cx="2438400" cy="1625600"/>
          </a:xfrm>
          <a:prstGeom prst="rect">
            <a:avLst/>
          </a:prstGeom>
        </p:spPr>
      </p:pic>
    </p:spTree>
    <p:extLst>
      <p:ext uri="{BB962C8B-B14F-4D97-AF65-F5344CB8AC3E}">
        <p14:creationId xmlns:p14="http://schemas.microsoft.com/office/powerpoint/2010/main" val="35148889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B3E3AD-83E4-41DD-E4E3-212A2F6E4DDA}"/>
            </a:ext>
          </a:extLst>
        </p:cNvPr>
        <p:cNvGrpSpPr/>
        <p:nvPr/>
      </p:nvGrpSpPr>
      <p:grpSpPr>
        <a:xfrm>
          <a:off x="0" y="0"/>
          <a:ext cx="0" cy="0"/>
          <a:chOff x="0" y="0"/>
          <a:chExt cx="0" cy="0"/>
        </a:xfrm>
      </p:grpSpPr>
      <p:sp>
        <p:nvSpPr>
          <p:cNvPr id="151554" name="Rectangle 2">
            <a:extLst>
              <a:ext uri="{FF2B5EF4-FFF2-40B4-BE49-F238E27FC236}">
                <a16:creationId xmlns:a16="http://schemas.microsoft.com/office/drawing/2014/main" id="{D2FC3E9C-A140-DFE0-2CD2-A195DEA975E1}"/>
              </a:ext>
            </a:extLst>
          </p:cNvPr>
          <p:cNvSpPr>
            <a:spLocks noGrp="1" noChangeArrowheads="1"/>
          </p:cNvSpPr>
          <p:nvPr>
            <p:ph type="title"/>
          </p:nvPr>
        </p:nvSpPr>
        <p:spPr>
          <a:xfrm>
            <a:off x="457200" y="27701"/>
            <a:ext cx="8229600" cy="1143000"/>
          </a:xfrm>
        </p:spPr>
        <p:txBody>
          <a:bodyPr/>
          <a:lstStyle/>
          <a:p>
            <a:pPr>
              <a:defRPr/>
            </a:pPr>
            <a:r>
              <a:rPr lang="en-US" b="1" i="0" u="none" strike="noStrike" dirty="0">
                <a:solidFill>
                  <a:srgbClr val="FF0000"/>
                </a:solidFill>
                <a:effectLst/>
                <a:latin typeface="CrimsonPro"/>
              </a:rPr>
              <a:t>Taylor Rousseau Grigg</a:t>
            </a:r>
            <a:endParaRPr lang="en-US" b="1" dirty="0">
              <a:solidFill>
                <a:srgbClr val="FF0000"/>
              </a:solidFill>
              <a:cs typeface="+mj-cs"/>
            </a:endParaRPr>
          </a:p>
        </p:txBody>
      </p:sp>
      <p:sp>
        <p:nvSpPr>
          <p:cNvPr id="151555" name="Rectangle 3">
            <a:extLst>
              <a:ext uri="{FF2B5EF4-FFF2-40B4-BE49-F238E27FC236}">
                <a16:creationId xmlns:a16="http://schemas.microsoft.com/office/drawing/2014/main" id="{19BF1C4A-467A-2D8F-F749-266EFE1DE0EA}"/>
              </a:ext>
            </a:extLst>
          </p:cNvPr>
          <p:cNvSpPr>
            <a:spLocks noGrp="1" noChangeArrowheads="1"/>
          </p:cNvSpPr>
          <p:nvPr>
            <p:ph type="body" idx="1"/>
          </p:nvPr>
        </p:nvSpPr>
        <p:spPr>
          <a:xfrm>
            <a:off x="228600" y="1014047"/>
            <a:ext cx="8686800" cy="4525963"/>
          </a:xfrm>
        </p:spPr>
        <p:txBody>
          <a:bodyPr/>
          <a:lstStyle/>
          <a:p>
            <a:pPr algn="l"/>
            <a:r>
              <a:rPr lang="en-US" sz="1600" b="1" i="0" u="none" strike="noStrike" dirty="0">
                <a:solidFill>
                  <a:srgbClr val="232A31"/>
                </a:solidFill>
                <a:effectLst/>
                <a:latin typeface="Times New Roman" panose="02020603050405020304" pitchFamily="18" charset="0"/>
                <a:cs typeface="Times New Roman" panose="02020603050405020304" pitchFamily="18" charset="0"/>
              </a:rPr>
              <a:t>Addison's is rare — but health problems related to steroids aren't</a:t>
            </a:r>
          </a:p>
          <a:p>
            <a:pPr algn="l"/>
            <a:r>
              <a:rPr lang="en-US" sz="1600" b="0" i="0" u="none" strike="noStrike" dirty="0">
                <a:solidFill>
                  <a:srgbClr val="232A31"/>
                </a:solidFill>
                <a:effectLst/>
                <a:latin typeface="Times New Roman" panose="02020603050405020304" pitchFamily="18" charset="0"/>
                <a:cs typeface="Times New Roman" panose="02020603050405020304" pitchFamily="18" charset="0"/>
              </a:rPr>
              <a:t>Both experts say that unless a patient has had ongoing symptoms (which would warrant a doctor’s visit), Addison’s is a rare diagnosis that most people likely don’t need to worry about. “What should reassure you is that the body has a lot of built-in duplication of adrenal tissue that makes these hormones,” says </a:t>
            </a:r>
            <a:r>
              <a:rPr lang="en-US" sz="1600" b="0" i="0" u="none" strike="noStrike" dirty="0" err="1">
                <a:solidFill>
                  <a:srgbClr val="232A31"/>
                </a:solidFill>
                <a:effectLst/>
                <a:latin typeface="Times New Roman" panose="02020603050405020304" pitchFamily="18" charset="0"/>
                <a:cs typeface="Times New Roman" panose="02020603050405020304" pitchFamily="18" charset="0"/>
              </a:rPr>
              <a:t>Cappola</a:t>
            </a:r>
            <a:r>
              <a:rPr lang="en-US" sz="1600" b="0" i="0" u="none" strike="noStrike" dirty="0">
                <a:solidFill>
                  <a:srgbClr val="232A31"/>
                </a:solidFill>
                <a:effectLst/>
                <a:latin typeface="Times New Roman" panose="02020603050405020304" pitchFamily="18" charset="0"/>
                <a:cs typeface="Times New Roman" panose="02020603050405020304" pitchFamily="18" charset="0"/>
              </a:rPr>
              <a:t>. “It really takes a chronic destructive process to get to the point where someone develops these symptoms.”</a:t>
            </a:r>
          </a:p>
          <a:p>
            <a:pPr algn="l"/>
            <a:r>
              <a:rPr lang="en-US" sz="1600" b="0" i="0" u="none" strike="noStrike" dirty="0">
                <a:effectLst/>
                <a:latin typeface="Times New Roman" panose="02020603050405020304" pitchFamily="18" charset="0"/>
                <a:cs typeface="Times New Roman" panose="02020603050405020304" pitchFamily="18" charset="0"/>
              </a:rPr>
              <a:t>While corticosteroids like hydrocortisone and prednisone are helpful for people with Addison's, </a:t>
            </a:r>
            <a:r>
              <a:rPr lang="en-US" sz="1600" b="0" i="0" u="none" strike="noStrike" dirty="0" err="1">
                <a:effectLst/>
                <a:latin typeface="Times New Roman" panose="02020603050405020304" pitchFamily="18" charset="0"/>
                <a:cs typeface="Times New Roman" panose="02020603050405020304" pitchFamily="18" charset="0"/>
              </a:rPr>
              <a:t>Cappola</a:t>
            </a:r>
            <a:r>
              <a:rPr lang="en-US" sz="1600" b="0" i="0" u="none" strike="noStrike" dirty="0">
                <a:effectLst/>
                <a:latin typeface="Times New Roman" panose="02020603050405020304" pitchFamily="18" charset="0"/>
                <a:cs typeface="Times New Roman" panose="02020603050405020304" pitchFamily="18" charset="0"/>
              </a:rPr>
              <a:t> warns people against taking the medications without a doctor's recommendation. “Be careful taking corticosteroids like hydrocortisone or prednisone,” warns </a:t>
            </a:r>
            <a:r>
              <a:rPr lang="en-US" sz="1600" b="0" i="0" u="none" strike="noStrike" dirty="0" err="1">
                <a:effectLst/>
                <a:latin typeface="Times New Roman" panose="02020603050405020304" pitchFamily="18" charset="0"/>
                <a:cs typeface="Times New Roman" panose="02020603050405020304" pitchFamily="18" charset="0"/>
              </a:rPr>
              <a:t>Cappola</a:t>
            </a:r>
            <a:r>
              <a:rPr lang="en-US" sz="1600" b="0" i="0" u="none" strike="noStrike" dirty="0">
                <a:effectLst/>
                <a:latin typeface="Times New Roman" panose="02020603050405020304" pitchFamily="18" charset="0"/>
                <a:cs typeface="Times New Roman" panose="02020603050405020304" pitchFamily="18" charset="0"/>
              </a:rPr>
              <a:t>. “There are people out there who think that they have </a:t>
            </a:r>
            <a:r>
              <a:rPr lang="en-US" sz="1600" b="0" i="0" u="sng" strike="noStrike" dirty="0">
                <a:effectLst/>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adrenal fatigue</a:t>
            </a:r>
            <a:r>
              <a:rPr lang="en-US" sz="1600" b="0" i="0" u="sng" strike="noStrike" dirty="0">
                <a:effectLst/>
                <a:latin typeface="Times New Roman" panose="02020603050405020304" pitchFamily="18" charset="0"/>
                <a:cs typeface="Times New Roman" panose="02020603050405020304" pitchFamily="18" charset="0"/>
              </a:rPr>
              <a:t> </a:t>
            </a:r>
            <a:r>
              <a:rPr lang="en-US" sz="1600" b="0" i="0" u="none" strike="noStrike" dirty="0">
                <a:effectLst/>
                <a:latin typeface="Times New Roman" panose="02020603050405020304" pitchFamily="18" charset="0"/>
                <a:cs typeface="Times New Roman" panose="02020603050405020304" pitchFamily="18" charset="0"/>
              </a:rPr>
              <a:t>and take these [as] supplements, and they shouldn’t; you don’t want to mess with those adrenal glands.” That’s because if you take steroids long term and stop abruptly, your body can go into adrenal crisis, even if you don’t have Addison’s.</a:t>
            </a:r>
          </a:p>
          <a:p>
            <a:pPr algn="l"/>
            <a:endParaRPr lang="en-US" sz="800" b="0" i="0" u="none" strike="noStrike" dirty="0">
              <a:solidFill>
                <a:srgbClr val="232A31"/>
              </a:solidFill>
              <a:effectLst/>
              <a:latin typeface="__yahooSans_b8938d"/>
            </a:endParaRPr>
          </a:p>
          <a:p>
            <a:endParaRPr lang="en-US" sz="800" b="0" i="0" u="none" strike="noStrike" dirty="0">
              <a:solidFill>
                <a:srgbClr val="232A31"/>
              </a:solidFill>
              <a:effectLst/>
              <a:latin typeface="__yahooSans_b8938d"/>
            </a:endParaRPr>
          </a:p>
        </p:txBody>
      </p:sp>
      <p:pic>
        <p:nvPicPr>
          <p:cNvPr id="2" name="Picture 1">
            <a:extLst>
              <a:ext uri="{FF2B5EF4-FFF2-40B4-BE49-F238E27FC236}">
                <a16:creationId xmlns:a16="http://schemas.microsoft.com/office/drawing/2014/main" id="{938481F4-18D5-8DBD-755F-C8FB8DDEA6B1}"/>
              </a:ext>
            </a:extLst>
          </p:cNvPr>
          <p:cNvPicPr>
            <a:picLocks noChangeAspect="1"/>
          </p:cNvPicPr>
          <p:nvPr/>
        </p:nvPicPr>
        <p:blipFill>
          <a:blip r:embed="rId4"/>
          <a:stretch>
            <a:fillRect/>
          </a:stretch>
        </p:blipFill>
        <p:spPr>
          <a:xfrm>
            <a:off x="457200" y="4727210"/>
            <a:ext cx="2438400" cy="1625600"/>
          </a:xfrm>
          <a:prstGeom prst="rect">
            <a:avLst/>
          </a:prstGeom>
        </p:spPr>
      </p:pic>
    </p:spTree>
    <p:extLst>
      <p:ext uri="{BB962C8B-B14F-4D97-AF65-F5344CB8AC3E}">
        <p14:creationId xmlns:p14="http://schemas.microsoft.com/office/powerpoint/2010/main" val="2794216653"/>
      </p:ext>
    </p:extLst>
  </p:cSld>
  <p:clrMapOvr>
    <a:masterClrMapping/>
  </p:clrMapOvr>
</p:sld>
</file>

<file path=ppt/theme/theme1.xml><?xml version="1.0" encoding="utf-8"?>
<a:theme xmlns:a="http://schemas.openxmlformats.org/drawingml/2006/main" name="Dr.Da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Inkwell">
      <a:majorFont>
        <a:latin typeface="Goudy Old Style"/>
        <a:ea typeface=""/>
        <a:cs typeface=""/>
        <a:font script="Jpan" typeface="ＭＳ 明朝"/>
      </a:majorFont>
      <a:minorFont>
        <a:latin typeface="Goudy Old Style"/>
        <a:ea typeface=""/>
        <a:cs typeface=""/>
        <a:font script="Jpan" typeface="ＭＳ 明朝"/>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Dr.Dae.thmx</Template>
  <TotalTime>10473</TotalTime>
  <Words>4639</Words>
  <Application>Microsoft Macintosh PowerPoint</Application>
  <PresentationFormat>On-screen Show (4:3)</PresentationFormat>
  <Paragraphs>432</Paragraphs>
  <Slides>58</Slides>
  <Notes>39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58</vt:i4>
      </vt:variant>
    </vt:vector>
  </HeadingPairs>
  <TitlesOfParts>
    <vt:vector size="69" baseType="lpstr">
      <vt:lpstr>ＭＳ Ｐゴシック</vt:lpstr>
      <vt:lpstr>__yahooSans_b8938d</vt:lpstr>
      <vt:lpstr>Arial</vt:lpstr>
      <vt:lpstr>Calibri</vt:lpstr>
      <vt:lpstr>CrimsonPro</vt:lpstr>
      <vt:lpstr>Goudy Old Style</vt:lpstr>
      <vt:lpstr>Helvetica</vt:lpstr>
      <vt:lpstr>Helvetica Neue LT Std 97 Black</vt:lpstr>
      <vt:lpstr>Times New Roman</vt:lpstr>
      <vt:lpstr>ヒラギノ角ゴ Pro W3</vt:lpstr>
      <vt:lpstr>Dr.Dae</vt:lpstr>
      <vt:lpstr>PowerPoint Presentation</vt:lpstr>
      <vt:lpstr>What we will discuss tonight</vt:lpstr>
      <vt:lpstr>MR</vt:lpstr>
      <vt:lpstr>MR (obituary) </vt:lpstr>
      <vt:lpstr>Taylor Rousseau Grigg</vt:lpstr>
      <vt:lpstr>Taylor Rousseau Grigg</vt:lpstr>
      <vt:lpstr>Taylor Rousseau Grigg</vt:lpstr>
      <vt:lpstr>Taylor Rousseau Grigg</vt:lpstr>
      <vt:lpstr>Taylor Rousseau Grigg</vt:lpstr>
      <vt:lpstr>Taylor Rousseau Grigg (Comments on postings)  </vt:lpstr>
      <vt:lpstr>Lessons learned </vt:lpstr>
      <vt:lpstr>Adrenal Glands</vt:lpstr>
      <vt:lpstr>Adrenal Hormones</vt:lpstr>
      <vt:lpstr>Cortisol </vt:lpstr>
      <vt:lpstr>Cortisol (glucocorticoid): Brain-Hypothalamic-Pituitary-Adrenal Axis</vt:lpstr>
      <vt:lpstr>PowerPoint Presentation</vt:lpstr>
      <vt:lpstr>Daily ACTH/Cortisol Trends </vt:lpstr>
      <vt:lpstr>Different Types of Glucocorticoid Insufficiency</vt:lpstr>
      <vt:lpstr>Symptoms of Glucocorticoid Insufficiency</vt:lpstr>
      <vt:lpstr>PowerPoint Presentation</vt:lpstr>
      <vt:lpstr>Laboratory Findings of Primary Adrenal Insufficiency</vt:lpstr>
      <vt:lpstr>Adrenal Insufficiency Treatment</vt:lpstr>
      <vt:lpstr>Quality of Life</vt:lpstr>
      <vt:lpstr>Daily cortisol production rate in man</vt:lpstr>
      <vt:lpstr>Physiological Equivalents of Glucocorticoids</vt:lpstr>
      <vt:lpstr>Types of Glucocorticoids</vt:lpstr>
      <vt:lpstr>Glucocorticoid Replacement</vt:lpstr>
      <vt:lpstr>Glucocorticoids are Needed for Sleep </vt:lpstr>
      <vt:lpstr>Figure 2. Representative sleep profile of an Addison’s patient, showing sleep stages during the HC at bedtime and ...</vt:lpstr>
      <vt:lpstr>Glucocorticoid Replacement (2)</vt:lpstr>
      <vt:lpstr>Glucocorticoid Replacement (3)</vt:lpstr>
      <vt:lpstr>Maintenance Therapy for Primary Adrenal Insufficiency </vt:lpstr>
      <vt:lpstr>Monitoring glucocorticoid replacement</vt:lpstr>
      <vt:lpstr>Salivary day curve</vt:lpstr>
      <vt:lpstr>Monitoring glucocorticoid replacement (lessons from MR)</vt:lpstr>
      <vt:lpstr>Monitoring mineralocorticoid replacement in primary adrenal insufficiency</vt:lpstr>
      <vt:lpstr>Salt and licorice</vt:lpstr>
      <vt:lpstr>DHEA</vt:lpstr>
      <vt:lpstr>Testosterone</vt:lpstr>
      <vt:lpstr>Typical Hormone Panel</vt:lpstr>
      <vt:lpstr>Can someone with adrenal insufficiency?</vt:lpstr>
      <vt:lpstr>COVID-19 and stress-dosing</vt:lpstr>
      <vt:lpstr>Stress Dosing</vt:lpstr>
      <vt:lpstr>Adrenal Crisis</vt:lpstr>
      <vt:lpstr>PowerPoint Presentation</vt:lpstr>
      <vt:lpstr>PowerPoint Presentation</vt:lpstr>
      <vt:lpstr>PowerPoint Presentation</vt:lpstr>
      <vt:lpstr>PowerPoint Presentation</vt:lpstr>
      <vt:lpstr>PowerPoint Presentation</vt:lpstr>
      <vt:lpstr>Subcutaneous Cortisol</vt:lpstr>
      <vt:lpstr>Glucocorticoid Pump</vt:lpstr>
      <vt:lpstr>Glucocorticoid Pump Results</vt:lpstr>
      <vt:lpstr>Glucocorticoid Pump Conclusions</vt:lpstr>
      <vt:lpstr>Glucocorticoid Pumps</vt:lpstr>
      <vt:lpstr>Glucocorticoid Pump Reconstitution</vt:lpstr>
      <vt:lpstr>Typical Pump Dosing</vt:lpstr>
      <vt:lpstr>Sample Pump Dosing</vt:lpstr>
      <vt:lpstr>Thanks for joining us</vt:lpstr>
    </vt:vector>
  </TitlesOfParts>
  <Company>healthydaes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Daemon Jones</dc:creator>
  <cp:lastModifiedBy>Theodore Friedman</cp:lastModifiedBy>
  <cp:revision>178</cp:revision>
  <dcterms:created xsi:type="dcterms:W3CDTF">2009-10-15T18:55:35Z</dcterms:created>
  <dcterms:modified xsi:type="dcterms:W3CDTF">2025-01-19T05:48:13Z</dcterms:modified>
</cp:coreProperties>
</file>