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handoutMasterIdLst>
    <p:handoutMasterId r:id="rId59"/>
  </p:handoutMasterIdLst>
  <p:sldIdLst>
    <p:sldId id="256" r:id="rId2"/>
    <p:sldId id="284" r:id="rId3"/>
    <p:sldId id="416" r:id="rId4"/>
    <p:sldId id="417" r:id="rId5"/>
    <p:sldId id="382" r:id="rId6"/>
    <p:sldId id="383" r:id="rId7"/>
    <p:sldId id="385" r:id="rId8"/>
    <p:sldId id="407" r:id="rId9"/>
    <p:sldId id="386" r:id="rId10"/>
    <p:sldId id="387" r:id="rId11"/>
    <p:sldId id="410" r:id="rId12"/>
    <p:sldId id="411" r:id="rId13"/>
    <p:sldId id="412" r:id="rId14"/>
    <p:sldId id="415" r:id="rId15"/>
    <p:sldId id="468" r:id="rId16"/>
    <p:sldId id="470" r:id="rId17"/>
    <p:sldId id="465" r:id="rId18"/>
    <p:sldId id="466" r:id="rId19"/>
    <p:sldId id="467" r:id="rId20"/>
    <p:sldId id="461" r:id="rId21"/>
    <p:sldId id="463" r:id="rId22"/>
    <p:sldId id="462" r:id="rId23"/>
    <p:sldId id="418" r:id="rId24"/>
    <p:sldId id="409" r:id="rId25"/>
    <p:sldId id="408" r:id="rId26"/>
    <p:sldId id="398" r:id="rId27"/>
    <p:sldId id="337" r:id="rId28"/>
    <p:sldId id="338" r:id="rId29"/>
    <p:sldId id="339" r:id="rId30"/>
    <p:sldId id="422" r:id="rId31"/>
    <p:sldId id="419" r:id="rId32"/>
    <p:sldId id="376" r:id="rId33"/>
    <p:sldId id="377" r:id="rId34"/>
    <p:sldId id="392" r:id="rId35"/>
    <p:sldId id="395" r:id="rId36"/>
    <p:sldId id="397" r:id="rId37"/>
    <p:sldId id="394" r:id="rId38"/>
    <p:sldId id="396" r:id="rId39"/>
    <p:sldId id="403" r:id="rId40"/>
    <p:sldId id="404" r:id="rId41"/>
    <p:sldId id="423" r:id="rId42"/>
    <p:sldId id="421" r:id="rId43"/>
    <p:sldId id="401" r:id="rId44"/>
    <p:sldId id="402" r:id="rId45"/>
    <p:sldId id="340" r:id="rId46"/>
    <p:sldId id="406" r:id="rId47"/>
    <p:sldId id="405" r:id="rId48"/>
    <p:sldId id="471" r:id="rId49"/>
    <p:sldId id="472" r:id="rId50"/>
    <p:sldId id="420" r:id="rId51"/>
    <p:sldId id="413" r:id="rId52"/>
    <p:sldId id="424" r:id="rId53"/>
    <p:sldId id="425" r:id="rId54"/>
    <p:sldId id="426" r:id="rId55"/>
    <p:sldId id="381" r:id="rId56"/>
    <p:sldId id="358" r:id="rId57"/>
  </p:sldIdLst>
  <p:sldSz cx="10287000" cy="6858000" type="35mm"/>
  <p:notesSz cx="17526000" cy="231775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3"/>
    <p:restoredTop sz="93042"/>
  </p:normalViewPr>
  <p:slideViewPr>
    <p:cSldViewPr snapToGrid="0">
      <p:cViewPr varScale="1">
        <p:scale>
          <a:sx n="94" d="100"/>
          <a:sy n="94" d="100"/>
        </p:scale>
        <p:origin x="1600" y="19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3811E3-3396-4648-9B87-8362221178F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B3C803C-CEB8-4F18-B595-D3A8A4CCEE06}">
      <dgm:prSet/>
      <dgm:spPr/>
      <dgm:t>
        <a:bodyPr/>
        <a:lstStyle/>
        <a:p>
          <a:r>
            <a:rPr lang="en-US" b="1"/>
            <a:t>Dr. Friedman will discuss</a:t>
          </a:r>
          <a:endParaRPr lang="en-US"/>
        </a:p>
      </dgm:t>
    </dgm:pt>
    <dgm:pt modelId="{ED20315B-D32C-43C5-B447-FE68B438CC14}" type="parTrans" cxnId="{CF13A8CB-5ECA-4096-8152-37E89433A453}">
      <dgm:prSet/>
      <dgm:spPr/>
      <dgm:t>
        <a:bodyPr/>
        <a:lstStyle/>
        <a:p>
          <a:endParaRPr lang="en-US"/>
        </a:p>
      </dgm:t>
    </dgm:pt>
    <dgm:pt modelId="{77A55771-2AE5-4C38-A3E2-7B58B03386E5}" type="sibTrans" cxnId="{CF13A8CB-5ECA-4096-8152-37E89433A453}">
      <dgm:prSet/>
      <dgm:spPr/>
      <dgm:t>
        <a:bodyPr/>
        <a:lstStyle/>
        <a:p>
          <a:endParaRPr lang="en-US"/>
        </a:p>
      </dgm:t>
    </dgm:pt>
    <dgm:pt modelId="{CB8913F1-6579-41D3-9386-992AE0F30597}">
      <dgm:prSet/>
      <dgm:spPr/>
      <dgm:t>
        <a:bodyPr/>
        <a:lstStyle/>
        <a:p>
          <a:r>
            <a:rPr lang="en-US"/>
            <a:t>Why use Medicines to to treat Cushing’s disease ?</a:t>
          </a:r>
        </a:p>
      </dgm:t>
    </dgm:pt>
    <dgm:pt modelId="{9288CCF5-3FB2-45EA-9112-34DD3889FDC8}" type="parTrans" cxnId="{D5BBB299-3761-4E3A-AE45-55EAD4F6CC6E}">
      <dgm:prSet/>
      <dgm:spPr/>
      <dgm:t>
        <a:bodyPr/>
        <a:lstStyle/>
        <a:p>
          <a:endParaRPr lang="en-US"/>
        </a:p>
      </dgm:t>
    </dgm:pt>
    <dgm:pt modelId="{0206B983-424C-4322-8C87-5E401E5ADC7B}" type="sibTrans" cxnId="{D5BBB299-3761-4E3A-AE45-55EAD4F6CC6E}">
      <dgm:prSet/>
      <dgm:spPr/>
      <dgm:t>
        <a:bodyPr/>
        <a:lstStyle/>
        <a:p>
          <a:endParaRPr lang="en-US"/>
        </a:p>
      </dgm:t>
    </dgm:pt>
    <dgm:pt modelId="{9ECE0FC4-4AEB-4C2F-88C6-86C5DA28240C}">
      <dgm:prSet/>
      <dgm:spPr/>
      <dgm:t>
        <a:bodyPr/>
        <a:lstStyle/>
        <a:p>
          <a:r>
            <a:rPr lang="en-US"/>
            <a:t>What medicines to use to treat Cushing’s disease</a:t>
          </a:r>
        </a:p>
      </dgm:t>
    </dgm:pt>
    <dgm:pt modelId="{DF2457B8-C049-44D2-AD33-AE7F602E934D}" type="parTrans" cxnId="{915DBA41-545A-4CA7-9E0D-25EDCFD024F4}">
      <dgm:prSet/>
      <dgm:spPr/>
      <dgm:t>
        <a:bodyPr/>
        <a:lstStyle/>
        <a:p>
          <a:endParaRPr lang="en-US"/>
        </a:p>
      </dgm:t>
    </dgm:pt>
    <dgm:pt modelId="{C84AE97D-496E-48B3-9E21-B8C2FFF010C7}" type="sibTrans" cxnId="{915DBA41-545A-4CA7-9E0D-25EDCFD024F4}">
      <dgm:prSet/>
      <dgm:spPr/>
      <dgm:t>
        <a:bodyPr/>
        <a:lstStyle/>
        <a:p>
          <a:endParaRPr lang="en-US"/>
        </a:p>
      </dgm:t>
    </dgm:pt>
    <dgm:pt modelId="{B5463C7B-536C-432D-B86A-F06B3D370868}">
      <dgm:prSet/>
      <dgm:spPr/>
      <dgm:t>
        <a:bodyPr/>
        <a:lstStyle/>
        <a:p>
          <a:r>
            <a:rPr lang="en-US" dirty="0"/>
            <a:t>Side effects and timing of the medicines</a:t>
          </a:r>
        </a:p>
      </dgm:t>
    </dgm:pt>
    <dgm:pt modelId="{130473FF-BA1A-408F-9647-15A5152C086C}" type="parTrans" cxnId="{993D96CF-8CF3-4EF0-8C92-57D67E913584}">
      <dgm:prSet/>
      <dgm:spPr/>
      <dgm:t>
        <a:bodyPr/>
        <a:lstStyle/>
        <a:p>
          <a:endParaRPr lang="en-US"/>
        </a:p>
      </dgm:t>
    </dgm:pt>
    <dgm:pt modelId="{F40FE84B-2E9D-4382-A0C9-525F9BBE9486}" type="sibTrans" cxnId="{993D96CF-8CF3-4EF0-8C92-57D67E913584}">
      <dgm:prSet/>
      <dgm:spPr/>
      <dgm:t>
        <a:bodyPr/>
        <a:lstStyle/>
        <a:p>
          <a:endParaRPr lang="en-US"/>
        </a:p>
      </dgm:t>
    </dgm:pt>
    <dgm:pt modelId="{75BBA0DB-557E-4486-9276-067AC8F4B44B}">
      <dgm:prSet/>
      <dgm:spPr/>
      <dgm:t>
        <a:bodyPr/>
        <a:lstStyle/>
        <a:p>
          <a:r>
            <a:rPr lang="en-US"/>
            <a:t>The use of ketoconazole for a medication trial before surgery </a:t>
          </a:r>
        </a:p>
      </dgm:t>
    </dgm:pt>
    <dgm:pt modelId="{1B75987D-83CA-46A4-A8FA-B591129ABD00}" type="parTrans" cxnId="{EC2B2381-C026-489A-8384-299161D04488}">
      <dgm:prSet/>
      <dgm:spPr/>
      <dgm:t>
        <a:bodyPr/>
        <a:lstStyle/>
        <a:p>
          <a:endParaRPr lang="en-US"/>
        </a:p>
      </dgm:t>
    </dgm:pt>
    <dgm:pt modelId="{A3121096-BD00-460D-9022-38056873FE53}" type="sibTrans" cxnId="{EC2B2381-C026-489A-8384-299161D04488}">
      <dgm:prSet/>
      <dgm:spPr/>
      <dgm:t>
        <a:bodyPr/>
        <a:lstStyle/>
        <a:p>
          <a:endParaRPr lang="en-US"/>
        </a:p>
      </dgm:t>
    </dgm:pt>
    <dgm:pt modelId="{EA84CABA-0B9C-45FA-9A9C-C52981510F09}">
      <dgm:prSet/>
      <dgm:spPr/>
      <dgm:t>
        <a:bodyPr/>
        <a:lstStyle/>
        <a:p>
          <a:r>
            <a:rPr lang="en-US" dirty="0"/>
            <a:t>Longer-term treatment for Cushing’s</a:t>
          </a:r>
        </a:p>
      </dgm:t>
    </dgm:pt>
    <dgm:pt modelId="{5AD018F4-C12A-4624-BA67-B1E9D9915251}" type="parTrans" cxnId="{1214AEC2-B110-4B62-880E-406C6798381D}">
      <dgm:prSet/>
      <dgm:spPr/>
      <dgm:t>
        <a:bodyPr/>
        <a:lstStyle/>
        <a:p>
          <a:endParaRPr lang="en-US"/>
        </a:p>
      </dgm:t>
    </dgm:pt>
    <dgm:pt modelId="{499594EC-D7DE-4488-B795-6917C67CB0B5}" type="sibTrans" cxnId="{1214AEC2-B110-4B62-880E-406C6798381D}">
      <dgm:prSet/>
      <dgm:spPr/>
      <dgm:t>
        <a:bodyPr/>
        <a:lstStyle/>
        <a:p>
          <a:endParaRPr lang="en-US"/>
        </a:p>
      </dgm:t>
    </dgm:pt>
    <dgm:pt modelId="{2F699034-C95F-4E75-A953-6D049A855984}">
      <dgm:prSet/>
      <dgm:spPr/>
      <dgm:t>
        <a:bodyPr/>
        <a:lstStyle/>
        <a:p>
          <a:r>
            <a:rPr lang="en-US" dirty="0"/>
            <a:t>How to determine when a patient should go to surgery</a:t>
          </a:r>
        </a:p>
      </dgm:t>
    </dgm:pt>
    <dgm:pt modelId="{BA8D3B29-2491-4309-80A5-A2B277A72E65}" type="parTrans" cxnId="{84D7AA03-BB77-402F-B0B2-0C5398E4280E}">
      <dgm:prSet/>
      <dgm:spPr/>
      <dgm:t>
        <a:bodyPr/>
        <a:lstStyle/>
        <a:p>
          <a:endParaRPr lang="en-US"/>
        </a:p>
      </dgm:t>
    </dgm:pt>
    <dgm:pt modelId="{C41939D6-B651-4871-9547-A7A7D815F1ED}" type="sibTrans" cxnId="{84D7AA03-BB77-402F-B0B2-0C5398E4280E}">
      <dgm:prSet/>
      <dgm:spPr/>
      <dgm:t>
        <a:bodyPr/>
        <a:lstStyle/>
        <a:p>
          <a:endParaRPr lang="en-US"/>
        </a:p>
      </dgm:t>
    </dgm:pt>
    <dgm:pt modelId="{CE650067-04A5-A94E-95C3-C0EA9A94C2D3}">
      <dgm:prSet/>
      <dgm:spPr/>
      <dgm:t>
        <a:bodyPr/>
        <a:lstStyle/>
        <a:p>
          <a:r>
            <a:rPr lang="en-US" dirty="0"/>
            <a:t>Consensus panel how to work up a patient for Cushing's</a:t>
          </a:r>
        </a:p>
      </dgm:t>
    </dgm:pt>
    <dgm:pt modelId="{B809B186-BF8F-A146-9BB8-963666499A26}" type="parTrans" cxnId="{BE2DBE63-5167-5947-A15D-6AB9AD02D1D2}">
      <dgm:prSet/>
      <dgm:spPr/>
      <dgm:t>
        <a:bodyPr/>
        <a:lstStyle/>
        <a:p>
          <a:endParaRPr lang="en-US"/>
        </a:p>
      </dgm:t>
    </dgm:pt>
    <dgm:pt modelId="{8F94FD96-E68A-F849-8CAE-9944D2DE9C2A}" type="sibTrans" cxnId="{BE2DBE63-5167-5947-A15D-6AB9AD02D1D2}">
      <dgm:prSet/>
      <dgm:spPr/>
      <dgm:t>
        <a:bodyPr/>
        <a:lstStyle/>
        <a:p>
          <a:endParaRPr lang="en-US"/>
        </a:p>
      </dgm:t>
    </dgm:pt>
    <dgm:pt modelId="{E17B0D27-CDE5-FA4A-A5F1-C2F08F434C61}">
      <dgm:prSet/>
      <dgm:spPr/>
      <dgm:t>
        <a:bodyPr/>
        <a:lstStyle/>
        <a:p>
          <a:r>
            <a:rPr lang="en-US" dirty="0"/>
            <a:t>Medicines affecting cortisol</a:t>
          </a:r>
        </a:p>
      </dgm:t>
    </dgm:pt>
    <dgm:pt modelId="{451F53DA-E51C-0145-BCA6-F7B63CF3A83C}" type="parTrans" cxnId="{E7255296-72DA-0146-8DF0-80BE590B8E71}">
      <dgm:prSet/>
      <dgm:spPr/>
      <dgm:t>
        <a:bodyPr/>
        <a:lstStyle/>
        <a:p>
          <a:endParaRPr lang="en-US"/>
        </a:p>
      </dgm:t>
    </dgm:pt>
    <dgm:pt modelId="{DEBA7FB3-7A20-0B41-B990-8ABE696CF53D}" type="sibTrans" cxnId="{E7255296-72DA-0146-8DF0-80BE590B8E71}">
      <dgm:prSet/>
      <dgm:spPr/>
      <dgm:t>
        <a:bodyPr/>
        <a:lstStyle/>
        <a:p>
          <a:endParaRPr lang="en-US"/>
        </a:p>
      </dgm:t>
    </dgm:pt>
    <dgm:pt modelId="{BD2A6F5C-CAFC-3742-8BD9-813FF949A453}">
      <dgm:prSet/>
      <dgm:spPr/>
      <dgm:t>
        <a:bodyPr/>
        <a:lstStyle/>
        <a:p>
          <a:r>
            <a:rPr lang="en-US" dirty="0"/>
            <a:t>Episodic vs Cyclic vs Variable Cushing’s</a:t>
          </a:r>
        </a:p>
      </dgm:t>
    </dgm:pt>
    <dgm:pt modelId="{4B9225C0-327C-D644-BB6E-A0C7183C83B7}" type="parTrans" cxnId="{E2359573-0816-A247-84D7-241F7B2BB151}">
      <dgm:prSet/>
      <dgm:spPr/>
      <dgm:t>
        <a:bodyPr/>
        <a:lstStyle/>
        <a:p>
          <a:endParaRPr lang="en-US"/>
        </a:p>
      </dgm:t>
    </dgm:pt>
    <dgm:pt modelId="{0787E6FD-1299-3B42-90BE-B2FAA4A47B21}" type="sibTrans" cxnId="{E2359573-0816-A247-84D7-241F7B2BB151}">
      <dgm:prSet/>
      <dgm:spPr/>
      <dgm:t>
        <a:bodyPr/>
        <a:lstStyle/>
        <a:p>
          <a:endParaRPr lang="en-US"/>
        </a:p>
      </dgm:t>
    </dgm:pt>
    <dgm:pt modelId="{1E44F6C9-3806-B14B-B266-AB8A02070C1B}">
      <dgm:prSet/>
      <dgm:spPr/>
      <dgm:t>
        <a:bodyPr/>
        <a:lstStyle/>
        <a:p>
          <a:r>
            <a:rPr lang="en-US" dirty="0"/>
            <a:t>History of TSS</a:t>
          </a:r>
        </a:p>
      </dgm:t>
    </dgm:pt>
    <dgm:pt modelId="{65190A4C-7FE9-FB44-AA42-CE6C6A8DB20D}" type="parTrans" cxnId="{47F3D184-A973-804D-89BB-6A46029E0B15}">
      <dgm:prSet/>
      <dgm:spPr/>
      <dgm:t>
        <a:bodyPr/>
        <a:lstStyle/>
        <a:p>
          <a:endParaRPr lang="en-US"/>
        </a:p>
      </dgm:t>
    </dgm:pt>
    <dgm:pt modelId="{23D50168-CDEF-9E4F-BE26-408177B62E66}" type="sibTrans" cxnId="{47F3D184-A973-804D-89BB-6A46029E0B15}">
      <dgm:prSet/>
      <dgm:spPr/>
      <dgm:t>
        <a:bodyPr/>
        <a:lstStyle/>
        <a:p>
          <a:endParaRPr lang="en-US"/>
        </a:p>
      </dgm:t>
    </dgm:pt>
    <dgm:pt modelId="{1AF96B89-73EA-F743-84F7-3D09E9208805}" type="pres">
      <dgm:prSet presAssocID="{F13811E3-3396-4648-9B87-8362221178F7}" presName="vert0" presStyleCnt="0">
        <dgm:presLayoutVars>
          <dgm:dir/>
          <dgm:animOne val="branch"/>
          <dgm:animLvl val="lvl"/>
        </dgm:presLayoutVars>
      </dgm:prSet>
      <dgm:spPr/>
    </dgm:pt>
    <dgm:pt modelId="{31C38D3C-3B5D-A34D-8290-69431402C0FF}" type="pres">
      <dgm:prSet presAssocID="{CB3C803C-CEB8-4F18-B595-D3A8A4CCEE06}" presName="thickLine" presStyleLbl="alignNode1" presStyleIdx="0" presStyleCnt="1"/>
      <dgm:spPr/>
    </dgm:pt>
    <dgm:pt modelId="{56A73FBB-130E-7349-8935-3B604A576E57}" type="pres">
      <dgm:prSet presAssocID="{CB3C803C-CEB8-4F18-B595-D3A8A4CCEE06}" presName="horz1" presStyleCnt="0"/>
      <dgm:spPr/>
    </dgm:pt>
    <dgm:pt modelId="{C3D7D57F-60BD-2E47-B41A-F1558CA3DB01}" type="pres">
      <dgm:prSet presAssocID="{CB3C803C-CEB8-4F18-B595-D3A8A4CCEE06}" presName="tx1" presStyleLbl="revTx" presStyleIdx="0" presStyleCnt="11"/>
      <dgm:spPr/>
    </dgm:pt>
    <dgm:pt modelId="{21CA1AD9-2EEB-194A-AF6A-6BD1FC950F1B}" type="pres">
      <dgm:prSet presAssocID="{CB3C803C-CEB8-4F18-B595-D3A8A4CCEE06}" presName="vert1" presStyleCnt="0"/>
      <dgm:spPr/>
    </dgm:pt>
    <dgm:pt modelId="{3ADEAA3C-1528-E241-86A8-490A0EEB4D5C}" type="pres">
      <dgm:prSet presAssocID="{1E44F6C9-3806-B14B-B266-AB8A02070C1B}" presName="vertSpace2a" presStyleCnt="0"/>
      <dgm:spPr/>
    </dgm:pt>
    <dgm:pt modelId="{3996C803-6B7B-F840-B867-94A38B5EE12A}" type="pres">
      <dgm:prSet presAssocID="{1E44F6C9-3806-B14B-B266-AB8A02070C1B}" presName="horz2" presStyleCnt="0"/>
      <dgm:spPr/>
    </dgm:pt>
    <dgm:pt modelId="{38B757FD-8AA5-104C-8277-960B2045D3BE}" type="pres">
      <dgm:prSet presAssocID="{1E44F6C9-3806-B14B-B266-AB8A02070C1B}" presName="horzSpace2" presStyleCnt="0"/>
      <dgm:spPr/>
    </dgm:pt>
    <dgm:pt modelId="{738236FB-ECC5-FE4B-8389-39F34537F109}" type="pres">
      <dgm:prSet presAssocID="{1E44F6C9-3806-B14B-B266-AB8A02070C1B}" presName="tx2" presStyleLbl="revTx" presStyleIdx="1" presStyleCnt="11"/>
      <dgm:spPr/>
    </dgm:pt>
    <dgm:pt modelId="{25D00598-2C9F-664A-AD04-4A1352E0346A}" type="pres">
      <dgm:prSet presAssocID="{1E44F6C9-3806-B14B-B266-AB8A02070C1B}" presName="vert2" presStyleCnt="0"/>
      <dgm:spPr/>
    </dgm:pt>
    <dgm:pt modelId="{F02252B0-A656-054D-A80B-1CF9C250E640}" type="pres">
      <dgm:prSet presAssocID="{1E44F6C9-3806-B14B-B266-AB8A02070C1B}" presName="thinLine2b" presStyleLbl="callout" presStyleIdx="0" presStyleCnt="10"/>
      <dgm:spPr/>
    </dgm:pt>
    <dgm:pt modelId="{609595E7-7DFD-3D45-ABCB-3E101E597B7F}" type="pres">
      <dgm:prSet presAssocID="{1E44F6C9-3806-B14B-B266-AB8A02070C1B}" presName="vertSpace2b" presStyleCnt="0"/>
      <dgm:spPr/>
    </dgm:pt>
    <dgm:pt modelId="{FF3AB6C2-049E-044D-9788-FB809E788B0F}" type="pres">
      <dgm:prSet presAssocID="{CE650067-04A5-A94E-95C3-C0EA9A94C2D3}" presName="horz2" presStyleCnt="0"/>
      <dgm:spPr/>
    </dgm:pt>
    <dgm:pt modelId="{B6C7D458-7A20-DE49-9CCC-DFC0301900FD}" type="pres">
      <dgm:prSet presAssocID="{CE650067-04A5-A94E-95C3-C0EA9A94C2D3}" presName="horzSpace2" presStyleCnt="0"/>
      <dgm:spPr/>
    </dgm:pt>
    <dgm:pt modelId="{38B2A309-127F-D44C-A40A-7FE27666620F}" type="pres">
      <dgm:prSet presAssocID="{CE650067-04A5-A94E-95C3-C0EA9A94C2D3}" presName="tx2" presStyleLbl="revTx" presStyleIdx="2" presStyleCnt="11"/>
      <dgm:spPr/>
    </dgm:pt>
    <dgm:pt modelId="{8D305983-5C4B-B845-9D61-53A5EA22F530}" type="pres">
      <dgm:prSet presAssocID="{CE650067-04A5-A94E-95C3-C0EA9A94C2D3}" presName="vert2" presStyleCnt="0"/>
      <dgm:spPr/>
    </dgm:pt>
    <dgm:pt modelId="{5B3CC176-40D6-A840-9432-A7581868B5BB}" type="pres">
      <dgm:prSet presAssocID="{CE650067-04A5-A94E-95C3-C0EA9A94C2D3}" presName="thinLine2b" presStyleLbl="callout" presStyleIdx="1" presStyleCnt="10"/>
      <dgm:spPr/>
    </dgm:pt>
    <dgm:pt modelId="{2EC4FE1B-E633-5541-B6F6-472FE24B7012}" type="pres">
      <dgm:prSet presAssocID="{CE650067-04A5-A94E-95C3-C0EA9A94C2D3}" presName="vertSpace2b" presStyleCnt="0"/>
      <dgm:spPr/>
    </dgm:pt>
    <dgm:pt modelId="{4CDEC3C7-2986-474D-BDE8-FEAF5E020F7E}" type="pres">
      <dgm:prSet presAssocID="{E17B0D27-CDE5-FA4A-A5F1-C2F08F434C61}" presName="horz2" presStyleCnt="0"/>
      <dgm:spPr/>
    </dgm:pt>
    <dgm:pt modelId="{4FE94ABA-DE4A-1340-95BB-4C9644D87F7B}" type="pres">
      <dgm:prSet presAssocID="{E17B0D27-CDE5-FA4A-A5F1-C2F08F434C61}" presName="horzSpace2" presStyleCnt="0"/>
      <dgm:spPr/>
    </dgm:pt>
    <dgm:pt modelId="{9380AF76-70A0-AD4F-9A1D-2CB449D06CB4}" type="pres">
      <dgm:prSet presAssocID="{E17B0D27-CDE5-FA4A-A5F1-C2F08F434C61}" presName="tx2" presStyleLbl="revTx" presStyleIdx="3" presStyleCnt="11"/>
      <dgm:spPr/>
    </dgm:pt>
    <dgm:pt modelId="{B14DA7A9-CAB0-0747-AD3D-C88DA7EF5265}" type="pres">
      <dgm:prSet presAssocID="{E17B0D27-CDE5-FA4A-A5F1-C2F08F434C61}" presName="vert2" presStyleCnt="0"/>
      <dgm:spPr/>
    </dgm:pt>
    <dgm:pt modelId="{1E08376B-CBF9-A146-A4EB-34AF5B5942FE}" type="pres">
      <dgm:prSet presAssocID="{E17B0D27-CDE5-FA4A-A5F1-C2F08F434C61}" presName="thinLine2b" presStyleLbl="callout" presStyleIdx="2" presStyleCnt="10"/>
      <dgm:spPr/>
    </dgm:pt>
    <dgm:pt modelId="{BA6F0695-5E99-364F-9CE1-9BBBC0018A2F}" type="pres">
      <dgm:prSet presAssocID="{E17B0D27-CDE5-FA4A-A5F1-C2F08F434C61}" presName="vertSpace2b" presStyleCnt="0"/>
      <dgm:spPr/>
    </dgm:pt>
    <dgm:pt modelId="{1E33EBF0-284B-4340-8120-04F5CD6B882D}" type="pres">
      <dgm:prSet presAssocID="{BD2A6F5C-CAFC-3742-8BD9-813FF949A453}" presName="horz2" presStyleCnt="0"/>
      <dgm:spPr/>
    </dgm:pt>
    <dgm:pt modelId="{9B5D1F26-8558-144C-9175-34192424BCC0}" type="pres">
      <dgm:prSet presAssocID="{BD2A6F5C-CAFC-3742-8BD9-813FF949A453}" presName="horzSpace2" presStyleCnt="0"/>
      <dgm:spPr/>
    </dgm:pt>
    <dgm:pt modelId="{F242F176-3645-1E4F-8851-283827C1F151}" type="pres">
      <dgm:prSet presAssocID="{BD2A6F5C-CAFC-3742-8BD9-813FF949A453}" presName="tx2" presStyleLbl="revTx" presStyleIdx="4" presStyleCnt="11"/>
      <dgm:spPr/>
    </dgm:pt>
    <dgm:pt modelId="{B82E23F4-F1AE-BE42-A218-7C8264DC7E5C}" type="pres">
      <dgm:prSet presAssocID="{BD2A6F5C-CAFC-3742-8BD9-813FF949A453}" presName="vert2" presStyleCnt="0"/>
      <dgm:spPr/>
    </dgm:pt>
    <dgm:pt modelId="{EA2D4091-5D45-4645-80DC-E5EB0722BA78}" type="pres">
      <dgm:prSet presAssocID="{BD2A6F5C-CAFC-3742-8BD9-813FF949A453}" presName="thinLine2b" presStyleLbl="callout" presStyleIdx="3" presStyleCnt="10"/>
      <dgm:spPr/>
    </dgm:pt>
    <dgm:pt modelId="{238478D4-B2C3-0B4B-9AA9-337D538B9FEE}" type="pres">
      <dgm:prSet presAssocID="{BD2A6F5C-CAFC-3742-8BD9-813FF949A453}" presName="vertSpace2b" presStyleCnt="0"/>
      <dgm:spPr/>
    </dgm:pt>
    <dgm:pt modelId="{744CE6E1-7857-5E4C-A017-1EF0E43B1D0D}" type="pres">
      <dgm:prSet presAssocID="{CB8913F1-6579-41D3-9386-992AE0F30597}" presName="horz2" presStyleCnt="0"/>
      <dgm:spPr/>
    </dgm:pt>
    <dgm:pt modelId="{AC061DF0-024F-584E-BC74-AD6070A4D4C8}" type="pres">
      <dgm:prSet presAssocID="{CB8913F1-6579-41D3-9386-992AE0F30597}" presName="horzSpace2" presStyleCnt="0"/>
      <dgm:spPr/>
    </dgm:pt>
    <dgm:pt modelId="{D5495D61-4263-CF44-B4D0-9D5464927C9B}" type="pres">
      <dgm:prSet presAssocID="{CB8913F1-6579-41D3-9386-992AE0F30597}" presName="tx2" presStyleLbl="revTx" presStyleIdx="5" presStyleCnt="11"/>
      <dgm:spPr/>
    </dgm:pt>
    <dgm:pt modelId="{03A9F665-B2D7-5D43-B076-DBD5492D58D1}" type="pres">
      <dgm:prSet presAssocID="{CB8913F1-6579-41D3-9386-992AE0F30597}" presName="vert2" presStyleCnt="0"/>
      <dgm:spPr/>
    </dgm:pt>
    <dgm:pt modelId="{C3D02067-B184-034F-A60D-5F98C36A7AC1}" type="pres">
      <dgm:prSet presAssocID="{CB8913F1-6579-41D3-9386-992AE0F30597}" presName="thinLine2b" presStyleLbl="callout" presStyleIdx="4" presStyleCnt="10"/>
      <dgm:spPr/>
    </dgm:pt>
    <dgm:pt modelId="{457F1EE9-AC32-1B47-8B8E-8634D93271B1}" type="pres">
      <dgm:prSet presAssocID="{CB8913F1-6579-41D3-9386-992AE0F30597}" presName="vertSpace2b" presStyleCnt="0"/>
      <dgm:spPr/>
    </dgm:pt>
    <dgm:pt modelId="{FBFB7914-F510-E04B-B3CE-A0EF6D5B9290}" type="pres">
      <dgm:prSet presAssocID="{9ECE0FC4-4AEB-4C2F-88C6-86C5DA28240C}" presName="horz2" presStyleCnt="0"/>
      <dgm:spPr/>
    </dgm:pt>
    <dgm:pt modelId="{02F27005-ABDE-5A4C-9C58-5656B09BB185}" type="pres">
      <dgm:prSet presAssocID="{9ECE0FC4-4AEB-4C2F-88C6-86C5DA28240C}" presName="horzSpace2" presStyleCnt="0"/>
      <dgm:spPr/>
    </dgm:pt>
    <dgm:pt modelId="{5465C46A-FB08-6345-9E3E-EC40B5EDEBEA}" type="pres">
      <dgm:prSet presAssocID="{9ECE0FC4-4AEB-4C2F-88C6-86C5DA28240C}" presName="tx2" presStyleLbl="revTx" presStyleIdx="6" presStyleCnt="11"/>
      <dgm:spPr/>
    </dgm:pt>
    <dgm:pt modelId="{9E6AAC8B-8E6F-4340-8B80-27C2586AC0AE}" type="pres">
      <dgm:prSet presAssocID="{9ECE0FC4-4AEB-4C2F-88C6-86C5DA28240C}" presName="vert2" presStyleCnt="0"/>
      <dgm:spPr/>
    </dgm:pt>
    <dgm:pt modelId="{88F10D03-979B-7F46-85F3-DC01AD5B6C34}" type="pres">
      <dgm:prSet presAssocID="{9ECE0FC4-4AEB-4C2F-88C6-86C5DA28240C}" presName="thinLine2b" presStyleLbl="callout" presStyleIdx="5" presStyleCnt="10"/>
      <dgm:spPr/>
    </dgm:pt>
    <dgm:pt modelId="{4DD6800B-A825-5341-9534-2044FF41DF94}" type="pres">
      <dgm:prSet presAssocID="{9ECE0FC4-4AEB-4C2F-88C6-86C5DA28240C}" presName="vertSpace2b" presStyleCnt="0"/>
      <dgm:spPr/>
    </dgm:pt>
    <dgm:pt modelId="{CB063EE7-9877-FB46-9063-7AA1356BCD8A}" type="pres">
      <dgm:prSet presAssocID="{B5463C7B-536C-432D-B86A-F06B3D370868}" presName="horz2" presStyleCnt="0"/>
      <dgm:spPr/>
    </dgm:pt>
    <dgm:pt modelId="{1C6555B9-4142-3348-AA6D-8569DF980067}" type="pres">
      <dgm:prSet presAssocID="{B5463C7B-536C-432D-B86A-F06B3D370868}" presName="horzSpace2" presStyleCnt="0"/>
      <dgm:spPr/>
    </dgm:pt>
    <dgm:pt modelId="{3E47B98F-370D-AA4F-BA61-E07C65C4F6C7}" type="pres">
      <dgm:prSet presAssocID="{B5463C7B-536C-432D-B86A-F06B3D370868}" presName="tx2" presStyleLbl="revTx" presStyleIdx="7" presStyleCnt="11"/>
      <dgm:spPr/>
    </dgm:pt>
    <dgm:pt modelId="{3B556570-05E0-8F48-86EE-083DB20161D9}" type="pres">
      <dgm:prSet presAssocID="{B5463C7B-536C-432D-B86A-F06B3D370868}" presName="vert2" presStyleCnt="0"/>
      <dgm:spPr/>
    </dgm:pt>
    <dgm:pt modelId="{D22F5767-3493-624D-8BB4-26029169D377}" type="pres">
      <dgm:prSet presAssocID="{B5463C7B-536C-432D-B86A-F06B3D370868}" presName="thinLine2b" presStyleLbl="callout" presStyleIdx="6" presStyleCnt="10"/>
      <dgm:spPr/>
    </dgm:pt>
    <dgm:pt modelId="{0A5DD1EE-06E4-9343-BDE6-9040E17D0116}" type="pres">
      <dgm:prSet presAssocID="{B5463C7B-536C-432D-B86A-F06B3D370868}" presName="vertSpace2b" presStyleCnt="0"/>
      <dgm:spPr/>
    </dgm:pt>
    <dgm:pt modelId="{B32B7AB3-87D7-5347-A641-613B8E998430}" type="pres">
      <dgm:prSet presAssocID="{75BBA0DB-557E-4486-9276-067AC8F4B44B}" presName="horz2" presStyleCnt="0"/>
      <dgm:spPr/>
    </dgm:pt>
    <dgm:pt modelId="{A7CC8816-558C-3440-AA1C-71FDF3530CCE}" type="pres">
      <dgm:prSet presAssocID="{75BBA0DB-557E-4486-9276-067AC8F4B44B}" presName="horzSpace2" presStyleCnt="0"/>
      <dgm:spPr/>
    </dgm:pt>
    <dgm:pt modelId="{46ABB52A-0419-084F-8BEB-F8FDAA8F57EB}" type="pres">
      <dgm:prSet presAssocID="{75BBA0DB-557E-4486-9276-067AC8F4B44B}" presName="tx2" presStyleLbl="revTx" presStyleIdx="8" presStyleCnt="11"/>
      <dgm:spPr/>
    </dgm:pt>
    <dgm:pt modelId="{548E1C19-D2D8-F043-9A38-5BE2EDEB7240}" type="pres">
      <dgm:prSet presAssocID="{75BBA0DB-557E-4486-9276-067AC8F4B44B}" presName="vert2" presStyleCnt="0"/>
      <dgm:spPr/>
    </dgm:pt>
    <dgm:pt modelId="{FC7054E8-2157-5A43-8C96-B78EB5407BC6}" type="pres">
      <dgm:prSet presAssocID="{75BBA0DB-557E-4486-9276-067AC8F4B44B}" presName="thinLine2b" presStyleLbl="callout" presStyleIdx="7" presStyleCnt="10"/>
      <dgm:spPr/>
    </dgm:pt>
    <dgm:pt modelId="{59A3266D-397C-4B4A-AB4F-E2D7A0813F72}" type="pres">
      <dgm:prSet presAssocID="{75BBA0DB-557E-4486-9276-067AC8F4B44B}" presName="vertSpace2b" presStyleCnt="0"/>
      <dgm:spPr/>
    </dgm:pt>
    <dgm:pt modelId="{947E3AB8-E0BA-6C42-925B-7CD7A837BA5B}" type="pres">
      <dgm:prSet presAssocID="{EA84CABA-0B9C-45FA-9A9C-C52981510F09}" presName="horz2" presStyleCnt="0"/>
      <dgm:spPr/>
    </dgm:pt>
    <dgm:pt modelId="{ABF20E1A-6DD0-C741-91EA-EBC2E07FAF4E}" type="pres">
      <dgm:prSet presAssocID="{EA84CABA-0B9C-45FA-9A9C-C52981510F09}" presName="horzSpace2" presStyleCnt="0"/>
      <dgm:spPr/>
    </dgm:pt>
    <dgm:pt modelId="{7ED2C661-CAC0-264B-8346-BE984DE464A1}" type="pres">
      <dgm:prSet presAssocID="{EA84CABA-0B9C-45FA-9A9C-C52981510F09}" presName="tx2" presStyleLbl="revTx" presStyleIdx="9" presStyleCnt="11"/>
      <dgm:spPr/>
    </dgm:pt>
    <dgm:pt modelId="{E5C2CBC6-A553-C144-9735-B253059865D0}" type="pres">
      <dgm:prSet presAssocID="{EA84CABA-0B9C-45FA-9A9C-C52981510F09}" presName="vert2" presStyleCnt="0"/>
      <dgm:spPr/>
    </dgm:pt>
    <dgm:pt modelId="{F388ADD5-CFB5-5842-9123-F364C10F7ADB}" type="pres">
      <dgm:prSet presAssocID="{EA84CABA-0B9C-45FA-9A9C-C52981510F09}" presName="thinLine2b" presStyleLbl="callout" presStyleIdx="8" presStyleCnt="10"/>
      <dgm:spPr/>
    </dgm:pt>
    <dgm:pt modelId="{AE06FDCD-9CC1-4E40-9A66-9C6F9785196A}" type="pres">
      <dgm:prSet presAssocID="{EA84CABA-0B9C-45FA-9A9C-C52981510F09}" presName="vertSpace2b" presStyleCnt="0"/>
      <dgm:spPr/>
    </dgm:pt>
    <dgm:pt modelId="{3D362BBC-FAEB-6846-9079-F64F0E53023D}" type="pres">
      <dgm:prSet presAssocID="{2F699034-C95F-4E75-A953-6D049A855984}" presName="horz2" presStyleCnt="0"/>
      <dgm:spPr/>
    </dgm:pt>
    <dgm:pt modelId="{3A6BCE87-C3C8-0947-98A5-814CD2B9B78B}" type="pres">
      <dgm:prSet presAssocID="{2F699034-C95F-4E75-A953-6D049A855984}" presName="horzSpace2" presStyleCnt="0"/>
      <dgm:spPr/>
    </dgm:pt>
    <dgm:pt modelId="{5B9BE5D7-F307-7844-898B-67C16BF340AB}" type="pres">
      <dgm:prSet presAssocID="{2F699034-C95F-4E75-A953-6D049A855984}" presName="tx2" presStyleLbl="revTx" presStyleIdx="10" presStyleCnt="11"/>
      <dgm:spPr/>
    </dgm:pt>
    <dgm:pt modelId="{469BD9FA-5314-2A4E-8CDA-8252712785E7}" type="pres">
      <dgm:prSet presAssocID="{2F699034-C95F-4E75-A953-6D049A855984}" presName="vert2" presStyleCnt="0"/>
      <dgm:spPr/>
    </dgm:pt>
    <dgm:pt modelId="{69B5B615-9039-0849-A72A-24EBF76DF352}" type="pres">
      <dgm:prSet presAssocID="{2F699034-C95F-4E75-A953-6D049A855984}" presName="thinLine2b" presStyleLbl="callout" presStyleIdx="9" presStyleCnt="10"/>
      <dgm:spPr/>
    </dgm:pt>
    <dgm:pt modelId="{084A7A41-A86D-7D41-A7E2-FF7F7F08F748}" type="pres">
      <dgm:prSet presAssocID="{2F699034-C95F-4E75-A953-6D049A855984}" presName="vertSpace2b" presStyleCnt="0"/>
      <dgm:spPr/>
    </dgm:pt>
  </dgm:ptLst>
  <dgm:cxnLst>
    <dgm:cxn modelId="{25B59702-C9C7-3546-8C02-B8CCF1E28023}" type="presOf" srcId="{CB3C803C-CEB8-4F18-B595-D3A8A4CCEE06}" destId="{C3D7D57F-60BD-2E47-B41A-F1558CA3DB01}" srcOrd="0" destOrd="0" presId="urn:microsoft.com/office/officeart/2008/layout/LinedList"/>
    <dgm:cxn modelId="{84D7AA03-BB77-402F-B0B2-0C5398E4280E}" srcId="{CB3C803C-CEB8-4F18-B595-D3A8A4CCEE06}" destId="{2F699034-C95F-4E75-A953-6D049A855984}" srcOrd="9" destOrd="0" parTransId="{BA8D3B29-2491-4309-80A5-A2B277A72E65}" sibTransId="{C41939D6-B651-4871-9547-A7A7D815F1ED}"/>
    <dgm:cxn modelId="{E170581C-27E5-1C4C-BD78-732DDB04F250}" type="presOf" srcId="{E17B0D27-CDE5-FA4A-A5F1-C2F08F434C61}" destId="{9380AF76-70A0-AD4F-9A1D-2CB449D06CB4}" srcOrd="0" destOrd="0" presId="urn:microsoft.com/office/officeart/2008/layout/LinedList"/>
    <dgm:cxn modelId="{22BF991D-0040-CD4A-985D-6421F4AF1623}" type="presOf" srcId="{CE650067-04A5-A94E-95C3-C0EA9A94C2D3}" destId="{38B2A309-127F-D44C-A40A-7FE27666620F}" srcOrd="0" destOrd="0" presId="urn:microsoft.com/office/officeart/2008/layout/LinedList"/>
    <dgm:cxn modelId="{915DBA41-545A-4CA7-9E0D-25EDCFD024F4}" srcId="{CB3C803C-CEB8-4F18-B595-D3A8A4CCEE06}" destId="{9ECE0FC4-4AEB-4C2F-88C6-86C5DA28240C}" srcOrd="5" destOrd="0" parTransId="{DF2457B8-C049-44D2-AD33-AE7F602E934D}" sibTransId="{C84AE97D-496E-48B3-9E21-B8C2FFF010C7}"/>
    <dgm:cxn modelId="{10631750-E5AA-1D43-97D1-2DBC9D7C89DA}" type="presOf" srcId="{EA84CABA-0B9C-45FA-9A9C-C52981510F09}" destId="{7ED2C661-CAC0-264B-8346-BE984DE464A1}" srcOrd="0" destOrd="0" presId="urn:microsoft.com/office/officeart/2008/layout/LinedList"/>
    <dgm:cxn modelId="{E8476A59-774B-6948-A1A3-25F2BC9426BE}" type="presOf" srcId="{1E44F6C9-3806-B14B-B266-AB8A02070C1B}" destId="{738236FB-ECC5-FE4B-8389-39F34537F109}" srcOrd="0" destOrd="0" presId="urn:microsoft.com/office/officeart/2008/layout/LinedList"/>
    <dgm:cxn modelId="{B776A261-0C26-914B-A2CD-65B0FD56B585}" type="presOf" srcId="{75BBA0DB-557E-4486-9276-067AC8F4B44B}" destId="{46ABB52A-0419-084F-8BEB-F8FDAA8F57EB}" srcOrd="0" destOrd="0" presId="urn:microsoft.com/office/officeart/2008/layout/LinedList"/>
    <dgm:cxn modelId="{BE2DBE63-5167-5947-A15D-6AB9AD02D1D2}" srcId="{CB3C803C-CEB8-4F18-B595-D3A8A4CCEE06}" destId="{CE650067-04A5-A94E-95C3-C0EA9A94C2D3}" srcOrd="1" destOrd="0" parTransId="{B809B186-BF8F-A146-9BB8-963666499A26}" sibTransId="{8F94FD96-E68A-F849-8CAE-9944D2DE9C2A}"/>
    <dgm:cxn modelId="{E2359573-0816-A247-84D7-241F7B2BB151}" srcId="{CB3C803C-CEB8-4F18-B595-D3A8A4CCEE06}" destId="{BD2A6F5C-CAFC-3742-8BD9-813FF949A453}" srcOrd="3" destOrd="0" parTransId="{4B9225C0-327C-D644-BB6E-A0C7183C83B7}" sibTransId="{0787E6FD-1299-3B42-90BE-B2FAA4A47B21}"/>
    <dgm:cxn modelId="{AAB8967B-F60F-5844-9E9E-DD517286D1CB}" type="presOf" srcId="{B5463C7B-536C-432D-B86A-F06B3D370868}" destId="{3E47B98F-370D-AA4F-BA61-E07C65C4F6C7}" srcOrd="0" destOrd="0" presId="urn:microsoft.com/office/officeart/2008/layout/LinedList"/>
    <dgm:cxn modelId="{EC2B2381-C026-489A-8384-299161D04488}" srcId="{CB3C803C-CEB8-4F18-B595-D3A8A4CCEE06}" destId="{75BBA0DB-557E-4486-9276-067AC8F4B44B}" srcOrd="7" destOrd="0" parTransId="{1B75987D-83CA-46A4-A8FA-B591129ABD00}" sibTransId="{A3121096-BD00-460D-9022-38056873FE53}"/>
    <dgm:cxn modelId="{9EDFC884-3CAE-F040-8C45-1CA49155626A}" type="presOf" srcId="{CB8913F1-6579-41D3-9386-992AE0F30597}" destId="{D5495D61-4263-CF44-B4D0-9D5464927C9B}" srcOrd="0" destOrd="0" presId="urn:microsoft.com/office/officeart/2008/layout/LinedList"/>
    <dgm:cxn modelId="{47F3D184-A973-804D-89BB-6A46029E0B15}" srcId="{CB3C803C-CEB8-4F18-B595-D3A8A4CCEE06}" destId="{1E44F6C9-3806-B14B-B266-AB8A02070C1B}" srcOrd="0" destOrd="0" parTransId="{65190A4C-7FE9-FB44-AA42-CE6C6A8DB20D}" sibTransId="{23D50168-CDEF-9E4F-BE26-408177B62E66}"/>
    <dgm:cxn modelId="{E7255296-72DA-0146-8DF0-80BE590B8E71}" srcId="{CB3C803C-CEB8-4F18-B595-D3A8A4CCEE06}" destId="{E17B0D27-CDE5-FA4A-A5F1-C2F08F434C61}" srcOrd="2" destOrd="0" parTransId="{451F53DA-E51C-0145-BCA6-F7B63CF3A83C}" sibTransId="{DEBA7FB3-7A20-0B41-B990-8ABE696CF53D}"/>
    <dgm:cxn modelId="{D5BBB299-3761-4E3A-AE45-55EAD4F6CC6E}" srcId="{CB3C803C-CEB8-4F18-B595-D3A8A4CCEE06}" destId="{CB8913F1-6579-41D3-9386-992AE0F30597}" srcOrd="4" destOrd="0" parTransId="{9288CCF5-3FB2-45EA-9112-34DD3889FDC8}" sibTransId="{0206B983-424C-4322-8C87-5E401E5ADC7B}"/>
    <dgm:cxn modelId="{8071F1A9-36F1-AD4E-BB96-D5ADE45BFD89}" type="presOf" srcId="{F13811E3-3396-4648-9B87-8362221178F7}" destId="{1AF96B89-73EA-F743-84F7-3D09E9208805}" srcOrd="0" destOrd="0" presId="urn:microsoft.com/office/officeart/2008/layout/LinedList"/>
    <dgm:cxn modelId="{1214AEC2-B110-4B62-880E-406C6798381D}" srcId="{CB3C803C-CEB8-4F18-B595-D3A8A4CCEE06}" destId="{EA84CABA-0B9C-45FA-9A9C-C52981510F09}" srcOrd="8" destOrd="0" parTransId="{5AD018F4-C12A-4624-BA67-B1E9D9915251}" sibTransId="{499594EC-D7DE-4488-B795-6917C67CB0B5}"/>
    <dgm:cxn modelId="{CF13A8CB-5ECA-4096-8152-37E89433A453}" srcId="{F13811E3-3396-4648-9B87-8362221178F7}" destId="{CB3C803C-CEB8-4F18-B595-D3A8A4CCEE06}" srcOrd="0" destOrd="0" parTransId="{ED20315B-D32C-43C5-B447-FE68B438CC14}" sibTransId="{77A55771-2AE5-4C38-A3E2-7B58B03386E5}"/>
    <dgm:cxn modelId="{AC4D72CF-1644-E84E-BE4C-85F52CE3BB8D}" type="presOf" srcId="{9ECE0FC4-4AEB-4C2F-88C6-86C5DA28240C}" destId="{5465C46A-FB08-6345-9E3E-EC40B5EDEBEA}" srcOrd="0" destOrd="0" presId="urn:microsoft.com/office/officeart/2008/layout/LinedList"/>
    <dgm:cxn modelId="{993D96CF-8CF3-4EF0-8C92-57D67E913584}" srcId="{CB3C803C-CEB8-4F18-B595-D3A8A4CCEE06}" destId="{B5463C7B-536C-432D-B86A-F06B3D370868}" srcOrd="6" destOrd="0" parTransId="{130473FF-BA1A-408F-9647-15A5152C086C}" sibTransId="{F40FE84B-2E9D-4382-A0C9-525F9BBE9486}"/>
    <dgm:cxn modelId="{1484CFD3-219F-BD41-857E-F895A78565C4}" type="presOf" srcId="{BD2A6F5C-CAFC-3742-8BD9-813FF949A453}" destId="{F242F176-3645-1E4F-8851-283827C1F151}" srcOrd="0" destOrd="0" presId="urn:microsoft.com/office/officeart/2008/layout/LinedList"/>
    <dgm:cxn modelId="{A9418EE4-3C05-074F-A7D5-00DBB8C6FF7A}" type="presOf" srcId="{2F699034-C95F-4E75-A953-6D049A855984}" destId="{5B9BE5D7-F307-7844-898B-67C16BF340AB}" srcOrd="0" destOrd="0" presId="urn:microsoft.com/office/officeart/2008/layout/LinedList"/>
    <dgm:cxn modelId="{238F5727-471A-9E4D-A5E5-41A7E9387FD8}" type="presParOf" srcId="{1AF96B89-73EA-F743-84F7-3D09E9208805}" destId="{31C38D3C-3B5D-A34D-8290-69431402C0FF}" srcOrd="0" destOrd="0" presId="urn:microsoft.com/office/officeart/2008/layout/LinedList"/>
    <dgm:cxn modelId="{092DCBFF-65B6-6942-87F4-E079BDE4E55D}" type="presParOf" srcId="{1AF96B89-73EA-F743-84F7-3D09E9208805}" destId="{56A73FBB-130E-7349-8935-3B604A576E57}" srcOrd="1" destOrd="0" presId="urn:microsoft.com/office/officeart/2008/layout/LinedList"/>
    <dgm:cxn modelId="{0D97DC6D-5526-AD4F-99C0-687547E4DFD9}" type="presParOf" srcId="{56A73FBB-130E-7349-8935-3B604A576E57}" destId="{C3D7D57F-60BD-2E47-B41A-F1558CA3DB01}" srcOrd="0" destOrd="0" presId="urn:microsoft.com/office/officeart/2008/layout/LinedList"/>
    <dgm:cxn modelId="{28E01BA4-A862-EE44-B761-BBD682A928CF}" type="presParOf" srcId="{56A73FBB-130E-7349-8935-3B604A576E57}" destId="{21CA1AD9-2EEB-194A-AF6A-6BD1FC950F1B}" srcOrd="1" destOrd="0" presId="urn:microsoft.com/office/officeart/2008/layout/LinedList"/>
    <dgm:cxn modelId="{3009044E-DA07-6146-B061-5EA56D35078F}" type="presParOf" srcId="{21CA1AD9-2EEB-194A-AF6A-6BD1FC950F1B}" destId="{3ADEAA3C-1528-E241-86A8-490A0EEB4D5C}" srcOrd="0" destOrd="0" presId="urn:microsoft.com/office/officeart/2008/layout/LinedList"/>
    <dgm:cxn modelId="{A150ACE8-AC34-AF4A-9D69-FA546AB40E9B}" type="presParOf" srcId="{21CA1AD9-2EEB-194A-AF6A-6BD1FC950F1B}" destId="{3996C803-6B7B-F840-B867-94A38B5EE12A}" srcOrd="1" destOrd="0" presId="urn:microsoft.com/office/officeart/2008/layout/LinedList"/>
    <dgm:cxn modelId="{C2707758-34D6-004D-9121-7ABAF8BF9D73}" type="presParOf" srcId="{3996C803-6B7B-F840-B867-94A38B5EE12A}" destId="{38B757FD-8AA5-104C-8277-960B2045D3BE}" srcOrd="0" destOrd="0" presId="urn:microsoft.com/office/officeart/2008/layout/LinedList"/>
    <dgm:cxn modelId="{AC0F6CFB-1F42-B64A-97E4-D042C4CEB5A2}" type="presParOf" srcId="{3996C803-6B7B-F840-B867-94A38B5EE12A}" destId="{738236FB-ECC5-FE4B-8389-39F34537F109}" srcOrd="1" destOrd="0" presId="urn:microsoft.com/office/officeart/2008/layout/LinedList"/>
    <dgm:cxn modelId="{8ADDF8D5-193D-C64D-AA35-6B1111E0FF38}" type="presParOf" srcId="{3996C803-6B7B-F840-B867-94A38B5EE12A}" destId="{25D00598-2C9F-664A-AD04-4A1352E0346A}" srcOrd="2" destOrd="0" presId="urn:microsoft.com/office/officeart/2008/layout/LinedList"/>
    <dgm:cxn modelId="{BF4BB7C8-1924-1340-8420-1D8AF1E9CFEF}" type="presParOf" srcId="{21CA1AD9-2EEB-194A-AF6A-6BD1FC950F1B}" destId="{F02252B0-A656-054D-A80B-1CF9C250E640}" srcOrd="2" destOrd="0" presId="urn:microsoft.com/office/officeart/2008/layout/LinedList"/>
    <dgm:cxn modelId="{B9CFCA4C-65F1-FE45-93B5-3B5131E1F423}" type="presParOf" srcId="{21CA1AD9-2EEB-194A-AF6A-6BD1FC950F1B}" destId="{609595E7-7DFD-3D45-ABCB-3E101E597B7F}" srcOrd="3" destOrd="0" presId="urn:microsoft.com/office/officeart/2008/layout/LinedList"/>
    <dgm:cxn modelId="{C7E28A42-8FD5-3648-B488-096F2023B021}" type="presParOf" srcId="{21CA1AD9-2EEB-194A-AF6A-6BD1FC950F1B}" destId="{FF3AB6C2-049E-044D-9788-FB809E788B0F}" srcOrd="4" destOrd="0" presId="urn:microsoft.com/office/officeart/2008/layout/LinedList"/>
    <dgm:cxn modelId="{79B9F8B7-ADD4-DC4D-ABC8-C63A6F45BEE0}" type="presParOf" srcId="{FF3AB6C2-049E-044D-9788-FB809E788B0F}" destId="{B6C7D458-7A20-DE49-9CCC-DFC0301900FD}" srcOrd="0" destOrd="0" presId="urn:microsoft.com/office/officeart/2008/layout/LinedList"/>
    <dgm:cxn modelId="{C4F62324-3F93-5E48-8A9A-A1B949AF886A}" type="presParOf" srcId="{FF3AB6C2-049E-044D-9788-FB809E788B0F}" destId="{38B2A309-127F-D44C-A40A-7FE27666620F}" srcOrd="1" destOrd="0" presId="urn:microsoft.com/office/officeart/2008/layout/LinedList"/>
    <dgm:cxn modelId="{5238B7F9-0F72-CD49-B9DD-0B6FEF1F69E2}" type="presParOf" srcId="{FF3AB6C2-049E-044D-9788-FB809E788B0F}" destId="{8D305983-5C4B-B845-9D61-53A5EA22F530}" srcOrd="2" destOrd="0" presId="urn:microsoft.com/office/officeart/2008/layout/LinedList"/>
    <dgm:cxn modelId="{CEC734E2-EA55-CC4C-90E1-C60B36A3D699}" type="presParOf" srcId="{21CA1AD9-2EEB-194A-AF6A-6BD1FC950F1B}" destId="{5B3CC176-40D6-A840-9432-A7581868B5BB}" srcOrd="5" destOrd="0" presId="urn:microsoft.com/office/officeart/2008/layout/LinedList"/>
    <dgm:cxn modelId="{197CB0F3-D166-914C-B539-8C5AC5929689}" type="presParOf" srcId="{21CA1AD9-2EEB-194A-AF6A-6BD1FC950F1B}" destId="{2EC4FE1B-E633-5541-B6F6-472FE24B7012}" srcOrd="6" destOrd="0" presId="urn:microsoft.com/office/officeart/2008/layout/LinedList"/>
    <dgm:cxn modelId="{A89481A6-8670-7C47-A93B-DFCA7ECF6DD8}" type="presParOf" srcId="{21CA1AD9-2EEB-194A-AF6A-6BD1FC950F1B}" destId="{4CDEC3C7-2986-474D-BDE8-FEAF5E020F7E}" srcOrd="7" destOrd="0" presId="urn:microsoft.com/office/officeart/2008/layout/LinedList"/>
    <dgm:cxn modelId="{3FE35469-F49F-C146-B890-B2D771A6C4F5}" type="presParOf" srcId="{4CDEC3C7-2986-474D-BDE8-FEAF5E020F7E}" destId="{4FE94ABA-DE4A-1340-95BB-4C9644D87F7B}" srcOrd="0" destOrd="0" presId="urn:microsoft.com/office/officeart/2008/layout/LinedList"/>
    <dgm:cxn modelId="{6E51596F-2E38-E948-A6A6-C200800378A6}" type="presParOf" srcId="{4CDEC3C7-2986-474D-BDE8-FEAF5E020F7E}" destId="{9380AF76-70A0-AD4F-9A1D-2CB449D06CB4}" srcOrd="1" destOrd="0" presId="urn:microsoft.com/office/officeart/2008/layout/LinedList"/>
    <dgm:cxn modelId="{FCE812E6-82E6-9840-B067-E21FF9E4F088}" type="presParOf" srcId="{4CDEC3C7-2986-474D-BDE8-FEAF5E020F7E}" destId="{B14DA7A9-CAB0-0747-AD3D-C88DA7EF5265}" srcOrd="2" destOrd="0" presId="urn:microsoft.com/office/officeart/2008/layout/LinedList"/>
    <dgm:cxn modelId="{F1602400-A2BE-024C-B20B-CB7E6E3FF839}" type="presParOf" srcId="{21CA1AD9-2EEB-194A-AF6A-6BD1FC950F1B}" destId="{1E08376B-CBF9-A146-A4EB-34AF5B5942FE}" srcOrd="8" destOrd="0" presId="urn:microsoft.com/office/officeart/2008/layout/LinedList"/>
    <dgm:cxn modelId="{C13E1BE8-D182-B546-960C-62B43AB1AA2C}" type="presParOf" srcId="{21CA1AD9-2EEB-194A-AF6A-6BD1FC950F1B}" destId="{BA6F0695-5E99-364F-9CE1-9BBBC0018A2F}" srcOrd="9" destOrd="0" presId="urn:microsoft.com/office/officeart/2008/layout/LinedList"/>
    <dgm:cxn modelId="{EDE38B76-C6A6-454B-8D59-6A1386734E22}" type="presParOf" srcId="{21CA1AD9-2EEB-194A-AF6A-6BD1FC950F1B}" destId="{1E33EBF0-284B-4340-8120-04F5CD6B882D}" srcOrd="10" destOrd="0" presId="urn:microsoft.com/office/officeart/2008/layout/LinedList"/>
    <dgm:cxn modelId="{45498501-3934-154C-9610-BD2537D124B6}" type="presParOf" srcId="{1E33EBF0-284B-4340-8120-04F5CD6B882D}" destId="{9B5D1F26-8558-144C-9175-34192424BCC0}" srcOrd="0" destOrd="0" presId="urn:microsoft.com/office/officeart/2008/layout/LinedList"/>
    <dgm:cxn modelId="{86233212-2A45-F346-B1A1-537712ED405B}" type="presParOf" srcId="{1E33EBF0-284B-4340-8120-04F5CD6B882D}" destId="{F242F176-3645-1E4F-8851-283827C1F151}" srcOrd="1" destOrd="0" presId="urn:microsoft.com/office/officeart/2008/layout/LinedList"/>
    <dgm:cxn modelId="{47965F02-E7E6-0D4B-BBB7-71E357EC818F}" type="presParOf" srcId="{1E33EBF0-284B-4340-8120-04F5CD6B882D}" destId="{B82E23F4-F1AE-BE42-A218-7C8264DC7E5C}" srcOrd="2" destOrd="0" presId="urn:microsoft.com/office/officeart/2008/layout/LinedList"/>
    <dgm:cxn modelId="{EDFCC2E2-91F8-7940-B136-7DEF0444D8B9}" type="presParOf" srcId="{21CA1AD9-2EEB-194A-AF6A-6BD1FC950F1B}" destId="{EA2D4091-5D45-4645-80DC-E5EB0722BA78}" srcOrd="11" destOrd="0" presId="urn:microsoft.com/office/officeart/2008/layout/LinedList"/>
    <dgm:cxn modelId="{A1D03B04-5B22-1546-9931-9E03FAB7926B}" type="presParOf" srcId="{21CA1AD9-2EEB-194A-AF6A-6BD1FC950F1B}" destId="{238478D4-B2C3-0B4B-9AA9-337D538B9FEE}" srcOrd="12" destOrd="0" presId="urn:microsoft.com/office/officeart/2008/layout/LinedList"/>
    <dgm:cxn modelId="{80184740-89F3-2F46-85BC-93540ADC052B}" type="presParOf" srcId="{21CA1AD9-2EEB-194A-AF6A-6BD1FC950F1B}" destId="{744CE6E1-7857-5E4C-A017-1EF0E43B1D0D}" srcOrd="13" destOrd="0" presId="urn:microsoft.com/office/officeart/2008/layout/LinedList"/>
    <dgm:cxn modelId="{6185BF1B-8828-5B4C-98C0-F81230054D95}" type="presParOf" srcId="{744CE6E1-7857-5E4C-A017-1EF0E43B1D0D}" destId="{AC061DF0-024F-584E-BC74-AD6070A4D4C8}" srcOrd="0" destOrd="0" presId="urn:microsoft.com/office/officeart/2008/layout/LinedList"/>
    <dgm:cxn modelId="{76A3AB7E-7E07-F148-AEED-DA68E119A5FB}" type="presParOf" srcId="{744CE6E1-7857-5E4C-A017-1EF0E43B1D0D}" destId="{D5495D61-4263-CF44-B4D0-9D5464927C9B}" srcOrd="1" destOrd="0" presId="urn:microsoft.com/office/officeart/2008/layout/LinedList"/>
    <dgm:cxn modelId="{F34B99C4-21D1-7149-BCFE-799BFD9BB043}" type="presParOf" srcId="{744CE6E1-7857-5E4C-A017-1EF0E43B1D0D}" destId="{03A9F665-B2D7-5D43-B076-DBD5492D58D1}" srcOrd="2" destOrd="0" presId="urn:microsoft.com/office/officeart/2008/layout/LinedList"/>
    <dgm:cxn modelId="{A2B9B951-819E-9E44-AFB7-E3CA674C9418}" type="presParOf" srcId="{21CA1AD9-2EEB-194A-AF6A-6BD1FC950F1B}" destId="{C3D02067-B184-034F-A60D-5F98C36A7AC1}" srcOrd="14" destOrd="0" presId="urn:microsoft.com/office/officeart/2008/layout/LinedList"/>
    <dgm:cxn modelId="{7BFA773B-AEA1-BE48-85FC-3678C122B4D1}" type="presParOf" srcId="{21CA1AD9-2EEB-194A-AF6A-6BD1FC950F1B}" destId="{457F1EE9-AC32-1B47-8B8E-8634D93271B1}" srcOrd="15" destOrd="0" presId="urn:microsoft.com/office/officeart/2008/layout/LinedList"/>
    <dgm:cxn modelId="{1E8700B9-9A2B-BB42-B2CB-5B06E48CECA0}" type="presParOf" srcId="{21CA1AD9-2EEB-194A-AF6A-6BD1FC950F1B}" destId="{FBFB7914-F510-E04B-B3CE-A0EF6D5B9290}" srcOrd="16" destOrd="0" presId="urn:microsoft.com/office/officeart/2008/layout/LinedList"/>
    <dgm:cxn modelId="{A0B851D1-279E-F546-BA1C-4C7561D9CA04}" type="presParOf" srcId="{FBFB7914-F510-E04B-B3CE-A0EF6D5B9290}" destId="{02F27005-ABDE-5A4C-9C58-5656B09BB185}" srcOrd="0" destOrd="0" presId="urn:microsoft.com/office/officeart/2008/layout/LinedList"/>
    <dgm:cxn modelId="{4FF47740-56AB-8644-82E8-E938A88A6F19}" type="presParOf" srcId="{FBFB7914-F510-E04B-B3CE-A0EF6D5B9290}" destId="{5465C46A-FB08-6345-9E3E-EC40B5EDEBEA}" srcOrd="1" destOrd="0" presId="urn:microsoft.com/office/officeart/2008/layout/LinedList"/>
    <dgm:cxn modelId="{F8F460A2-5EBD-5D41-AAE3-400F1EB4458A}" type="presParOf" srcId="{FBFB7914-F510-E04B-B3CE-A0EF6D5B9290}" destId="{9E6AAC8B-8E6F-4340-8B80-27C2586AC0AE}" srcOrd="2" destOrd="0" presId="urn:microsoft.com/office/officeart/2008/layout/LinedList"/>
    <dgm:cxn modelId="{3E24D218-7976-764F-A30E-8787E093E36E}" type="presParOf" srcId="{21CA1AD9-2EEB-194A-AF6A-6BD1FC950F1B}" destId="{88F10D03-979B-7F46-85F3-DC01AD5B6C34}" srcOrd="17" destOrd="0" presId="urn:microsoft.com/office/officeart/2008/layout/LinedList"/>
    <dgm:cxn modelId="{87B3F318-7A2E-7F46-BE40-B4D86E9E9478}" type="presParOf" srcId="{21CA1AD9-2EEB-194A-AF6A-6BD1FC950F1B}" destId="{4DD6800B-A825-5341-9534-2044FF41DF94}" srcOrd="18" destOrd="0" presId="urn:microsoft.com/office/officeart/2008/layout/LinedList"/>
    <dgm:cxn modelId="{90CC7EDF-A66F-4443-98D4-FE6FA311729C}" type="presParOf" srcId="{21CA1AD9-2EEB-194A-AF6A-6BD1FC950F1B}" destId="{CB063EE7-9877-FB46-9063-7AA1356BCD8A}" srcOrd="19" destOrd="0" presId="urn:microsoft.com/office/officeart/2008/layout/LinedList"/>
    <dgm:cxn modelId="{A8919DEE-2289-C24E-A19C-FF1366FE8AD8}" type="presParOf" srcId="{CB063EE7-9877-FB46-9063-7AA1356BCD8A}" destId="{1C6555B9-4142-3348-AA6D-8569DF980067}" srcOrd="0" destOrd="0" presId="urn:microsoft.com/office/officeart/2008/layout/LinedList"/>
    <dgm:cxn modelId="{170F6C0B-7838-0147-B303-5048185CFD92}" type="presParOf" srcId="{CB063EE7-9877-FB46-9063-7AA1356BCD8A}" destId="{3E47B98F-370D-AA4F-BA61-E07C65C4F6C7}" srcOrd="1" destOrd="0" presId="urn:microsoft.com/office/officeart/2008/layout/LinedList"/>
    <dgm:cxn modelId="{AC4F2D70-D2D3-9047-9883-6577360D7309}" type="presParOf" srcId="{CB063EE7-9877-FB46-9063-7AA1356BCD8A}" destId="{3B556570-05E0-8F48-86EE-083DB20161D9}" srcOrd="2" destOrd="0" presId="urn:microsoft.com/office/officeart/2008/layout/LinedList"/>
    <dgm:cxn modelId="{FD006603-AD08-0141-AFB8-2540F09D93E0}" type="presParOf" srcId="{21CA1AD9-2EEB-194A-AF6A-6BD1FC950F1B}" destId="{D22F5767-3493-624D-8BB4-26029169D377}" srcOrd="20" destOrd="0" presId="urn:microsoft.com/office/officeart/2008/layout/LinedList"/>
    <dgm:cxn modelId="{5D6E41D5-D619-264B-B51A-727778705E32}" type="presParOf" srcId="{21CA1AD9-2EEB-194A-AF6A-6BD1FC950F1B}" destId="{0A5DD1EE-06E4-9343-BDE6-9040E17D0116}" srcOrd="21" destOrd="0" presId="urn:microsoft.com/office/officeart/2008/layout/LinedList"/>
    <dgm:cxn modelId="{E509B846-D761-5B44-BFB5-42467481749A}" type="presParOf" srcId="{21CA1AD9-2EEB-194A-AF6A-6BD1FC950F1B}" destId="{B32B7AB3-87D7-5347-A641-613B8E998430}" srcOrd="22" destOrd="0" presId="urn:microsoft.com/office/officeart/2008/layout/LinedList"/>
    <dgm:cxn modelId="{903DB927-FF7D-4D45-B665-B94CD438EFDD}" type="presParOf" srcId="{B32B7AB3-87D7-5347-A641-613B8E998430}" destId="{A7CC8816-558C-3440-AA1C-71FDF3530CCE}" srcOrd="0" destOrd="0" presId="urn:microsoft.com/office/officeart/2008/layout/LinedList"/>
    <dgm:cxn modelId="{E31A8222-5503-194B-9044-45ACB80D7695}" type="presParOf" srcId="{B32B7AB3-87D7-5347-A641-613B8E998430}" destId="{46ABB52A-0419-084F-8BEB-F8FDAA8F57EB}" srcOrd="1" destOrd="0" presId="urn:microsoft.com/office/officeart/2008/layout/LinedList"/>
    <dgm:cxn modelId="{524DDD50-9554-D049-814B-4C94B8723A11}" type="presParOf" srcId="{B32B7AB3-87D7-5347-A641-613B8E998430}" destId="{548E1C19-D2D8-F043-9A38-5BE2EDEB7240}" srcOrd="2" destOrd="0" presId="urn:microsoft.com/office/officeart/2008/layout/LinedList"/>
    <dgm:cxn modelId="{331BAE61-038E-B44E-A82F-95FC87B655D2}" type="presParOf" srcId="{21CA1AD9-2EEB-194A-AF6A-6BD1FC950F1B}" destId="{FC7054E8-2157-5A43-8C96-B78EB5407BC6}" srcOrd="23" destOrd="0" presId="urn:microsoft.com/office/officeart/2008/layout/LinedList"/>
    <dgm:cxn modelId="{4CACA7AC-FD71-0246-908B-2AF9AA80CD11}" type="presParOf" srcId="{21CA1AD9-2EEB-194A-AF6A-6BD1FC950F1B}" destId="{59A3266D-397C-4B4A-AB4F-E2D7A0813F72}" srcOrd="24" destOrd="0" presId="urn:microsoft.com/office/officeart/2008/layout/LinedList"/>
    <dgm:cxn modelId="{A8DACAD1-535D-C94F-8F26-937A1C359955}" type="presParOf" srcId="{21CA1AD9-2EEB-194A-AF6A-6BD1FC950F1B}" destId="{947E3AB8-E0BA-6C42-925B-7CD7A837BA5B}" srcOrd="25" destOrd="0" presId="urn:microsoft.com/office/officeart/2008/layout/LinedList"/>
    <dgm:cxn modelId="{0A7CDCFB-265D-9841-997F-E770A773CC77}" type="presParOf" srcId="{947E3AB8-E0BA-6C42-925B-7CD7A837BA5B}" destId="{ABF20E1A-6DD0-C741-91EA-EBC2E07FAF4E}" srcOrd="0" destOrd="0" presId="urn:microsoft.com/office/officeart/2008/layout/LinedList"/>
    <dgm:cxn modelId="{8253E958-6A12-C846-AA98-2AC741A590A2}" type="presParOf" srcId="{947E3AB8-E0BA-6C42-925B-7CD7A837BA5B}" destId="{7ED2C661-CAC0-264B-8346-BE984DE464A1}" srcOrd="1" destOrd="0" presId="urn:microsoft.com/office/officeart/2008/layout/LinedList"/>
    <dgm:cxn modelId="{0A8797E3-5312-9343-B2F0-7EA6CD50B261}" type="presParOf" srcId="{947E3AB8-E0BA-6C42-925B-7CD7A837BA5B}" destId="{E5C2CBC6-A553-C144-9735-B253059865D0}" srcOrd="2" destOrd="0" presId="urn:microsoft.com/office/officeart/2008/layout/LinedList"/>
    <dgm:cxn modelId="{B41950DF-F8CA-FA4A-995D-B2E2A0E446CD}" type="presParOf" srcId="{21CA1AD9-2EEB-194A-AF6A-6BD1FC950F1B}" destId="{F388ADD5-CFB5-5842-9123-F364C10F7ADB}" srcOrd="26" destOrd="0" presId="urn:microsoft.com/office/officeart/2008/layout/LinedList"/>
    <dgm:cxn modelId="{EBEEC73F-69D0-4749-9F00-4EBFE0274551}" type="presParOf" srcId="{21CA1AD9-2EEB-194A-AF6A-6BD1FC950F1B}" destId="{AE06FDCD-9CC1-4E40-9A66-9C6F9785196A}" srcOrd="27" destOrd="0" presId="urn:microsoft.com/office/officeart/2008/layout/LinedList"/>
    <dgm:cxn modelId="{7B5C2754-4966-CC40-BD2A-EB0C80397264}" type="presParOf" srcId="{21CA1AD9-2EEB-194A-AF6A-6BD1FC950F1B}" destId="{3D362BBC-FAEB-6846-9079-F64F0E53023D}" srcOrd="28" destOrd="0" presId="urn:microsoft.com/office/officeart/2008/layout/LinedList"/>
    <dgm:cxn modelId="{501FD118-3106-4041-A2B9-E829DE7648DE}" type="presParOf" srcId="{3D362BBC-FAEB-6846-9079-F64F0E53023D}" destId="{3A6BCE87-C3C8-0947-98A5-814CD2B9B78B}" srcOrd="0" destOrd="0" presId="urn:microsoft.com/office/officeart/2008/layout/LinedList"/>
    <dgm:cxn modelId="{50A5F71F-928C-6E47-9D9B-CB5C1E92B820}" type="presParOf" srcId="{3D362BBC-FAEB-6846-9079-F64F0E53023D}" destId="{5B9BE5D7-F307-7844-898B-67C16BF340AB}" srcOrd="1" destOrd="0" presId="urn:microsoft.com/office/officeart/2008/layout/LinedList"/>
    <dgm:cxn modelId="{718036C1-6C5C-554B-B325-DFF35BBCD2BF}" type="presParOf" srcId="{3D362BBC-FAEB-6846-9079-F64F0E53023D}" destId="{469BD9FA-5314-2A4E-8CDA-8252712785E7}" srcOrd="2" destOrd="0" presId="urn:microsoft.com/office/officeart/2008/layout/LinedList"/>
    <dgm:cxn modelId="{0AE969EA-FB9A-5D42-B4E5-C14E66D064B8}" type="presParOf" srcId="{21CA1AD9-2EEB-194A-AF6A-6BD1FC950F1B}" destId="{69B5B615-9039-0849-A72A-24EBF76DF352}" srcOrd="29" destOrd="0" presId="urn:microsoft.com/office/officeart/2008/layout/LinedList"/>
    <dgm:cxn modelId="{9EDA2E92-AA0E-CA4C-8856-C5A6A2E94FB4}" type="presParOf" srcId="{21CA1AD9-2EEB-194A-AF6A-6BD1FC950F1B}" destId="{084A7A41-A86D-7D41-A7E2-FF7F7F08F748}" srcOrd="30"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38D3C-3B5D-A34D-8290-69431402C0FF}">
      <dsp:nvSpPr>
        <dsp:cNvPr id="0" name=""/>
        <dsp:cNvSpPr/>
      </dsp:nvSpPr>
      <dsp:spPr>
        <a:xfrm>
          <a:off x="0" y="0"/>
          <a:ext cx="716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7D57F-60BD-2E47-B41A-F1558CA3DB01}">
      <dsp:nvSpPr>
        <dsp:cNvPr id="0" name=""/>
        <dsp:cNvSpPr/>
      </dsp:nvSpPr>
      <dsp:spPr>
        <a:xfrm>
          <a:off x="0" y="0"/>
          <a:ext cx="1432560" cy="350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Dr. Friedman will discuss</a:t>
          </a:r>
          <a:endParaRPr lang="en-US" sz="2300" kern="1200"/>
        </a:p>
      </dsp:txBody>
      <dsp:txXfrm>
        <a:off x="0" y="0"/>
        <a:ext cx="1432560" cy="3505200"/>
      </dsp:txXfrm>
    </dsp:sp>
    <dsp:sp modelId="{738236FB-ECC5-FE4B-8389-39F34537F109}">
      <dsp:nvSpPr>
        <dsp:cNvPr id="0" name=""/>
        <dsp:cNvSpPr/>
      </dsp:nvSpPr>
      <dsp:spPr>
        <a:xfrm>
          <a:off x="1540002" y="16601"/>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History of TSS</a:t>
          </a:r>
        </a:p>
      </dsp:txBody>
      <dsp:txXfrm>
        <a:off x="1540002" y="16601"/>
        <a:ext cx="5622798" cy="332035"/>
      </dsp:txXfrm>
    </dsp:sp>
    <dsp:sp modelId="{F02252B0-A656-054D-A80B-1CF9C250E640}">
      <dsp:nvSpPr>
        <dsp:cNvPr id="0" name=""/>
        <dsp:cNvSpPr/>
      </dsp:nvSpPr>
      <dsp:spPr>
        <a:xfrm>
          <a:off x="1432560" y="348637"/>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2A309-127F-D44C-A40A-7FE27666620F}">
      <dsp:nvSpPr>
        <dsp:cNvPr id="0" name=""/>
        <dsp:cNvSpPr/>
      </dsp:nvSpPr>
      <dsp:spPr>
        <a:xfrm>
          <a:off x="1540002" y="365239"/>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Consensus panel how to work up a patient for Cushing's</a:t>
          </a:r>
        </a:p>
      </dsp:txBody>
      <dsp:txXfrm>
        <a:off x="1540002" y="365239"/>
        <a:ext cx="5622798" cy="332035"/>
      </dsp:txXfrm>
    </dsp:sp>
    <dsp:sp modelId="{5B3CC176-40D6-A840-9432-A7581868B5BB}">
      <dsp:nvSpPr>
        <dsp:cNvPr id="0" name=""/>
        <dsp:cNvSpPr/>
      </dsp:nvSpPr>
      <dsp:spPr>
        <a:xfrm>
          <a:off x="1432560" y="697274"/>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80AF76-70A0-AD4F-9A1D-2CB449D06CB4}">
      <dsp:nvSpPr>
        <dsp:cNvPr id="0" name=""/>
        <dsp:cNvSpPr/>
      </dsp:nvSpPr>
      <dsp:spPr>
        <a:xfrm>
          <a:off x="1540002" y="713876"/>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Medicines affecting cortisol</a:t>
          </a:r>
        </a:p>
      </dsp:txBody>
      <dsp:txXfrm>
        <a:off x="1540002" y="713876"/>
        <a:ext cx="5622798" cy="332035"/>
      </dsp:txXfrm>
    </dsp:sp>
    <dsp:sp modelId="{1E08376B-CBF9-A146-A4EB-34AF5B5942FE}">
      <dsp:nvSpPr>
        <dsp:cNvPr id="0" name=""/>
        <dsp:cNvSpPr/>
      </dsp:nvSpPr>
      <dsp:spPr>
        <a:xfrm>
          <a:off x="1432560" y="1045911"/>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42F176-3645-1E4F-8851-283827C1F151}">
      <dsp:nvSpPr>
        <dsp:cNvPr id="0" name=""/>
        <dsp:cNvSpPr/>
      </dsp:nvSpPr>
      <dsp:spPr>
        <a:xfrm>
          <a:off x="1540002" y="1062513"/>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Episodic vs Cyclic vs Variable Cushing’s</a:t>
          </a:r>
        </a:p>
      </dsp:txBody>
      <dsp:txXfrm>
        <a:off x="1540002" y="1062513"/>
        <a:ext cx="5622798" cy="332035"/>
      </dsp:txXfrm>
    </dsp:sp>
    <dsp:sp modelId="{EA2D4091-5D45-4645-80DC-E5EB0722BA78}">
      <dsp:nvSpPr>
        <dsp:cNvPr id="0" name=""/>
        <dsp:cNvSpPr/>
      </dsp:nvSpPr>
      <dsp:spPr>
        <a:xfrm>
          <a:off x="1432560" y="1394549"/>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495D61-4263-CF44-B4D0-9D5464927C9B}">
      <dsp:nvSpPr>
        <dsp:cNvPr id="0" name=""/>
        <dsp:cNvSpPr/>
      </dsp:nvSpPr>
      <dsp:spPr>
        <a:xfrm>
          <a:off x="1540002" y="1411151"/>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Why use Medicines to to treat Cushing’s disease ?</a:t>
          </a:r>
        </a:p>
      </dsp:txBody>
      <dsp:txXfrm>
        <a:off x="1540002" y="1411151"/>
        <a:ext cx="5622798" cy="332035"/>
      </dsp:txXfrm>
    </dsp:sp>
    <dsp:sp modelId="{C3D02067-B184-034F-A60D-5F98C36A7AC1}">
      <dsp:nvSpPr>
        <dsp:cNvPr id="0" name=""/>
        <dsp:cNvSpPr/>
      </dsp:nvSpPr>
      <dsp:spPr>
        <a:xfrm>
          <a:off x="1432560" y="1743186"/>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65C46A-FB08-6345-9E3E-EC40B5EDEBEA}">
      <dsp:nvSpPr>
        <dsp:cNvPr id="0" name=""/>
        <dsp:cNvSpPr/>
      </dsp:nvSpPr>
      <dsp:spPr>
        <a:xfrm>
          <a:off x="1540002" y="1759788"/>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What medicines to use to treat Cushing’s disease</a:t>
          </a:r>
        </a:p>
      </dsp:txBody>
      <dsp:txXfrm>
        <a:off x="1540002" y="1759788"/>
        <a:ext cx="5622798" cy="332035"/>
      </dsp:txXfrm>
    </dsp:sp>
    <dsp:sp modelId="{88F10D03-979B-7F46-85F3-DC01AD5B6C34}">
      <dsp:nvSpPr>
        <dsp:cNvPr id="0" name=""/>
        <dsp:cNvSpPr/>
      </dsp:nvSpPr>
      <dsp:spPr>
        <a:xfrm>
          <a:off x="1432560" y="2091823"/>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47B98F-370D-AA4F-BA61-E07C65C4F6C7}">
      <dsp:nvSpPr>
        <dsp:cNvPr id="0" name=""/>
        <dsp:cNvSpPr/>
      </dsp:nvSpPr>
      <dsp:spPr>
        <a:xfrm>
          <a:off x="1540002" y="2108425"/>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Side effects and timing of the medicines</a:t>
          </a:r>
        </a:p>
      </dsp:txBody>
      <dsp:txXfrm>
        <a:off x="1540002" y="2108425"/>
        <a:ext cx="5622798" cy="332035"/>
      </dsp:txXfrm>
    </dsp:sp>
    <dsp:sp modelId="{D22F5767-3493-624D-8BB4-26029169D377}">
      <dsp:nvSpPr>
        <dsp:cNvPr id="0" name=""/>
        <dsp:cNvSpPr/>
      </dsp:nvSpPr>
      <dsp:spPr>
        <a:xfrm>
          <a:off x="1432560" y="2440461"/>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BB52A-0419-084F-8BEB-F8FDAA8F57EB}">
      <dsp:nvSpPr>
        <dsp:cNvPr id="0" name=""/>
        <dsp:cNvSpPr/>
      </dsp:nvSpPr>
      <dsp:spPr>
        <a:xfrm>
          <a:off x="1540002" y="2457063"/>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use of ketoconazole for a medication trial before surgery </a:t>
          </a:r>
        </a:p>
      </dsp:txBody>
      <dsp:txXfrm>
        <a:off x="1540002" y="2457063"/>
        <a:ext cx="5622798" cy="332035"/>
      </dsp:txXfrm>
    </dsp:sp>
    <dsp:sp modelId="{FC7054E8-2157-5A43-8C96-B78EB5407BC6}">
      <dsp:nvSpPr>
        <dsp:cNvPr id="0" name=""/>
        <dsp:cNvSpPr/>
      </dsp:nvSpPr>
      <dsp:spPr>
        <a:xfrm>
          <a:off x="1432560" y="2789098"/>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D2C661-CAC0-264B-8346-BE984DE464A1}">
      <dsp:nvSpPr>
        <dsp:cNvPr id="0" name=""/>
        <dsp:cNvSpPr/>
      </dsp:nvSpPr>
      <dsp:spPr>
        <a:xfrm>
          <a:off x="1540002" y="2805700"/>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Longer-term treatment for Cushing’s</a:t>
          </a:r>
        </a:p>
      </dsp:txBody>
      <dsp:txXfrm>
        <a:off x="1540002" y="2805700"/>
        <a:ext cx="5622798" cy="332035"/>
      </dsp:txXfrm>
    </dsp:sp>
    <dsp:sp modelId="{F388ADD5-CFB5-5842-9123-F364C10F7ADB}">
      <dsp:nvSpPr>
        <dsp:cNvPr id="0" name=""/>
        <dsp:cNvSpPr/>
      </dsp:nvSpPr>
      <dsp:spPr>
        <a:xfrm>
          <a:off x="1432560" y="3137735"/>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9BE5D7-F307-7844-898B-67C16BF340AB}">
      <dsp:nvSpPr>
        <dsp:cNvPr id="0" name=""/>
        <dsp:cNvSpPr/>
      </dsp:nvSpPr>
      <dsp:spPr>
        <a:xfrm>
          <a:off x="1540002" y="3154337"/>
          <a:ext cx="5622798" cy="332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How to determine when a patient should go to surgery</a:t>
          </a:r>
        </a:p>
      </dsp:txBody>
      <dsp:txXfrm>
        <a:off x="1540002" y="3154337"/>
        <a:ext cx="5622798" cy="332035"/>
      </dsp:txXfrm>
    </dsp:sp>
    <dsp:sp modelId="{69B5B615-9039-0849-A72A-24EBF76DF352}">
      <dsp:nvSpPr>
        <dsp:cNvPr id="0" name=""/>
        <dsp:cNvSpPr/>
      </dsp:nvSpPr>
      <dsp:spPr>
        <a:xfrm>
          <a:off x="1432560" y="3486373"/>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E62FEA-63A1-843C-737E-95340D98F2C0}"/>
              </a:ext>
            </a:extLst>
          </p:cNvPr>
          <p:cNvSpPr>
            <a:spLocks noGrp="1" noChangeArrowheads="1"/>
          </p:cNvSpPr>
          <p:nvPr>
            <p:ph type="body" sz="quarter" idx="3"/>
          </p:nvPr>
        </p:nvSpPr>
        <p:spPr bwMode="auto">
          <a:xfrm>
            <a:off x="2338388" y="11009313"/>
            <a:ext cx="12850812" cy="10429875"/>
          </a:xfrm>
          <a:prstGeom prst="rect">
            <a:avLst/>
          </a:prstGeom>
          <a:noFill/>
          <a:ln>
            <a:noFill/>
          </a:ln>
          <a:effectLst/>
        </p:spPr>
        <p:txBody>
          <a:bodyPr vert="horz" wrap="square" lIns="234950" tIns="117475" rIns="234950" bIns="1174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1" name="Rectangle 3">
            <a:extLst>
              <a:ext uri="{FF2B5EF4-FFF2-40B4-BE49-F238E27FC236}">
                <a16:creationId xmlns:a16="http://schemas.microsoft.com/office/drawing/2014/main" id="{FDC57BA1-0963-CC8D-8A47-9CFAC98FA89D}"/>
              </a:ext>
            </a:extLst>
          </p:cNvPr>
          <p:cNvSpPr>
            <a:spLocks noGrp="1" noRot="1" noChangeAspect="1" noChangeArrowheads="1" noTextEdit="1"/>
          </p:cNvSpPr>
          <p:nvPr>
            <p:ph type="sldImg" idx="2"/>
          </p:nvPr>
        </p:nvSpPr>
        <p:spPr bwMode="auto">
          <a:xfrm>
            <a:off x="6184900" y="4364038"/>
            <a:ext cx="5156200" cy="344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defTabSz="2319338" rtl="0" eaLnBrk="0" fontAlgn="base" hangingPunct="0">
      <a:spcBef>
        <a:spcPct val="30000"/>
      </a:spcBef>
      <a:spcAft>
        <a:spcPct val="0"/>
      </a:spcAft>
      <a:defRPr sz="3000" kern="1200">
        <a:solidFill>
          <a:schemeClr val="tx1"/>
        </a:solidFill>
        <a:latin typeface="Times" charset="0"/>
        <a:ea typeface="ＭＳ Ｐゴシック" charset="0"/>
        <a:cs typeface="ＭＳ Ｐゴシック" charset="0"/>
      </a:defRPr>
    </a:lvl1pPr>
    <a:lvl2pPr marL="1160463"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2pPr>
    <a:lvl3pPr marL="231933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3pPr>
    <a:lvl4pPr marL="348138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4pPr>
    <a:lvl5pPr marL="4641850"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D889BD3-ECA0-5E94-70B6-8F6AD69DD506}"/>
              </a:ext>
            </a:extLst>
          </p:cNvPr>
          <p:cNvSpPr>
            <a:spLocks noGrp="1" noRot="1" noChangeAspect="1" noChangeArrowheads="1" noTextEdit="1"/>
          </p:cNvSpPr>
          <p:nvPr>
            <p:ph type="sldImg"/>
          </p:nvPr>
        </p:nvSpPr>
        <p:spPr>
          <a:xfrm>
            <a:off x="6181725" y="4364038"/>
            <a:ext cx="5162550" cy="3441700"/>
          </a:xfrm>
          <a:ln/>
        </p:spPr>
      </p:sp>
      <p:sp>
        <p:nvSpPr>
          <p:cNvPr id="197635" name="Rectangle 3">
            <a:extLst>
              <a:ext uri="{FF2B5EF4-FFF2-40B4-BE49-F238E27FC236}">
                <a16:creationId xmlns:a16="http://schemas.microsoft.com/office/drawing/2014/main" id="{BD084BEE-3ED2-E4F3-40F4-E81631C987D2}"/>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00F358-0007-7942-ECEF-6AE711EE027E}"/>
              </a:ext>
            </a:extLst>
          </p:cNvPr>
          <p:cNvSpPr>
            <a:spLocks noGrp="1" noRot="1" noChangeAspect="1" noChangeArrowheads="1" noTextEdit="1"/>
          </p:cNvSpPr>
          <p:nvPr>
            <p:ph type="sldImg"/>
          </p:nvPr>
        </p:nvSpPr>
        <p:spPr>
          <a:xfrm>
            <a:off x="6181725" y="4364038"/>
            <a:ext cx="5162550" cy="3441700"/>
          </a:xfrm>
          <a:ln/>
        </p:spPr>
      </p:sp>
      <p:sp>
        <p:nvSpPr>
          <p:cNvPr id="36866" name="Notes Placeholder 2">
            <a:extLst>
              <a:ext uri="{FF2B5EF4-FFF2-40B4-BE49-F238E27FC236}">
                <a16:creationId xmlns:a16="http://schemas.microsoft.com/office/drawing/2014/main" id="{65739737-2C27-4A15-B7B0-CB6CDA16D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3890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00F358-0007-7942-ECEF-6AE711EE027E}"/>
              </a:ext>
            </a:extLst>
          </p:cNvPr>
          <p:cNvSpPr>
            <a:spLocks noGrp="1" noRot="1" noChangeAspect="1" noChangeArrowheads="1" noTextEdit="1"/>
          </p:cNvSpPr>
          <p:nvPr>
            <p:ph type="sldImg"/>
          </p:nvPr>
        </p:nvSpPr>
        <p:spPr>
          <a:xfrm>
            <a:off x="6181725" y="4364038"/>
            <a:ext cx="5162550" cy="3441700"/>
          </a:xfrm>
          <a:ln/>
        </p:spPr>
      </p:sp>
      <p:sp>
        <p:nvSpPr>
          <p:cNvPr id="36866" name="Notes Placeholder 2">
            <a:extLst>
              <a:ext uri="{FF2B5EF4-FFF2-40B4-BE49-F238E27FC236}">
                <a16:creationId xmlns:a16="http://schemas.microsoft.com/office/drawing/2014/main" id="{65739737-2C27-4A15-B7B0-CB6CDA16D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315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00F358-0007-7942-ECEF-6AE711EE027E}"/>
              </a:ext>
            </a:extLst>
          </p:cNvPr>
          <p:cNvSpPr>
            <a:spLocks noGrp="1" noRot="1" noChangeAspect="1" noChangeArrowheads="1" noTextEdit="1"/>
          </p:cNvSpPr>
          <p:nvPr>
            <p:ph type="sldImg"/>
          </p:nvPr>
        </p:nvSpPr>
        <p:spPr>
          <a:xfrm>
            <a:off x="6181725" y="4364038"/>
            <a:ext cx="5162550" cy="3441700"/>
          </a:xfrm>
          <a:ln/>
        </p:spPr>
      </p:sp>
      <p:sp>
        <p:nvSpPr>
          <p:cNvPr id="36866" name="Notes Placeholder 2">
            <a:extLst>
              <a:ext uri="{FF2B5EF4-FFF2-40B4-BE49-F238E27FC236}">
                <a16:creationId xmlns:a16="http://schemas.microsoft.com/office/drawing/2014/main" id="{65739737-2C27-4A15-B7B0-CB6CDA16D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1336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a:extLst>
              <a:ext uri="{FF2B5EF4-FFF2-40B4-BE49-F238E27FC236}">
                <a16:creationId xmlns:a16="http://schemas.microsoft.com/office/drawing/2014/main" id="{D35DBB3F-011B-850A-22BD-C7000C0C6DB7}"/>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F131CE5E-A7B1-4A47-987D-4DDBC131E045}"/>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a:extLst>
              <a:ext uri="{FF2B5EF4-FFF2-40B4-BE49-F238E27FC236}">
                <a16:creationId xmlns:a16="http://schemas.microsoft.com/office/drawing/2014/main" id="{06DA6F34-05B5-A537-468D-CF9F2DEEEB98}"/>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5B423243-313D-CB49-ADD1-FEA3F98202C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a:extLst>
              <a:ext uri="{FF2B5EF4-FFF2-40B4-BE49-F238E27FC236}">
                <a16:creationId xmlns:a16="http://schemas.microsoft.com/office/drawing/2014/main" id="{DAE49A1F-B165-A3A5-923A-A2BE57D3C498}"/>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3E676F49-D487-D64C-AF38-236A0DE7A84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00F358-0007-7942-ECEF-6AE711EE027E}"/>
              </a:ext>
            </a:extLst>
          </p:cNvPr>
          <p:cNvSpPr>
            <a:spLocks noGrp="1" noRot="1" noChangeAspect="1" noChangeArrowheads="1" noTextEdit="1"/>
          </p:cNvSpPr>
          <p:nvPr>
            <p:ph type="sldImg"/>
          </p:nvPr>
        </p:nvSpPr>
        <p:spPr>
          <a:xfrm>
            <a:off x="6181725" y="4364038"/>
            <a:ext cx="5162550" cy="3441700"/>
          </a:xfrm>
          <a:ln/>
        </p:spPr>
      </p:sp>
      <p:sp>
        <p:nvSpPr>
          <p:cNvPr id="36866" name="Notes Placeholder 2">
            <a:extLst>
              <a:ext uri="{FF2B5EF4-FFF2-40B4-BE49-F238E27FC236}">
                <a16:creationId xmlns:a16="http://schemas.microsoft.com/office/drawing/2014/main" id="{65739737-2C27-4A15-B7B0-CB6CDA16D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8949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00F358-0007-7942-ECEF-6AE711EE027E}"/>
              </a:ext>
            </a:extLst>
          </p:cNvPr>
          <p:cNvSpPr>
            <a:spLocks noGrp="1" noRot="1" noChangeAspect="1" noChangeArrowheads="1" noTextEdit="1"/>
          </p:cNvSpPr>
          <p:nvPr>
            <p:ph type="sldImg"/>
          </p:nvPr>
        </p:nvSpPr>
        <p:spPr>
          <a:xfrm>
            <a:off x="6181725" y="4364038"/>
            <a:ext cx="5162550" cy="3441700"/>
          </a:xfrm>
          <a:ln/>
        </p:spPr>
      </p:sp>
      <p:sp>
        <p:nvSpPr>
          <p:cNvPr id="36866" name="Notes Placeholder 2">
            <a:extLst>
              <a:ext uri="{FF2B5EF4-FFF2-40B4-BE49-F238E27FC236}">
                <a16:creationId xmlns:a16="http://schemas.microsoft.com/office/drawing/2014/main" id="{65739737-2C27-4A15-B7B0-CB6CDA16D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DE09834-A7B6-1103-E011-144DB3E81EF0}"/>
              </a:ext>
            </a:extLst>
          </p:cNvPr>
          <p:cNvSpPr>
            <a:spLocks noGrp="1" noRot="1" noChangeAspect="1" noChangeArrowheads="1" noTextEdit="1"/>
          </p:cNvSpPr>
          <p:nvPr>
            <p:ph type="sldImg"/>
          </p:nvPr>
        </p:nvSpPr>
        <p:spPr>
          <a:xfrm>
            <a:off x="6181725" y="4364038"/>
            <a:ext cx="5162550" cy="3441700"/>
          </a:xfrm>
          <a:ln/>
        </p:spPr>
      </p:sp>
      <p:sp>
        <p:nvSpPr>
          <p:cNvPr id="39938" name="Notes Placeholder 2">
            <a:extLst>
              <a:ext uri="{FF2B5EF4-FFF2-40B4-BE49-F238E27FC236}">
                <a16:creationId xmlns:a16="http://schemas.microsoft.com/office/drawing/2014/main" id="{5E5D577C-86B9-79D2-A3FA-FBDFDC71BC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3BFE3C99-FB3B-5265-5C9A-B47EB2DB51BD}"/>
              </a:ext>
            </a:extLst>
          </p:cNvPr>
          <p:cNvSpPr>
            <a:spLocks noGrp="1" noRot="1" noChangeAspect="1" noChangeArrowheads="1" noTextEdit="1"/>
          </p:cNvSpPr>
          <p:nvPr>
            <p:ph type="sldImg"/>
          </p:nvPr>
        </p:nvSpPr>
        <p:spPr>
          <a:xfrm>
            <a:off x="6181725" y="4364038"/>
            <a:ext cx="5162550" cy="3441700"/>
          </a:xfrm>
          <a:ln/>
        </p:spPr>
      </p:sp>
      <p:sp>
        <p:nvSpPr>
          <p:cNvPr id="211971" name="Rectangle 1027">
            <a:extLst>
              <a:ext uri="{FF2B5EF4-FFF2-40B4-BE49-F238E27FC236}">
                <a16:creationId xmlns:a16="http://schemas.microsoft.com/office/drawing/2014/main" id="{43595B90-5EC9-7D77-1234-79CEB30C498B}"/>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00F358-0007-7942-ECEF-6AE711EE027E}"/>
              </a:ext>
            </a:extLst>
          </p:cNvPr>
          <p:cNvSpPr>
            <a:spLocks noGrp="1" noRot="1" noChangeAspect="1" noChangeArrowheads="1" noTextEdit="1"/>
          </p:cNvSpPr>
          <p:nvPr>
            <p:ph type="sldImg"/>
          </p:nvPr>
        </p:nvSpPr>
        <p:spPr>
          <a:xfrm>
            <a:off x="6181725" y="4364038"/>
            <a:ext cx="5162550" cy="3441700"/>
          </a:xfrm>
          <a:ln/>
        </p:spPr>
      </p:sp>
      <p:sp>
        <p:nvSpPr>
          <p:cNvPr id="36866" name="Notes Placeholder 2">
            <a:extLst>
              <a:ext uri="{FF2B5EF4-FFF2-40B4-BE49-F238E27FC236}">
                <a16:creationId xmlns:a16="http://schemas.microsoft.com/office/drawing/2014/main" id="{65739737-2C27-4A15-B7B0-CB6CDA16D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28783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43EB9B30-51AF-06F8-EBE1-F1AC10F0D24C}"/>
              </a:ext>
            </a:extLst>
          </p:cNvPr>
          <p:cNvSpPr>
            <a:spLocks noGrp="1" noRot="1" noChangeAspect="1" noChangeArrowheads="1" noTextEdit="1"/>
          </p:cNvSpPr>
          <p:nvPr>
            <p:ph type="sldImg"/>
          </p:nvPr>
        </p:nvSpPr>
        <p:spPr>
          <a:xfrm>
            <a:off x="6181725" y="4364038"/>
            <a:ext cx="5162550" cy="3441700"/>
          </a:xfrm>
          <a:ln/>
        </p:spPr>
      </p:sp>
      <p:sp>
        <p:nvSpPr>
          <p:cNvPr id="211971" name="Rectangle 1027">
            <a:extLst>
              <a:ext uri="{FF2B5EF4-FFF2-40B4-BE49-F238E27FC236}">
                <a16:creationId xmlns:a16="http://schemas.microsoft.com/office/drawing/2014/main" id="{3192843B-FF67-C168-E7DE-2C7929F2A72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C5C34BA5-A8E2-CCFD-7C3E-7C102B191B0F}"/>
              </a:ext>
            </a:extLst>
          </p:cNvPr>
          <p:cNvSpPr>
            <a:spLocks noGrp="1" noRot="1" noChangeAspect="1" noChangeArrowheads="1" noTextEdit="1"/>
          </p:cNvSpPr>
          <p:nvPr>
            <p:ph type="sldImg"/>
          </p:nvPr>
        </p:nvSpPr>
        <p:spPr>
          <a:xfrm>
            <a:off x="6181725" y="4364038"/>
            <a:ext cx="5162550" cy="3441700"/>
          </a:xfrm>
          <a:ln/>
        </p:spPr>
      </p:sp>
      <p:sp>
        <p:nvSpPr>
          <p:cNvPr id="49154" name="Notes Placeholder 2">
            <a:extLst>
              <a:ext uri="{FF2B5EF4-FFF2-40B4-BE49-F238E27FC236}">
                <a16:creationId xmlns:a16="http://schemas.microsoft.com/office/drawing/2014/main" id="{3F8E4A50-3A3D-3D61-416C-0EA23AE462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23300277-9425-FD75-2F80-66D0905FE874}"/>
              </a:ext>
            </a:extLst>
          </p:cNvPr>
          <p:cNvSpPr>
            <a:spLocks noGrp="1" noRot="1" noChangeAspect="1" noChangeArrowheads="1" noTextEdit="1"/>
          </p:cNvSpPr>
          <p:nvPr>
            <p:ph type="sldImg"/>
          </p:nvPr>
        </p:nvSpPr>
        <p:spPr>
          <a:xfrm>
            <a:off x="6181725" y="4364038"/>
            <a:ext cx="5162550" cy="3441700"/>
          </a:xfrm>
          <a:ln/>
        </p:spPr>
      </p:sp>
      <p:sp>
        <p:nvSpPr>
          <p:cNvPr id="51202" name="Notes Placeholder 2">
            <a:extLst>
              <a:ext uri="{FF2B5EF4-FFF2-40B4-BE49-F238E27FC236}">
                <a16:creationId xmlns:a16="http://schemas.microsoft.com/office/drawing/2014/main" id="{FEC4801A-7338-A3CE-841D-C06A609824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C835FC9F-E123-84D3-8876-76D97B755E22}"/>
              </a:ext>
            </a:extLst>
          </p:cNvPr>
          <p:cNvSpPr>
            <a:spLocks noGrp="1" noRot="1" noChangeAspect="1" noChangeArrowheads="1" noTextEdit="1"/>
          </p:cNvSpPr>
          <p:nvPr>
            <p:ph type="sldImg"/>
          </p:nvPr>
        </p:nvSpPr>
        <p:spPr>
          <a:xfrm>
            <a:off x="6181725" y="4364038"/>
            <a:ext cx="5162550" cy="3441700"/>
          </a:xfrm>
          <a:ln/>
        </p:spPr>
      </p:sp>
      <p:sp>
        <p:nvSpPr>
          <p:cNvPr id="53250" name="Notes Placeholder 2">
            <a:extLst>
              <a:ext uri="{FF2B5EF4-FFF2-40B4-BE49-F238E27FC236}">
                <a16:creationId xmlns:a16="http://schemas.microsoft.com/office/drawing/2014/main" id="{6B575313-95BE-2676-3469-AEBA35735B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69D89FBA-8CA6-47B9-4780-41211D94AC3E}"/>
              </a:ext>
            </a:extLst>
          </p:cNvPr>
          <p:cNvSpPr>
            <a:spLocks noGrp="1" noRot="1" noChangeAspect="1" noChangeArrowheads="1" noTextEdit="1"/>
          </p:cNvSpPr>
          <p:nvPr>
            <p:ph type="sldImg"/>
          </p:nvPr>
        </p:nvSpPr>
        <p:spPr>
          <a:xfrm>
            <a:off x="6181725" y="4364038"/>
            <a:ext cx="5162550" cy="3441700"/>
          </a:xfrm>
          <a:ln/>
        </p:spPr>
      </p:sp>
      <p:sp>
        <p:nvSpPr>
          <p:cNvPr id="55298" name="Notes Placeholder 2">
            <a:extLst>
              <a:ext uri="{FF2B5EF4-FFF2-40B4-BE49-F238E27FC236}">
                <a16:creationId xmlns:a16="http://schemas.microsoft.com/office/drawing/2014/main" id="{D503E0E4-7895-9BC0-D6AE-85FB872821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F9389C18-C6E0-541B-3832-963917A00261}"/>
              </a:ext>
            </a:extLst>
          </p:cNvPr>
          <p:cNvSpPr>
            <a:spLocks noGrp="1" noRot="1" noChangeAspect="1" noChangeArrowheads="1" noTextEdit="1"/>
          </p:cNvSpPr>
          <p:nvPr>
            <p:ph type="sldImg"/>
          </p:nvPr>
        </p:nvSpPr>
        <p:spPr>
          <a:xfrm>
            <a:off x="6181725" y="4364038"/>
            <a:ext cx="5162550" cy="3441700"/>
          </a:xfrm>
          <a:ln/>
        </p:spPr>
      </p:sp>
      <p:sp>
        <p:nvSpPr>
          <p:cNvPr id="57346" name="Notes Placeholder 2">
            <a:extLst>
              <a:ext uri="{FF2B5EF4-FFF2-40B4-BE49-F238E27FC236}">
                <a16:creationId xmlns:a16="http://schemas.microsoft.com/office/drawing/2014/main" id="{A3BC67F5-0D45-28A6-267B-194FDB0FC8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7B6D79B-1826-6657-81D7-C9865CC9D2B7}"/>
              </a:ext>
            </a:extLst>
          </p:cNvPr>
          <p:cNvSpPr>
            <a:spLocks noGrp="1" noRot="1" noChangeAspect="1" noChangeArrowheads="1" noTextEdit="1"/>
          </p:cNvSpPr>
          <p:nvPr>
            <p:ph type="sldImg"/>
          </p:nvPr>
        </p:nvSpPr>
        <p:spPr>
          <a:xfrm>
            <a:off x="6181725" y="4364038"/>
            <a:ext cx="5162550" cy="3441700"/>
          </a:xfrm>
          <a:ln/>
        </p:spPr>
      </p:sp>
      <p:sp>
        <p:nvSpPr>
          <p:cNvPr id="59394" name="Notes Placeholder 2">
            <a:extLst>
              <a:ext uri="{FF2B5EF4-FFF2-40B4-BE49-F238E27FC236}">
                <a16:creationId xmlns:a16="http://schemas.microsoft.com/office/drawing/2014/main" id="{B1E38FA9-2DF2-86DE-EEF5-9E230A296E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5DD93B7F-9C7F-7E48-A0DB-CA04377642D5}"/>
              </a:ext>
            </a:extLst>
          </p:cNvPr>
          <p:cNvSpPr>
            <a:spLocks noGrp="1" noRot="1" noChangeAspect="1" noChangeArrowheads="1" noTextEdit="1"/>
          </p:cNvSpPr>
          <p:nvPr>
            <p:ph type="sldImg"/>
          </p:nvPr>
        </p:nvSpPr>
        <p:spPr>
          <a:xfrm>
            <a:off x="6181725" y="4364038"/>
            <a:ext cx="5162550" cy="3441700"/>
          </a:xfrm>
          <a:ln/>
        </p:spPr>
      </p:sp>
      <p:sp>
        <p:nvSpPr>
          <p:cNvPr id="61442" name="Notes Placeholder 2">
            <a:extLst>
              <a:ext uri="{FF2B5EF4-FFF2-40B4-BE49-F238E27FC236}">
                <a16:creationId xmlns:a16="http://schemas.microsoft.com/office/drawing/2014/main" id="{0AE18D0C-E39D-27B5-9B52-8A421DD3EB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7B6D79B-1826-6657-81D7-C9865CC9D2B7}"/>
              </a:ext>
            </a:extLst>
          </p:cNvPr>
          <p:cNvSpPr>
            <a:spLocks noGrp="1" noRot="1" noChangeAspect="1" noChangeArrowheads="1" noTextEdit="1"/>
          </p:cNvSpPr>
          <p:nvPr>
            <p:ph type="sldImg"/>
          </p:nvPr>
        </p:nvSpPr>
        <p:spPr>
          <a:xfrm>
            <a:off x="6181725" y="4364038"/>
            <a:ext cx="5162550" cy="3441700"/>
          </a:xfrm>
          <a:ln/>
        </p:spPr>
      </p:sp>
      <p:sp>
        <p:nvSpPr>
          <p:cNvPr id="59394" name="Notes Placeholder 2">
            <a:extLst>
              <a:ext uri="{FF2B5EF4-FFF2-40B4-BE49-F238E27FC236}">
                <a16:creationId xmlns:a16="http://schemas.microsoft.com/office/drawing/2014/main" id="{B1E38FA9-2DF2-86DE-EEF5-9E230A296E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5683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7B6D79B-1826-6657-81D7-C9865CC9D2B7}"/>
              </a:ext>
            </a:extLst>
          </p:cNvPr>
          <p:cNvSpPr>
            <a:spLocks noGrp="1" noRot="1" noChangeAspect="1" noChangeArrowheads="1" noTextEdit="1"/>
          </p:cNvSpPr>
          <p:nvPr>
            <p:ph type="sldImg"/>
          </p:nvPr>
        </p:nvSpPr>
        <p:spPr>
          <a:xfrm>
            <a:off x="6181725" y="4364038"/>
            <a:ext cx="5162550" cy="3441700"/>
          </a:xfrm>
          <a:ln/>
        </p:spPr>
      </p:sp>
      <p:sp>
        <p:nvSpPr>
          <p:cNvPr id="59394" name="Notes Placeholder 2">
            <a:extLst>
              <a:ext uri="{FF2B5EF4-FFF2-40B4-BE49-F238E27FC236}">
                <a16:creationId xmlns:a16="http://schemas.microsoft.com/office/drawing/2014/main" id="{B1E38FA9-2DF2-86DE-EEF5-9E230A296E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3882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5B00F358-0007-7942-ECEF-6AE711EE027E}"/>
              </a:ext>
            </a:extLst>
          </p:cNvPr>
          <p:cNvSpPr>
            <a:spLocks noGrp="1" noRot="1" noChangeAspect="1" noChangeArrowheads="1" noTextEdit="1"/>
          </p:cNvSpPr>
          <p:nvPr>
            <p:ph type="sldImg"/>
          </p:nvPr>
        </p:nvSpPr>
        <p:spPr>
          <a:xfrm>
            <a:off x="6181725" y="4364038"/>
            <a:ext cx="5162550" cy="3441700"/>
          </a:xfrm>
          <a:ln/>
        </p:spPr>
      </p:sp>
      <p:sp>
        <p:nvSpPr>
          <p:cNvPr id="36866" name="Notes Placeholder 2">
            <a:extLst>
              <a:ext uri="{FF2B5EF4-FFF2-40B4-BE49-F238E27FC236}">
                <a16:creationId xmlns:a16="http://schemas.microsoft.com/office/drawing/2014/main" id="{65739737-2C27-4A15-B7B0-CB6CDA16D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69558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A1C5F893-7061-F3D6-3238-8872F3EC7A46}"/>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 xmlns:ma14="http://schemas.microsoft.com/office/mac/drawingml/2011/main" val="1"/>
            </a:ext>
          </a:extLst>
        </p:spPr>
      </p:sp>
      <p:sp>
        <p:nvSpPr>
          <p:cNvPr id="241667" name="Rectangle 3">
            <a:extLst>
              <a:ext uri="{FF2B5EF4-FFF2-40B4-BE49-F238E27FC236}">
                <a16:creationId xmlns:a16="http://schemas.microsoft.com/office/drawing/2014/main" id="{6A8A5C72-93D4-8E8A-DD1B-5D49994D7A1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7EC7852-10E6-174C-99D2-FD1A21EBCBFA}"/>
              </a:ext>
            </a:extLst>
          </p:cNvPr>
          <p:cNvSpPr>
            <a:spLocks noGrp="1" noRot="1" noChangeAspect="1" noChangeArrowheads="1" noTextEdit="1"/>
          </p:cNvSpPr>
          <p:nvPr>
            <p:ph type="sldImg"/>
          </p:nvPr>
        </p:nvSpPr>
        <p:spPr>
          <a:xfrm>
            <a:off x="6181725" y="4364038"/>
            <a:ext cx="5162550" cy="3441700"/>
          </a:xfrm>
          <a:ln/>
        </p:spPr>
      </p:sp>
      <p:sp>
        <p:nvSpPr>
          <p:cNvPr id="240643" name="Rectangle 3">
            <a:extLst>
              <a:ext uri="{FF2B5EF4-FFF2-40B4-BE49-F238E27FC236}">
                <a16:creationId xmlns:a16="http://schemas.microsoft.com/office/drawing/2014/main" id="{2DFEB9EB-3CAD-A34D-B4C4-3EDE0DB76C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1406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026">
            <a:extLst>
              <a:ext uri="{FF2B5EF4-FFF2-40B4-BE49-F238E27FC236}">
                <a16:creationId xmlns:a16="http://schemas.microsoft.com/office/drawing/2014/main" id="{60A766F7-353D-4C38-5C8B-40CB08273916}"/>
              </a:ext>
            </a:extLst>
          </p:cNvPr>
          <p:cNvSpPr>
            <a:spLocks noGrp="1" noRot="1" noChangeAspect="1" noChangeArrowheads="1" noTextEdit="1"/>
          </p:cNvSpPr>
          <p:nvPr>
            <p:ph type="sldImg"/>
          </p:nvPr>
        </p:nvSpPr>
        <p:spPr>
          <a:xfrm>
            <a:off x="6181725" y="4364038"/>
            <a:ext cx="5162550" cy="3441700"/>
          </a:xfrm>
          <a:ln/>
        </p:spPr>
      </p:sp>
      <p:sp>
        <p:nvSpPr>
          <p:cNvPr id="210947" name="Rectangle 1027">
            <a:extLst>
              <a:ext uri="{FF2B5EF4-FFF2-40B4-BE49-F238E27FC236}">
                <a16:creationId xmlns:a16="http://schemas.microsoft.com/office/drawing/2014/main" id="{4594E06B-1959-DD04-C015-89FC5289128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AA67760A-7127-2237-7016-95D6152EE29B}"/>
              </a:ext>
            </a:extLst>
          </p:cNvPr>
          <p:cNvSpPr>
            <a:spLocks noGrp="1" noRot="1" noChangeAspect="1" noChangeArrowheads="1" noTextEdit="1"/>
          </p:cNvSpPr>
          <p:nvPr>
            <p:ph type="sldImg"/>
          </p:nvPr>
        </p:nvSpPr>
        <p:spPr>
          <a:xfrm>
            <a:off x="6181725" y="4364038"/>
            <a:ext cx="5162550" cy="3441700"/>
          </a:xfrm>
          <a:ln/>
        </p:spPr>
      </p:sp>
      <p:sp>
        <p:nvSpPr>
          <p:cNvPr id="13314" name="Notes Placeholder 2">
            <a:extLst>
              <a:ext uri="{FF2B5EF4-FFF2-40B4-BE49-F238E27FC236}">
                <a16:creationId xmlns:a16="http://schemas.microsoft.com/office/drawing/2014/main" id="{3A360AF0-C872-2FA3-19D5-8DAD41412D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CB133150-27E1-4E97-42F4-832F1E259031}"/>
              </a:ext>
            </a:extLst>
          </p:cNvPr>
          <p:cNvSpPr>
            <a:spLocks noGrp="1" noRot="1" noChangeAspect="1" noChangeArrowheads="1" noTextEdit="1"/>
          </p:cNvSpPr>
          <p:nvPr>
            <p:ph type="sldImg"/>
          </p:nvPr>
        </p:nvSpPr>
        <p:spPr>
          <a:xfrm>
            <a:off x="6181725" y="4364038"/>
            <a:ext cx="5162550" cy="3441700"/>
          </a:xfrm>
          <a:ln/>
        </p:spPr>
      </p:sp>
      <p:sp>
        <p:nvSpPr>
          <p:cNvPr id="15362" name="Notes Placeholder 2">
            <a:extLst>
              <a:ext uri="{FF2B5EF4-FFF2-40B4-BE49-F238E27FC236}">
                <a16:creationId xmlns:a16="http://schemas.microsoft.com/office/drawing/2014/main" id="{13015B76-EB79-7F5D-C3D5-E636E4F447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05F1D18F-0581-44B7-C0F4-ECE7D6D3BA63}"/>
              </a:ext>
            </a:extLst>
          </p:cNvPr>
          <p:cNvSpPr>
            <a:spLocks noGrp="1" noRot="1" noChangeAspect="1" noChangeArrowheads="1" noTextEdit="1"/>
          </p:cNvSpPr>
          <p:nvPr>
            <p:ph type="sldImg"/>
          </p:nvPr>
        </p:nvSpPr>
        <p:spPr>
          <a:xfrm>
            <a:off x="6181725" y="4364038"/>
            <a:ext cx="5162550" cy="3441700"/>
          </a:xfrm>
          <a:ln/>
        </p:spPr>
      </p:sp>
      <p:sp>
        <p:nvSpPr>
          <p:cNvPr id="17410" name="Notes Placeholder 2">
            <a:extLst>
              <a:ext uri="{FF2B5EF4-FFF2-40B4-BE49-F238E27FC236}">
                <a16:creationId xmlns:a16="http://schemas.microsoft.com/office/drawing/2014/main" id="{933930A1-E768-AFD3-E2A7-783C3E795A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C0880AD-3185-387F-0752-D81BB98CAAD6}"/>
              </a:ext>
            </a:extLst>
          </p:cNvPr>
          <p:cNvSpPr>
            <a:spLocks noGrp="1" noRot="1" noChangeAspect="1" noChangeArrowheads="1" noTextEdit="1"/>
          </p:cNvSpPr>
          <p:nvPr>
            <p:ph type="sldImg"/>
          </p:nvPr>
        </p:nvSpPr>
        <p:spPr>
          <a:xfrm>
            <a:off x="6181725" y="4364038"/>
            <a:ext cx="5162550" cy="3441700"/>
          </a:xfrm>
          <a:ln/>
        </p:spPr>
      </p:sp>
      <p:sp>
        <p:nvSpPr>
          <p:cNvPr id="19458" name="Notes Placeholder 2">
            <a:extLst>
              <a:ext uri="{FF2B5EF4-FFF2-40B4-BE49-F238E27FC236}">
                <a16:creationId xmlns:a16="http://schemas.microsoft.com/office/drawing/2014/main" id="{0E4136D9-11CB-FB84-BF26-96CAA3B61A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57E812D-2433-E509-2630-E0425C7FBFFB}"/>
              </a:ext>
            </a:extLst>
          </p:cNvPr>
          <p:cNvSpPr>
            <a:spLocks noGrp="1" noRot="1" noChangeAspect="1" noChangeArrowheads="1" noTextEdit="1"/>
          </p:cNvSpPr>
          <p:nvPr>
            <p:ph type="sldImg"/>
          </p:nvPr>
        </p:nvSpPr>
        <p:spPr>
          <a:xfrm>
            <a:off x="6181725" y="4364038"/>
            <a:ext cx="5162550" cy="3441700"/>
          </a:xfrm>
          <a:ln/>
        </p:spPr>
      </p:sp>
      <p:sp>
        <p:nvSpPr>
          <p:cNvPr id="21506" name="Notes Placeholder 2">
            <a:extLst>
              <a:ext uri="{FF2B5EF4-FFF2-40B4-BE49-F238E27FC236}">
                <a16:creationId xmlns:a16="http://schemas.microsoft.com/office/drawing/2014/main" id="{729A2E9E-24BC-E2B4-AC88-0D33B06459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512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8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50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28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121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04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43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763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362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9334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628FE0-F239-437A-6D60-81E2D3D7207B}"/>
              </a:ext>
            </a:extLst>
          </p:cNvPr>
          <p:cNvSpPr>
            <a:spLocks noGrp="1" noChangeArrowheads="1"/>
          </p:cNvSpPr>
          <p:nvPr>
            <p:ph type="title"/>
          </p:nvPr>
        </p:nvSpPr>
        <p:spPr bwMode="auto">
          <a:xfrm>
            <a:off x="12573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CCBBBBA-EFF5-08B1-3ADB-E5F640F66BFB}"/>
              </a:ext>
            </a:extLst>
          </p:cNvPr>
          <p:cNvSpPr>
            <a:spLocks noGrp="1" noChangeArrowheads="1"/>
          </p:cNvSpPr>
          <p:nvPr>
            <p:ph type="body" idx="1"/>
          </p:nvPr>
        </p:nvSpPr>
        <p:spPr bwMode="auto">
          <a:xfrm>
            <a:off x="12573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recorlev.com/full-prescribing-information.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odhormonehealth.com/webinars/" TargetMode="External"/><Relationship Id="rId2" Type="http://schemas.openxmlformats.org/officeDocument/2006/relationships/hyperlink" Target="http://www.goodhormonehealth.com/" TargetMode="External"/><Relationship Id="rId1" Type="http://schemas.openxmlformats.org/officeDocument/2006/relationships/slideLayout" Target="../slideLayouts/slideLayout2.xml"/><Relationship Id="rId6" Type="http://schemas.openxmlformats.org/officeDocument/2006/relationships/hyperlink" Target="mailto:mail@goodhormonehealth.com" TargetMode="External"/><Relationship Id="rId5" Type="http://schemas.openxmlformats.org/officeDocument/2006/relationships/hyperlink" Target="https://www.facebook.com/goodhormonehealth/" TargetMode="External"/><Relationship Id="rId4" Type="http://schemas.openxmlformats.org/officeDocument/2006/relationships/hyperlink" Target="https://www.youtube.com/watch?v=wNMhKDxt3zU"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9ED9B9BB-1166-C532-2C2D-A39E79283086}"/>
              </a:ext>
            </a:extLst>
          </p:cNvPr>
          <p:cNvSpPr>
            <a:spLocks noGrp="1" noChangeArrowheads="1"/>
          </p:cNvSpPr>
          <p:nvPr>
            <p:ph type="title"/>
          </p:nvPr>
        </p:nvSpPr>
        <p:spPr>
          <a:xfrm>
            <a:off x="1219200" y="3811588"/>
            <a:ext cx="7797800" cy="1143000"/>
          </a:xfrm>
        </p:spPr>
        <p:txBody>
          <a:bodyPr/>
          <a:lstStyle/>
          <a:p>
            <a:r>
              <a:rPr lang="en-US" altLang="en-US" sz="2800" dirty="0">
                <a:solidFill>
                  <a:srgbClr val="FAFD00"/>
                </a:solidFill>
              </a:rPr>
              <a:t>Theodore C. Friedman, M.D., Ph.D.</a:t>
            </a:r>
            <a:br>
              <a:rPr lang="en-US" altLang="en-US" sz="2800" dirty="0">
                <a:solidFill>
                  <a:srgbClr val="FAFD00"/>
                </a:solidFill>
              </a:rPr>
            </a:br>
            <a:r>
              <a:rPr lang="en-US" altLang="en-US" sz="2800" dirty="0">
                <a:solidFill>
                  <a:srgbClr val="FAFD00"/>
                </a:solidFill>
              </a:rPr>
              <a:t> (the Wiz) </a:t>
            </a:r>
            <a:br>
              <a:rPr lang="en-US" altLang="en-US" sz="2800" dirty="0">
                <a:solidFill>
                  <a:srgbClr val="FAFD00"/>
                </a:solidFill>
              </a:rPr>
            </a:br>
            <a:r>
              <a:rPr lang="en-US" altLang="en-US" sz="2800" dirty="0">
                <a:solidFill>
                  <a:srgbClr val="FAFD00"/>
                </a:solidFill>
              </a:rPr>
              <a:t>Professor of Medicine-UCLA</a:t>
            </a:r>
            <a:br>
              <a:rPr lang="en-US" altLang="en-US" sz="2800" dirty="0">
                <a:solidFill>
                  <a:srgbClr val="FAFD00"/>
                </a:solidFill>
              </a:rPr>
            </a:br>
            <a:r>
              <a:rPr lang="en-US" altLang="en-US" sz="2800" dirty="0">
                <a:solidFill>
                  <a:srgbClr val="FAFD00"/>
                </a:solidFill>
              </a:rPr>
              <a:t>Chairman, Department of Internal Medicine</a:t>
            </a:r>
            <a:br>
              <a:rPr lang="en-US" altLang="en-US" sz="2800" dirty="0">
                <a:solidFill>
                  <a:srgbClr val="FAFD00"/>
                </a:solidFill>
              </a:rPr>
            </a:br>
            <a:r>
              <a:rPr lang="en-US" altLang="en-US" sz="2800" dirty="0">
                <a:solidFill>
                  <a:srgbClr val="FAFD00"/>
                </a:solidFill>
              </a:rPr>
              <a:t>Charles R. Drew University</a:t>
            </a:r>
            <a:br>
              <a:rPr lang="en-US" altLang="en-US" sz="2800" dirty="0">
                <a:solidFill>
                  <a:srgbClr val="FAFD00"/>
                </a:solidFill>
              </a:rPr>
            </a:br>
            <a:r>
              <a:rPr lang="en-US" altLang="en-US" sz="2800" dirty="0">
                <a:solidFill>
                  <a:srgbClr val="FAFD00"/>
                </a:solidFill>
              </a:rPr>
              <a:t>Dr. Friedman’s Endocrinology Clinic</a:t>
            </a:r>
            <a:br>
              <a:rPr lang="en-US" altLang="en-US" sz="2800" dirty="0">
                <a:solidFill>
                  <a:srgbClr val="FAFD00"/>
                </a:solidFill>
              </a:rPr>
            </a:br>
            <a:r>
              <a:rPr lang="en-US" sz="3200" b="1" kern="0" dirty="0">
                <a:solidFill>
                  <a:srgbClr val="FFC000"/>
                </a:solidFill>
                <a:effectLst/>
                <a:latin typeface="Times New Roman" panose="02020603050405020304" pitchFamily="18" charset="0"/>
                <a:ea typeface="Times New Roman" panose="02020603050405020304" pitchFamily="18" charset="0"/>
              </a:rPr>
              <a:t>Dr. Friedman's Innovations with Cushing's Disease and New Cushing's Medicines</a:t>
            </a:r>
            <a:br>
              <a:rPr lang="en-US" altLang="en-US" dirty="0"/>
            </a:br>
            <a:br>
              <a:rPr lang="en-US" altLang="en-US" sz="3200" dirty="0"/>
            </a:br>
            <a:r>
              <a:rPr lang="en-US" sz="2000" b="1" kern="0" dirty="0">
                <a:solidFill>
                  <a:schemeClr val="tx1"/>
                </a:solidFill>
                <a:effectLst/>
                <a:latin typeface="Times New Roman" panose="02020603050405020304" pitchFamily="18" charset="0"/>
                <a:ea typeface="Times New Roman" panose="02020603050405020304" pitchFamily="18" charset="0"/>
              </a:rPr>
              <a:t>Adult division of the 30</a:t>
            </a:r>
            <a:r>
              <a:rPr lang="en-US" sz="2000" b="1" kern="0" baseline="30000" dirty="0">
                <a:solidFill>
                  <a:schemeClr val="tx1"/>
                </a:solidFill>
                <a:effectLst/>
                <a:latin typeface="Times New Roman" panose="02020603050405020304" pitchFamily="18" charset="0"/>
                <a:ea typeface="Times New Roman" panose="02020603050405020304" pitchFamily="18" charset="0"/>
              </a:rPr>
              <a:t>th</a:t>
            </a:r>
            <a:r>
              <a:rPr lang="en-US" sz="2000" b="1" kern="0" dirty="0">
                <a:solidFill>
                  <a:schemeClr val="tx1"/>
                </a:solidFill>
                <a:effectLst/>
                <a:latin typeface="Times New Roman" panose="02020603050405020304" pitchFamily="18" charset="0"/>
                <a:ea typeface="Times New Roman" panose="02020603050405020304" pitchFamily="18" charset="0"/>
              </a:rPr>
              <a:t> Annual Magic Foundation Convention </a:t>
            </a:r>
            <a:br>
              <a:rPr lang="en-US" sz="2400" b="1" dirty="0">
                <a:solidFill>
                  <a:schemeClr val="tx1"/>
                </a:solidFill>
                <a:latin typeface="Times New Roman" panose="02020603050405020304" pitchFamily="18" charset="0"/>
                <a:ea typeface="Times New Roman" panose="02020603050405020304" pitchFamily="18" charset="0"/>
              </a:rPr>
            </a:br>
            <a:r>
              <a:rPr lang="en-US" sz="2400" b="1" kern="0" dirty="0">
                <a:solidFill>
                  <a:schemeClr val="tx1"/>
                </a:solidFill>
                <a:effectLst/>
                <a:latin typeface="Times New Roman" panose="02020603050405020304" pitchFamily="18" charset="0"/>
                <a:ea typeface="Times New Roman" panose="02020603050405020304" pitchFamily="18" charset="0"/>
              </a:rPr>
              <a:t>Chicago </a:t>
            </a:r>
            <a:br>
              <a:rPr lang="en-US" sz="2400" b="1" kern="0" dirty="0">
                <a:solidFill>
                  <a:schemeClr val="tx1"/>
                </a:solidFill>
                <a:effectLst/>
                <a:latin typeface="Times New Roman" panose="02020603050405020304" pitchFamily="18" charset="0"/>
                <a:ea typeface="Times New Roman" panose="02020603050405020304" pitchFamily="18" charset="0"/>
              </a:rPr>
            </a:br>
            <a:r>
              <a:rPr lang="en-US" sz="2400" b="1" kern="0" dirty="0">
                <a:solidFill>
                  <a:schemeClr val="tx1"/>
                </a:solidFill>
                <a:effectLst/>
                <a:latin typeface="Times New Roman" panose="02020603050405020304" pitchFamily="18" charset="0"/>
                <a:ea typeface="Times New Roman" panose="02020603050405020304" pitchFamily="18" charset="0"/>
              </a:rPr>
              <a:t>July 12, 2024</a:t>
            </a:r>
            <a:br>
              <a:rPr lang="en-US" altLang="en-US" sz="3600" dirty="0">
                <a:solidFill>
                  <a:srgbClr val="FAFD00"/>
                </a:solidFill>
              </a:rPr>
            </a:br>
            <a:br>
              <a:rPr lang="en-US" altLang="en-US" sz="3600" dirty="0">
                <a:solidFill>
                  <a:srgbClr val="FAFD00"/>
                </a:solidFill>
              </a:rPr>
            </a:br>
            <a:endParaRPr lang="en-US" altLang="en-US" sz="3600" dirty="0">
              <a:solidFill>
                <a:srgbClr val="FAFD00"/>
              </a:solidFill>
            </a:endParaRPr>
          </a:p>
        </p:txBody>
      </p:sp>
      <p:pic>
        <p:nvPicPr>
          <p:cNvPr id="4098" name="Picture 2">
            <a:extLst>
              <a:ext uri="{FF2B5EF4-FFF2-40B4-BE49-F238E27FC236}">
                <a16:creationId xmlns:a16="http://schemas.microsoft.com/office/drawing/2014/main" id="{B40D21A3-0F31-7CE7-1730-16CE5D54A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33865EE3-C543-4C28-FA0C-86B3FD95E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038" y="176213"/>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59A34C61-4D0C-50BF-9803-21D8B5D246F6}"/>
              </a:ext>
            </a:extLst>
          </p:cNvPr>
          <p:cNvSpPr>
            <a:spLocks noGrp="1" noChangeArrowheads="1"/>
          </p:cNvSpPr>
          <p:nvPr>
            <p:ph type="title"/>
          </p:nvPr>
        </p:nvSpPr>
        <p:spPr>
          <a:xfrm>
            <a:off x="766763" y="346075"/>
            <a:ext cx="9353550" cy="1193800"/>
          </a:xfrm>
        </p:spPr>
        <p:txBody>
          <a:bodyPr/>
          <a:lstStyle/>
          <a:p>
            <a:r>
              <a:rPr lang="en-US" altLang="en-US" sz="2800"/>
              <a:t>Clinical considerations and recommendations for</a:t>
            </a:r>
            <a:br>
              <a:rPr lang="en-US" altLang="en-US" sz="2800"/>
            </a:br>
            <a:r>
              <a:rPr lang="en-US" altLang="en-US" sz="2800"/>
              <a:t>Cushing’s syndrome diagnosis and monitoring of</a:t>
            </a:r>
            <a:br>
              <a:rPr lang="en-US" altLang="en-US" sz="2800"/>
            </a:br>
            <a:r>
              <a:rPr lang="en-US" altLang="en-US" sz="2800"/>
              <a:t>Cushing’s disease recurrence</a:t>
            </a:r>
            <a:br>
              <a:rPr lang="en-US" altLang="en-US" sz="3600"/>
            </a:br>
            <a:endParaRPr lang="en-US" altLang="en-US" sz="3600"/>
          </a:p>
        </p:txBody>
      </p:sp>
      <p:sp>
        <p:nvSpPr>
          <p:cNvPr id="14338" name="TextBox 4">
            <a:extLst>
              <a:ext uri="{FF2B5EF4-FFF2-40B4-BE49-F238E27FC236}">
                <a16:creationId xmlns:a16="http://schemas.microsoft.com/office/drawing/2014/main" id="{516768A6-133C-ECA9-EEDA-6893A6A3DC79}"/>
              </a:ext>
            </a:extLst>
          </p:cNvPr>
          <p:cNvSpPr txBox="1">
            <a:spLocks noChangeArrowheads="1"/>
          </p:cNvSpPr>
          <p:nvPr/>
        </p:nvSpPr>
        <p:spPr bwMode="auto">
          <a:xfrm>
            <a:off x="1550988" y="1817688"/>
            <a:ext cx="69611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a:t>There is no single preferred diagnostic test for Cushing’s Syndrome, nor is there consensus on how to decide whether and when to test, despite attempts to develop a score for ease of diagnosis. </a:t>
            </a:r>
          </a:p>
          <a:p>
            <a:pPr>
              <a:spcBef>
                <a:spcPct val="0"/>
              </a:spcBef>
              <a:buClrTx/>
              <a:buSzTx/>
            </a:pPr>
            <a:r>
              <a:rPr lang="en-US" altLang="en-US" sz="2400"/>
              <a:t>Clinical judgment and index of suspicion for Cushing’s syndrome are important and underscore the need to individualized decisions about timing and selection for diagnostic testing on the basis of the clinical scenario</a:t>
            </a:r>
          </a:p>
          <a:p>
            <a:pPr>
              <a:spcBef>
                <a:spcPct val="0"/>
              </a:spcBef>
              <a:buClrTx/>
              <a:buSzTx/>
            </a:pPr>
            <a:r>
              <a:rPr lang="en-US" altLang="en-US" sz="2400">
                <a:solidFill>
                  <a:srgbClr val="FF0000"/>
                </a:solidFill>
              </a:rPr>
              <a:t>Need multiple testing when patient is in a “high”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7588051-8E3A-ECAF-9EAB-E09C612D70D0}"/>
              </a:ext>
            </a:extLst>
          </p:cNvPr>
          <p:cNvSpPr>
            <a:spLocks noGrp="1" noChangeArrowheads="1"/>
          </p:cNvSpPr>
          <p:nvPr>
            <p:ph type="title"/>
          </p:nvPr>
        </p:nvSpPr>
        <p:spPr>
          <a:xfrm>
            <a:off x="766763" y="346075"/>
            <a:ext cx="9353550" cy="1193800"/>
          </a:xfrm>
        </p:spPr>
        <p:txBody>
          <a:bodyPr/>
          <a:lstStyle/>
          <a:p>
            <a:r>
              <a:rPr lang="en-US" altLang="en-US" sz="2800"/>
              <a:t>What is missing?</a:t>
            </a:r>
            <a:br>
              <a:rPr lang="en-US" altLang="en-US" sz="2800"/>
            </a:br>
            <a:r>
              <a:rPr lang="en-US" altLang="en-US" sz="2800"/>
              <a:t>Medications Affecting Cortisol</a:t>
            </a:r>
            <a:br>
              <a:rPr lang="en-US" altLang="en-US" sz="3600"/>
            </a:br>
            <a:endParaRPr lang="en-US" altLang="en-US" sz="3600"/>
          </a:p>
        </p:txBody>
      </p:sp>
      <p:sp>
        <p:nvSpPr>
          <p:cNvPr id="16386" name="TextBox 4">
            <a:extLst>
              <a:ext uri="{FF2B5EF4-FFF2-40B4-BE49-F238E27FC236}">
                <a16:creationId xmlns:a16="http://schemas.microsoft.com/office/drawing/2014/main" id="{2423CC55-D987-6112-E7D4-E3155482B78B}"/>
              </a:ext>
            </a:extLst>
          </p:cNvPr>
          <p:cNvSpPr txBox="1">
            <a:spLocks noChangeArrowheads="1"/>
          </p:cNvSpPr>
          <p:nvPr/>
        </p:nvSpPr>
        <p:spPr bwMode="auto">
          <a:xfrm>
            <a:off x="1550988" y="1817688"/>
            <a:ext cx="69611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a:t>Most Cushing’s have trouble sleeping, may have anxiety and depression</a:t>
            </a:r>
          </a:p>
          <a:p>
            <a:pPr>
              <a:spcBef>
                <a:spcPct val="0"/>
              </a:spcBef>
              <a:buClrTx/>
              <a:buSzTx/>
            </a:pPr>
            <a:r>
              <a:rPr lang="en-US" altLang="en-US" sz="2400"/>
              <a:t>Most sleep medicines and some anxiety and depression medications affect cortisol</a:t>
            </a:r>
          </a:p>
          <a:p>
            <a:pPr>
              <a:spcBef>
                <a:spcPct val="0"/>
              </a:spcBef>
              <a:buClrTx/>
              <a:buSzTx/>
            </a:pPr>
            <a:r>
              <a:rPr lang="en-US" altLang="en-US" sz="2400"/>
              <a:t>Unclear the effect, but likely to be significant</a:t>
            </a:r>
          </a:p>
          <a:p>
            <a:pPr>
              <a:spcBef>
                <a:spcPct val="0"/>
              </a:spcBef>
              <a:buClrTx/>
              <a:buSzTx/>
            </a:pPr>
            <a:r>
              <a:rPr lang="en-US" altLang="en-US" sz="2400"/>
              <a:t>Unclear how long a patient needs to be off these medicines to give a true reading of cortisol secretion</a:t>
            </a:r>
          </a:p>
          <a:p>
            <a:pPr>
              <a:spcBef>
                <a:spcPct val="0"/>
              </a:spcBef>
              <a:buClrTx/>
              <a:buSzTx/>
            </a:pPr>
            <a:r>
              <a:rPr lang="en-US" altLang="en-US" sz="2400"/>
              <a:t>Dr. Friedman recommends stopping at least one day before testing, but may need longer time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67E8024B-3DDF-F64A-715E-A40953006D7A}"/>
              </a:ext>
            </a:extLst>
          </p:cNvPr>
          <p:cNvSpPr>
            <a:spLocks noGrp="1" noChangeArrowheads="1"/>
          </p:cNvSpPr>
          <p:nvPr>
            <p:ph type="title"/>
          </p:nvPr>
        </p:nvSpPr>
        <p:spPr>
          <a:xfrm>
            <a:off x="766763" y="346075"/>
            <a:ext cx="9353550" cy="1193800"/>
          </a:xfrm>
        </p:spPr>
        <p:txBody>
          <a:bodyPr/>
          <a:lstStyle/>
          <a:p>
            <a:br>
              <a:rPr lang="en-US" altLang="en-US" sz="2800" b="1"/>
            </a:br>
            <a:r>
              <a:rPr lang="en-US" altLang="en-US" sz="2800" b="1"/>
              <a:t>MEDICATIONS AND SUPPLEMENTS AFFECTING CORTISOL LEVELS</a:t>
            </a:r>
            <a:br>
              <a:rPr lang="en-US" altLang="en-US"/>
            </a:br>
            <a:br>
              <a:rPr lang="en-US" altLang="en-US" sz="3600"/>
            </a:br>
            <a:endParaRPr lang="en-US" altLang="en-US" sz="3600"/>
          </a:p>
        </p:txBody>
      </p:sp>
      <p:graphicFrame>
        <p:nvGraphicFramePr>
          <p:cNvPr id="18434" name="Object 5">
            <a:extLst>
              <a:ext uri="{FF2B5EF4-FFF2-40B4-BE49-F238E27FC236}">
                <a16:creationId xmlns:a16="http://schemas.microsoft.com/office/drawing/2014/main" id="{530888E7-9A0A-8146-0E19-9627099C2B9C}"/>
              </a:ext>
            </a:extLst>
          </p:cNvPr>
          <p:cNvGraphicFramePr>
            <a:graphicFrameLocks noChangeAspect="1"/>
          </p:cNvGraphicFramePr>
          <p:nvPr/>
        </p:nvGraphicFramePr>
        <p:xfrm>
          <a:off x="3308350" y="1143000"/>
          <a:ext cx="4200525" cy="5232400"/>
        </p:xfrm>
        <a:graphic>
          <a:graphicData uri="http://schemas.openxmlformats.org/presentationml/2006/ole">
            <mc:AlternateContent xmlns:mc="http://schemas.openxmlformats.org/markup-compatibility/2006">
              <mc:Choice xmlns:v="urn:schemas-microsoft-com:vml" Requires="v">
                <p:oleObj name="Document" r:id="rId3" imgW="5943600" imgH="7404100" progId="Word.Document.12">
                  <p:embed/>
                </p:oleObj>
              </mc:Choice>
              <mc:Fallback>
                <p:oleObj name="Document" r:id="rId3" imgW="5943600" imgH="7404100" progId="Word.Document.12">
                  <p:embed/>
                  <p:pic>
                    <p:nvPicPr>
                      <p:cNvPr id="18434" name="Object 5">
                        <a:extLst>
                          <a:ext uri="{FF2B5EF4-FFF2-40B4-BE49-F238E27FC236}">
                            <a16:creationId xmlns:a16="http://schemas.microsoft.com/office/drawing/2014/main" id="{530888E7-9A0A-8146-0E19-9627099C2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350" y="1143000"/>
                        <a:ext cx="420052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5" name="TextBox 9">
            <a:extLst>
              <a:ext uri="{FF2B5EF4-FFF2-40B4-BE49-F238E27FC236}">
                <a16:creationId xmlns:a16="http://schemas.microsoft.com/office/drawing/2014/main" id="{F3FEF6DF-6EC3-BA00-EC28-2E2D745EA189}"/>
              </a:ext>
            </a:extLst>
          </p:cNvPr>
          <p:cNvSpPr txBox="1">
            <a:spLocks noChangeArrowheads="1"/>
          </p:cNvSpPr>
          <p:nvPr/>
        </p:nvSpPr>
        <p:spPr bwMode="auto">
          <a:xfrm>
            <a:off x="2360613" y="6281738"/>
            <a:ext cx="5148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b="1">
                <a:solidFill>
                  <a:srgbClr val="FFFF00"/>
                </a:solidFill>
                <a:latin typeface="Times New Roman" panose="02020603050405020304" pitchFamily="18" charset="0"/>
                <a:ea typeface="MS Mincho" panose="02020609040205080304" pitchFamily="49" charset="-128"/>
                <a:cs typeface="Times New Roman" panose="02020603050405020304" pitchFamily="18" charset="0"/>
              </a:rPr>
              <a:t>Bold</a:t>
            </a:r>
            <a:r>
              <a:rPr lang="en-US" altLang="en-US" sz="2400">
                <a:solidFill>
                  <a:srgbClr val="FFFF00"/>
                </a:solidFill>
                <a:latin typeface="Times New Roman" panose="02020603050405020304" pitchFamily="18" charset="0"/>
                <a:ea typeface="MS Mincho" panose="02020609040205080304" pitchFamily="49" charset="-128"/>
                <a:cs typeface="Times New Roman" panose="02020603050405020304" pitchFamily="18" charset="0"/>
              </a:rPr>
              <a:t> indicates substantial effect.</a:t>
            </a:r>
            <a:endParaRPr lang="en-US" altLang="en-US" sz="3600">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F1BEF79E-9F0A-7982-B4F8-98EDB6D8251B}"/>
              </a:ext>
            </a:extLst>
          </p:cNvPr>
          <p:cNvSpPr>
            <a:spLocks noGrp="1" noChangeArrowheads="1"/>
          </p:cNvSpPr>
          <p:nvPr>
            <p:ph type="title"/>
          </p:nvPr>
        </p:nvSpPr>
        <p:spPr>
          <a:xfrm>
            <a:off x="766763" y="346075"/>
            <a:ext cx="9353550" cy="1193800"/>
          </a:xfrm>
        </p:spPr>
        <p:txBody>
          <a:bodyPr/>
          <a:lstStyle/>
          <a:p>
            <a:br>
              <a:rPr lang="en-US" altLang="en-US" sz="2800" b="1"/>
            </a:br>
            <a:r>
              <a:rPr lang="en-US" altLang="en-US" sz="2800" b="1"/>
              <a:t>MEDICATIONS AND SUPPLEMENTS AFFECTING CORTISOL LEVELS</a:t>
            </a:r>
            <a:br>
              <a:rPr lang="en-US" altLang="en-US"/>
            </a:br>
            <a:br>
              <a:rPr lang="en-US" altLang="en-US" sz="3600"/>
            </a:br>
            <a:endParaRPr lang="en-US" altLang="en-US" sz="3600"/>
          </a:p>
        </p:txBody>
      </p:sp>
      <p:graphicFrame>
        <p:nvGraphicFramePr>
          <p:cNvPr id="20482" name="Object 2">
            <a:extLst>
              <a:ext uri="{FF2B5EF4-FFF2-40B4-BE49-F238E27FC236}">
                <a16:creationId xmlns:a16="http://schemas.microsoft.com/office/drawing/2014/main" id="{EA934144-CD54-626C-C08D-A9275B79B784}"/>
              </a:ext>
            </a:extLst>
          </p:cNvPr>
          <p:cNvGraphicFramePr>
            <a:graphicFrameLocks noChangeAspect="1"/>
          </p:cNvGraphicFramePr>
          <p:nvPr/>
        </p:nvGraphicFramePr>
        <p:xfrm>
          <a:off x="2171700" y="1314450"/>
          <a:ext cx="6665913" cy="4743450"/>
        </p:xfrm>
        <a:graphic>
          <a:graphicData uri="http://schemas.openxmlformats.org/presentationml/2006/ole">
            <mc:AlternateContent xmlns:mc="http://schemas.openxmlformats.org/markup-compatibility/2006">
              <mc:Choice xmlns:v="urn:schemas-microsoft-com:vml" Requires="v">
                <p:oleObj name="Document" r:id="rId3" imgW="5943600" imgH="4229100" progId="Word.Document.12">
                  <p:embed/>
                </p:oleObj>
              </mc:Choice>
              <mc:Fallback>
                <p:oleObj name="Document" r:id="rId3" imgW="5943600" imgH="4229100" progId="Word.Document.12">
                  <p:embed/>
                  <p:pic>
                    <p:nvPicPr>
                      <p:cNvPr id="20482" name="Object 2">
                        <a:extLst>
                          <a:ext uri="{FF2B5EF4-FFF2-40B4-BE49-F238E27FC236}">
                            <a16:creationId xmlns:a16="http://schemas.microsoft.com/office/drawing/2014/main" id="{EA934144-CD54-626C-C08D-A9275B79B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1314450"/>
                        <a:ext cx="666591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3" name="TextBox 6">
            <a:extLst>
              <a:ext uri="{FF2B5EF4-FFF2-40B4-BE49-F238E27FC236}">
                <a16:creationId xmlns:a16="http://schemas.microsoft.com/office/drawing/2014/main" id="{4C01CBB6-226D-9B38-D16B-4F4723037B55}"/>
              </a:ext>
            </a:extLst>
          </p:cNvPr>
          <p:cNvSpPr txBox="1">
            <a:spLocks noChangeArrowheads="1"/>
          </p:cNvSpPr>
          <p:nvPr/>
        </p:nvSpPr>
        <p:spPr bwMode="auto">
          <a:xfrm>
            <a:off x="2171700" y="6057900"/>
            <a:ext cx="5148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b="1">
                <a:solidFill>
                  <a:srgbClr val="FFFF00"/>
                </a:solidFill>
                <a:latin typeface="Times New Roman" panose="02020603050405020304" pitchFamily="18" charset="0"/>
                <a:ea typeface="MS Mincho" panose="02020609040205080304" pitchFamily="49" charset="-128"/>
                <a:cs typeface="Times New Roman" panose="02020603050405020304" pitchFamily="18" charset="0"/>
              </a:rPr>
              <a:t>Bold</a:t>
            </a:r>
            <a:r>
              <a:rPr lang="en-US" altLang="en-US" sz="2400">
                <a:solidFill>
                  <a:srgbClr val="FFFF00"/>
                </a:solidFill>
                <a:latin typeface="Times New Roman" panose="02020603050405020304" pitchFamily="18" charset="0"/>
                <a:ea typeface="MS Mincho" panose="02020609040205080304" pitchFamily="49" charset="-128"/>
                <a:cs typeface="Times New Roman" panose="02020603050405020304" pitchFamily="18" charset="0"/>
              </a:rPr>
              <a:t> indicates substantial effect.</a:t>
            </a:r>
            <a:endParaRPr lang="en-US" altLang="en-US" sz="3600">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7A2EB91-F22F-5B5B-4C62-035ABD506618}"/>
              </a:ext>
            </a:extLst>
          </p:cNvPr>
          <p:cNvSpPr>
            <a:spLocks noGrp="1" noChangeArrowheads="1"/>
          </p:cNvSpPr>
          <p:nvPr>
            <p:ph type="title"/>
          </p:nvPr>
        </p:nvSpPr>
        <p:spPr>
          <a:xfrm>
            <a:off x="766763" y="346075"/>
            <a:ext cx="9353550" cy="1193800"/>
          </a:xfrm>
        </p:spPr>
        <p:txBody>
          <a:bodyPr/>
          <a:lstStyle/>
          <a:p>
            <a:r>
              <a:rPr lang="en-US" sz="3200" dirty="0">
                <a:solidFill>
                  <a:srgbClr val="FFC000"/>
                </a:solidFill>
              </a:rPr>
              <a:t>Episodic vs Cyclic vs Periodic vs Variable Cushing’s</a:t>
            </a:r>
            <a:br>
              <a:rPr lang="en-US" sz="1100" dirty="0"/>
            </a:br>
            <a:br>
              <a:rPr lang="en-US" altLang="en-US" sz="3600" dirty="0"/>
            </a:br>
            <a:endParaRPr lang="en-US" altLang="en-US" sz="3600" dirty="0"/>
          </a:p>
        </p:txBody>
      </p:sp>
      <p:sp>
        <p:nvSpPr>
          <p:cNvPr id="35842" name="TextBox 4">
            <a:extLst>
              <a:ext uri="{FF2B5EF4-FFF2-40B4-BE49-F238E27FC236}">
                <a16:creationId xmlns:a16="http://schemas.microsoft.com/office/drawing/2014/main" id="{00D504F7-1374-5CFA-A0E7-FAEE4B2A2513}"/>
              </a:ext>
            </a:extLst>
          </p:cNvPr>
          <p:cNvSpPr txBox="1">
            <a:spLocks noChangeArrowheads="1"/>
          </p:cNvSpPr>
          <p:nvPr/>
        </p:nvSpPr>
        <p:spPr bwMode="auto">
          <a:xfrm>
            <a:off x="766763" y="877771"/>
            <a:ext cx="6961187"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eaLnBrk="1" hangingPunct="1">
              <a:lnSpc>
                <a:spcPct val="90000"/>
              </a:lnSpc>
            </a:pPr>
            <a:r>
              <a:rPr lang="en-US" altLang="en-US" sz="2000" dirty="0"/>
              <a:t>Periodic and cyclical refer to changes in cortisol levels that occur on a regular predictable basis.</a:t>
            </a:r>
          </a:p>
          <a:p>
            <a:pPr eaLnBrk="1" hangingPunct="1">
              <a:lnSpc>
                <a:spcPct val="90000"/>
              </a:lnSpc>
            </a:pPr>
            <a:r>
              <a:rPr lang="en-US" altLang="en-US" sz="2000" dirty="0"/>
              <a:t>Cyclic -2 peaks and 1 trough </a:t>
            </a:r>
          </a:p>
          <a:p>
            <a:pPr eaLnBrk="1" hangingPunct="1">
              <a:lnSpc>
                <a:spcPct val="90000"/>
              </a:lnSpc>
            </a:pPr>
            <a:r>
              <a:rPr lang="en-US" altLang="en-US" sz="2000" dirty="0"/>
              <a:t>Episodic refers to high cortisol levels that are random.</a:t>
            </a:r>
          </a:p>
          <a:p>
            <a:pPr eaLnBrk="1" hangingPunct="1">
              <a:lnSpc>
                <a:spcPct val="90000"/>
              </a:lnSpc>
            </a:pPr>
            <a:r>
              <a:rPr lang="en-US" altLang="en-US" sz="2000" dirty="0"/>
              <a:t>Most of my patients are episodic.</a:t>
            </a:r>
          </a:p>
          <a:p>
            <a:pPr>
              <a:spcBef>
                <a:spcPct val="0"/>
              </a:spcBef>
              <a:buClrTx/>
              <a:buSzTx/>
            </a:pPr>
            <a:endParaRPr lang="en-US" altLang="en-US" sz="2400" dirty="0"/>
          </a:p>
          <a:p>
            <a:pPr>
              <a:spcBef>
                <a:spcPct val="0"/>
              </a:spcBef>
              <a:buClrTx/>
              <a:buSzTx/>
            </a:pPr>
            <a:endParaRPr lang="en-US" altLang="en-US" sz="2400" dirty="0"/>
          </a:p>
          <a:p>
            <a:pPr>
              <a:spcBef>
                <a:spcPct val="0"/>
              </a:spcBef>
              <a:buClrTx/>
              <a:buSzTx/>
            </a:pPr>
            <a:endParaRPr lang="en-US" altLang="en-US" sz="2400" dirty="0"/>
          </a:p>
        </p:txBody>
      </p:sp>
    </p:spTree>
    <p:extLst>
      <p:ext uri="{BB962C8B-B14F-4D97-AF65-F5344CB8AC3E}">
        <p14:creationId xmlns:p14="http://schemas.microsoft.com/office/powerpoint/2010/main" val="553904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7A2EB91-F22F-5B5B-4C62-035ABD506618}"/>
              </a:ext>
            </a:extLst>
          </p:cNvPr>
          <p:cNvSpPr>
            <a:spLocks noGrp="1" noChangeArrowheads="1"/>
          </p:cNvSpPr>
          <p:nvPr>
            <p:ph type="title"/>
          </p:nvPr>
        </p:nvSpPr>
        <p:spPr>
          <a:xfrm>
            <a:off x="766763" y="346075"/>
            <a:ext cx="9353550" cy="1193800"/>
          </a:xfrm>
        </p:spPr>
        <p:txBody>
          <a:bodyPr/>
          <a:lstStyle/>
          <a:p>
            <a:br>
              <a:rPr lang="en-US" sz="1100" dirty="0"/>
            </a:br>
            <a:br>
              <a:rPr lang="en-US" altLang="en-US" sz="3600" dirty="0"/>
            </a:br>
            <a:endParaRPr lang="en-US" altLang="en-US" sz="3600" dirty="0"/>
          </a:p>
        </p:txBody>
      </p:sp>
      <p:sp>
        <p:nvSpPr>
          <p:cNvPr id="35842" name="TextBox 4">
            <a:extLst>
              <a:ext uri="{FF2B5EF4-FFF2-40B4-BE49-F238E27FC236}">
                <a16:creationId xmlns:a16="http://schemas.microsoft.com/office/drawing/2014/main" id="{00D504F7-1374-5CFA-A0E7-FAEE4B2A2513}"/>
              </a:ext>
            </a:extLst>
          </p:cNvPr>
          <p:cNvSpPr txBox="1">
            <a:spLocks noChangeArrowheads="1"/>
          </p:cNvSpPr>
          <p:nvPr/>
        </p:nvSpPr>
        <p:spPr bwMode="auto">
          <a:xfrm>
            <a:off x="766763" y="737921"/>
            <a:ext cx="6961187" cy="776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marL="0" indent="0">
              <a:buNone/>
            </a:pPr>
            <a:endParaRPr lang="en-US" sz="1400" dirty="0">
              <a:effectLst/>
              <a:latin typeface="Times"/>
            </a:endParaRPr>
          </a:p>
          <a:p>
            <a:pPr algn="just"/>
            <a:r>
              <a:rPr lang="en-US" sz="1800" dirty="0">
                <a:solidFill>
                  <a:srgbClr val="FFC000"/>
                </a:solidFill>
                <a:effectLst/>
                <a:latin typeface="Times"/>
              </a:rPr>
              <a:t>Some studies suggested use of the term mild or episodic hypercortisolism on the basis of at least one physiological 24-h urinary free cortisol (UFC) measurement during repeated testing (Friedman references) </a:t>
            </a:r>
          </a:p>
          <a:p>
            <a:pPr algn="just"/>
            <a:r>
              <a:rPr lang="en-US" sz="1800" dirty="0">
                <a:solidFill>
                  <a:srgbClr val="FFC000"/>
                </a:solidFill>
                <a:effectLst/>
                <a:latin typeface="Times"/>
              </a:rPr>
              <a:t>Notably, episodic excessive cortisol secretion and a high degree of day-to-day variability are general characteristics of endogenous hypercortisolism reported in Cushing’s disease</a:t>
            </a:r>
          </a:p>
          <a:p>
            <a:pPr algn="just"/>
            <a:r>
              <a:rPr lang="en-US" sz="1800" dirty="0">
                <a:solidFill>
                  <a:srgbClr val="FFC000"/>
                </a:solidFill>
                <a:effectLst/>
                <a:latin typeface="Times"/>
              </a:rPr>
              <a:t>The absence of a uniform definition for cyclic Cushing’s syndrome and the common use of alternative terms impede precise reporting of cases and leave room for interpretation and potentially misinterpretation of results. </a:t>
            </a:r>
          </a:p>
          <a:p>
            <a:pPr algn="just"/>
            <a:r>
              <a:rPr lang="en-US" sz="1800" dirty="0">
                <a:solidFill>
                  <a:srgbClr val="FFC000"/>
                </a:solidFill>
                <a:effectLst/>
                <a:latin typeface="Times"/>
              </a:rPr>
              <a:t>The two most widely accepted definitions of cyclic Cushing’s syndrome are based on either three </a:t>
            </a:r>
            <a:r>
              <a:rPr lang="en-US" sz="1800" dirty="0" err="1">
                <a:solidFill>
                  <a:srgbClr val="FFC000"/>
                </a:solidFill>
                <a:effectLst/>
                <a:latin typeface="Times"/>
              </a:rPr>
              <a:t>hypercortisolaemic</a:t>
            </a:r>
            <a:r>
              <a:rPr lang="en-US" sz="1800" dirty="0">
                <a:solidFill>
                  <a:srgbClr val="FFC000"/>
                </a:solidFill>
                <a:effectLst/>
                <a:latin typeface="Times"/>
              </a:rPr>
              <a:t> peaks in cortisol concentrations interspersed by two </a:t>
            </a:r>
            <a:r>
              <a:rPr lang="en-US" sz="1800" dirty="0" err="1">
                <a:solidFill>
                  <a:srgbClr val="FFC000"/>
                </a:solidFill>
                <a:effectLst/>
                <a:latin typeface="Times"/>
              </a:rPr>
              <a:t>eucortisolaemic</a:t>
            </a:r>
            <a:r>
              <a:rPr lang="en-US" sz="1800" dirty="0">
                <a:solidFill>
                  <a:srgbClr val="FFC000"/>
                </a:solidFill>
                <a:effectLst/>
                <a:latin typeface="Times"/>
              </a:rPr>
              <a:t> troughs or on two peaks separated by one trough, of which the latter also requires the resolution of clinical symptoms during </a:t>
            </a:r>
            <a:r>
              <a:rPr lang="en-US" sz="1800" dirty="0" err="1">
                <a:solidFill>
                  <a:srgbClr val="FFC000"/>
                </a:solidFill>
                <a:effectLst/>
                <a:latin typeface="Times"/>
              </a:rPr>
              <a:t>eucortisolaemic</a:t>
            </a:r>
            <a:r>
              <a:rPr lang="en-US" sz="1800" dirty="0">
                <a:solidFill>
                  <a:srgbClr val="FFC000"/>
                </a:solidFill>
                <a:effectLst/>
                <a:latin typeface="Times"/>
              </a:rPr>
              <a:t> phases.</a:t>
            </a:r>
          </a:p>
          <a:p>
            <a:pPr algn="just"/>
            <a:r>
              <a:rPr lang="en-US" sz="1800" dirty="0">
                <a:solidFill>
                  <a:srgbClr val="FFC000"/>
                </a:solidFill>
                <a:effectLst/>
                <a:latin typeface="Times"/>
              </a:rPr>
              <a:t>In contrast, </a:t>
            </a:r>
            <a:r>
              <a:rPr lang="en-US" sz="1800" dirty="0" err="1">
                <a:solidFill>
                  <a:srgbClr val="FFC000"/>
                </a:solidFill>
                <a:effectLst/>
                <a:latin typeface="Times"/>
              </a:rPr>
              <a:t>Sandouk</a:t>
            </a:r>
            <a:r>
              <a:rPr lang="en-US" sz="1800" dirty="0">
                <a:solidFill>
                  <a:srgbClr val="FFC000"/>
                </a:solidFill>
                <a:effectLst/>
                <a:latin typeface="Times"/>
              </a:rPr>
              <a:t> and colleagues proposed to distinguish between variable hypercortisolism with non-variable clinical symptoms and “true” cyclic Cushing’s syndrome with variable symptoms. </a:t>
            </a:r>
          </a:p>
          <a:p>
            <a:pPr algn="just"/>
            <a:endParaRPr lang="en-US" sz="1400" dirty="0">
              <a:solidFill>
                <a:srgbClr val="FFC000"/>
              </a:solidFill>
              <a:effectLst/>
              <a:latin typeface="Times"/>
            </a:endParaRPr>
          </a:p>
          <a:p>
            <a:pPr>
              <a:spcBef>
                <a:spcPct val="0"/>
              </a:spcBef>
              <a:buClrTx/>
              <a:buSzTx/>
            </a:pPr>
            <a:endParaRPr lang="en-US" altLang="en-US" sz="2400" dirty="0"/>
          </a:p>
          <a:p>
            <a:pPr>
              <a:spcBef>
                <a:spcPct val="0"/>
              </a:spcBef>
              <a:buClrTx/>
              <a:buSzTx/>
            </a:pPr>
            <a:endParaRPr lang="en-US" altLang="en-US" sz="2400" dirty="0"/>
          </a:p>
          <a:p>
            <a:pPr>
              <a:spcBef>
                <a:spcPct val="0"/>
              </a:spcBef>
              <a:buClrTx/>
              <a:buSzTx/>
            </a:pPr>
            <a:endParaRPr lang="en-US" altLang="en-US" sz="2400" dirty="0"/>
          </a:p>
        </p:txBody>
      </p:sp>
      <p:pic>
        <p:nvPicPr>
          <p:cNvPr id="5" name="Picture 4" descr="A screenshot of a computer&#10;&#10;Description automatically generated">
            <a:extLst>
              <a:ext uri="{FF2B5EF4-FFF2-40B4-BE49-F238E27FC236}">
                <a16:creationId xmlns:a16="http://schemas.microsoft.com/office/drawing/2014/main" id="{ABC44EC0-3C71-79F4-C3F9-E19D5F26921F}"/>
              </a:ext>
            </a:extLst>
          </p:cNvPr>
          <p:cNvPicPr>
            <a:picLocks noChangeAspect="1"/>
          </p:cNvPicPr>
          <p:nvPr/>
        </p:nvPicPr>
        <p:blipFill rotWithShape="1">
          <a:blip r:embed="rId3"/>
          <a:srcRect l="26020" t="31543" r="46004" b="50003"/>
          <a:stretch/>
        </p:blipFill>
        <p:spPr>
          <a:xfrm>
            <a:off x="2786229" y="177920"/>
            <a:ext cx="2174389" cy="806823"/>
          </a:xfrm>
          <a:prstGeom prst="rect">
            <a:avLst/>
          </a:prstGeom>
        </p:spPr>
      </p:pic>
    </p:spTree>
    <p:extLst>
      <p:ext uri="{BB962C8B-B14F-4D97-AF65-F5344CB8AC3E}">
        <p14:creationId xmlns:p14="http://schemas.microsoft.com/office/powerpoint/2010/main" val="91456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7A2EB91-F22F-5B5B-4C62-035ABD506618}"/>
              </a:ext>
            </a:extLst>
          </p:cNvPr>
          <p:cNvSpPr>
            <a:spLocks noGrp="1" noChangeArrowheads="1"/>
          </p:cNvSpPr>
          <p:nvPr>
            <p:ph type="title"/>
          </p:nvPr>
        </p:nvSpPr>
        <p:spPr>
          <a:xfrm>
            <a:off x="766763" y="346075"/>
            <a:ext cx="9353550" cy="1193800"/>
          </a:xfrm>
        </p:spPr>
        <p:txBody>
          <a:bodyPr/>
          <a:lstStyle/>
          <a:p>
            <a:r>
              <a:rPr lang="en-US" sz="3200" b="0" i="0" u="none" strike="noStrike" dirty="0">
                <a:solidFill>
                  <a:srgbClr val="FFC000"/>
                </a:solidFill>
                <a:effectLst/>
                <a:latin typeface="Aptos" panose="020B0004020202020204" pitchFamily="34" charset="0"/>
              </a:rPr>
              <a:t>Here today, gone tomorrow: a reappraisal of cyclic Cushing’s syndrome, M. </a:t>
            </a:r>
            <a:r>
              <a:rPr lang="en-US" sz="3200" b="0" i="0" u="none" strike="noStrike" dirty="0" err="1">
                <a:solidFill>
                  <a:srgbClr val="FFC000"/>
                </a:solidFill>
                <a:effectLst/>
                <a:latin typeface="Aptos" panose="020B0004020202020204" pitchFamily="34" charset="0"/>
              </a:rPr>
              <a:t>Reincke</a:t>
            </a:r>
            <a:r>
              <a:rPr lang="en-US" sz="3200" b="0" i="0" u="none" strike="noStrike" dirty="0">
                <a:solidFill>
                  <a:srgbClr val="FFC000"/>
                </a:solidFill>
                <a:effectLst/>
                <a:latin typeface="Aptos" panose="020B0004020202020204" pitchFamily="34" charset="0"/>
              </a:rPr>
              <a:t> SY60-02</a:t>
            </a:r>
            <a:br>
              <a:rPr lang="en-US" sz="1100" dirty="0"/>
            </a:br>
            <a:br>
              <a:rPr lang="en-US" altLang="en-US" sz="3600" dirty="0"/>
            </a:br>
            <a:endParaRPr lang="en-US" altLang="en-US" sz="3600" dirty="0"/>
          </a:p>
        </p:txBody>
      </p:sp>
      <p:sp>
        <p:nvSpPr>
          <p:cNvPr id="35842" name="TextBox 4">
            <a:extLst>
              <a:ext uri="{FF2B5EF4-FFF2-40B4-BE49-F238E27FC236}">
                <a16:creationId xmlns:a16="http://schemas.microsoft.com/office/drawing/2014/main" id="{00D504F7-1374-5CFA-A0E7-FAEE4B2A2513}"/>
              </a:ext>
            </a:extLst>
          </p:cNvPr>
          <p:cNvSpPr txBox="1">
            <a:spLocks noChangeArrowheads="1"/>
          </p:cNvSpPr>
          <p:nvPr/>
        </p:nvSpPr>
        <p:spPr bwMode="auto">
          <a:xfrm>
            <a:off x="766763" y="877771"/>
            <a:ext cx="6961187" cy="418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eaLnBrk="1" hangingPunct="1">
              <a:lnSpc>
                <a:spcPct val="90000"/>
              </a:lnSpc>
            </a:pPr>
            <a:r>
              <a:rPr lang="en-US" sz="1800" dirty="0">
                <a:effectLst/>
                <a:latin typeface="Times New Roman" panose="02020603050405020304" pitchFamily="18" charset="0"/>
                <a:ea typeface="Times New Roman" panose="02020603050405020304" pitchFamily="18" charset="0"/>
              </a:rPr>
              <a:t>I was recently at the Endocrine Society meeting and went to a session on cyclical Cushing's and tried to define it as having peaks and troughs.  </a:t>
            </a:r>
          </a:p>
          <a:p>
            <a:pPr eaLnBrk="1" hangingPunct="1">
              <a:lnSpc>
                <a:spcPct val="90000"/>
              </a:lnSpc>
            </a:pPr>
            <a:r>
              <a:rPr lang="en-US" sz="1800" dirty="0">
                <a:effectLst/>
                <a:latin typeface="Times New Roman" panose="02020603050405020304" pitchFamily="18" charset="0"/>
                <a:ea typeface="Times New Roman" panose="02020603050405020304" pitchFamily="18" charset="0"/>
              </a:rPr>
              <a:t>They did mention that what I describe as episodic Cushing's can be called </a:t>
            </a:r>
            <a:r>
              <a:rPr lang="en-US" sz="2400" dirty="0">
                <a:effectLst/>
                <a:latin typeface="Times New Roman" panose="02020603050405020304" pitchFamily="18" charset="0"/>
                <a:ea typeface="Times New Roman" panose="02020603050405020304" pitchFamily="18" charset="0"/>
              </a:rPr>
              <a:t>variable Cushing's </a:t>
            </a:r>
            <a:r>
              <a:rPr lang="en-US" sz="1800" dirty="0">
                <a:effectLst/>
                <a:latin typeface="Times New Roman" panose="02020603050405020304" pitchFamily="18" charset="0"/>
                <a:ea typeface="Times New Roman" panose="02020603050405020304" pitchFamily="18" charset="0"/>
              </a:rPr>
              <a:t>and felt that it is fairly common.  </a:t>
            </a:r>
          </a:p>
          <a:p>
            <a:pPr eaLnBrk="1" hangingPunct="1">
              <a:lnSpc>
                <a:spcPct val="90000"/>
              </a:lnSpc>
            </a:pPr>
            <a:r>
              <a:rPr lang="en-US" sz="1800" dirty="0">
                <a:effectLst/>
                <a:latin typeface="Times New Roman" panose="02020603050405020304" pitchFamily="18" charset="0"/>
                <a:ea typeface="Times New Roman" panose="02020603050405020304" pitchFamily="18" charset="0"/>
              </a:rPr>
              <a:t>Even cyclical Cushing's, they felt, occurs in 20% of cases.  </a:t>
            </a:r>
          </a:p>
          <a:p>
            <a:pPr eaLnBrk="1" hangingPunct="1">
              <a:lnSpc>
                <a:spcPct val="90000"/>
              </a:lnSpc>
            </a:pPr>
            <a:r>
              <a:rPr lang="en-US" sz="1800" dirty="0">
                <a:effectLst/>
                <a:latin typeface="Times New Roman" panose="02020603050405020304" pitchFamily="18" charset="0"/>
                <a:ea typeface="Times New Roman" panose="02020603050405020304" pitchFamily="18" charset="0"/>
              </a:rPr>
              <a:t>They are going to do a registry of cyclical Cushing's to show that it is much more common than people think</a:t>
            </a:r>
          </a:p>
          <a:p>
            <a:pPr eaLnBrk="1" hangingPunct="1">
              <a:lnSpc>
                <a:spcPct val="90000"/>
              </a:lnSpc>
            </a:pPr>
            <a:r>
              <a:rPr lang="en-US" sz="1800" dirty="0">
                <a:effectLst/>
                <a:latin typeface="Times New Roman" panose="02020603050405020304" pitchFamily="18" charset="0"/>
                <a:ea typeface="Times New Roman" panose="02020603050405020304" pitchFamily="18" charset="0"/>
              </a:rPr>
              <a:t>I think most endocrinologists expect to do 1 test and, if that test is negative, they dismiss the patient as not having Cushing's.  </a:t>
            </a:r>
          </a:p>
          <a:p>
            <a:pPr eaLnBrk="1" hangingPunct="1">
              <a:lnSpc>
                <a:spcPct val="90000"/>
              </a:lnSpc>
            </a:pPr>
            <a:r>
              <a:rPr lang="en-US" sz="1800" dirty="0">
                <a:effectLst/>
                <a:latin typeface="Times New Roman" panose="02020603050405020304" pitchFamily="18" charset="0"/>
                <a:ea typeface="Times New Roman" panose="02020603050405020304" pitchFamily="18" charset="0"/>
              </a:rPr>
              <a:t>My philosophy is to do multiple testing to dig deeply into whether a patient has Cushing's or not.</a:t>
            </a:r>
            <a:endParaRPr lang="en-US" altLang="en-US" sz="2400" dirty="0"/>
          </a:p>
          <a:p>
            <a:pPr>
              <a:spcBef>
                <a:spcPct val="0"/>
              </a:spcBef>
              <a:buClrTx/>
              <a:buSzTx/>
            </a:pPr>
            <a:endParaRPr lang="en-US" altLang="en-US" sz="2400" dirty="0"/>
          </a:p>
          <a:p>
            <a:pPr>
              <a:spcBef>
                <a:spcPct val="0"/>
              </a:spcBef>
              <a:buClrTx/>
              <a:buSzTx/>
            </a:pPr>
            <a:endParaRPr lang="en-US" altLang="en-US" sz="2400" dirty="0"/>
          </a:p>
        </p:txBody>
      </p:sp>
    </p:spTree>
    <p:extLst>
      <p:ext uri="{BB962C8B-B14F-4D97-AF65-F5344CB8AC3E}">
        <p14:creationId xmlns:p14="http://schemas.microsoft.com/office/powerpoint/2010/main" val="2487810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7102BA4-22A7-0D19-7F07-251C54A8E5BA}"/>
              </a:ext>
            </a:extLst>
          </p:cNvPr>
          <p:cNvSpPr>
            <a:spLocks noGrp="1" noChangeArrowheads="1"/>
          </p:cNvSpPr>
          <p:nvPr>
            <p:ph type="title"/>
          </p:nvPr>
        </p:nvSpPr>
        <p:spPr>
          <a:xfrm>
            <a:off x="952500" y="139700"/>
            <a:ext cx="7772400" cy="1143000"/>
          </a:xfrm>
        </p:spPr>
        <p:txBody>
          <a:bodyPr/>
          <a:lstStyle/>
          <a:p>
            <a:r>
              <a:rPr lang="en-US" altLang="en-US" sz="3200">
                <a:solidFill>
                  <a:srgbClr val="FFAB8C"/>
                </a:solidFill>
              </a:rPr>
              <a:t>Episodic Cushing’s is common</a:t>
            </a:r>
            <a:endParaRPr lang="en-US" altLang="en-US">
              <a:solidFill>
                <a:srgbClr val="FFAB8C"/>
              </a:solidFill>
            </a:endParaRPr>
          </a:p>
        </p:txBody>
      </p:sp>
      <p:sp>
        <p:nvSpPr>
          <p:cNvPr id="152579" name="Rectangle 3">
            <a:extLst>
              <a:ext uri="{FF2B5EF4-FFF2-40B4-BE49-F238E27FC236}">
                <a16:creationId xmlns:a16="http://schemas.microsoft.com/office/drawing/2014/main" id="{DB5A4D15-F258-9E27-3358-1C9D572E5D7B}"/>
              </a:ext>
            </a:extLst>
          </p:cNvPr>
          <p:cNvSpPr>
            <a:spLocks noGrp="1" noChangeArrowheads="1"/>
          </p:cNvSpPr>
          <p:nvPr>
            <p:ph type="body" idx="1"/>
          </p:nvPr>
        </p:nvSpPr>
        <p:spPr>
          <a:xfrm>
            <a:off x="406400" y="1270000"/>
            <a:ext cx="8509000" cy="4114800"/>
          </a:xfrm>
        </p:spPr>
        <p:txBody>
          <a:bodyPr/>
          <a:lstStyle/>
          <a:p>
            <a:r>
              <a:rPr lang="en-US" altLang="en-US" sz="2400" u="sng"/>
              <a:t>Friedman, T.C.</a:t>
            </a:r>
            <a:r>
              <a:rPr lang="en-US" altLang="en-US" sz="2400"/>
              <a:t>, Ghods, D.E., Zachery, L., Shayesteh, N., Seasholtz, S., Zuckerbraun, E., Shahinian, H.K., Lee, M.L., McCutcheon, I.E. (2010) High Prevalence of Normal Tests Assessing Hypercortisolism in Subjects with Mild and Episodic Cushing’s Syndrome Suggests that the Paradigm for Diagnosis and Exclusion of Cushing’s Syndrome Requires Multiple Testing. Hormone and Metabolic Research. 42: 874-881. </a:t>
            </a:r>
          </a:p>
          <a:p>
            <a:r>
              <a:rPr lang="en-US" altLang="en-US" sz="2400"/>
              <a:t>We found that </a:t>
            </a:r>
            <a:r>
              <a:rPr lang="en-US" altLang="en-US" sz="2400" b="1"/>
              <a:t>65 of the 66 patients </a:t>
            </a:r>
            <a:r>
              <a:rPr lang="en-US" altLang="en-US" sz="2400"/>
              <a:t>with Cushing’s syndrome had at least one normal test of cortisol status and most patients had several normal tests. </a:t>
            </a:r>
          </a:p>
          <a:p>
            <a:r>
              <a:rPr lang="en-US" altLang="en-US" sz="2400"/>
              <a:t>The probability of having Cushing’s syndrome when one test was negative was 92% for 2300 h salivary cortisol, 88% for 24-h UFC, 86% for 24-h 17OHS and 54% for night-time plasma cortisol.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257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12ABFC2-3067-F73D-3150-FD24C1F45407}"/>
              </a:ext>
            </a:extLst>
          </p:cNvPr>
          <p:cNvSpPr>
            <a:spLocks noGrp="1" noChangeArrowheads="1"/>
          </p:cNvSpPr>
          <p:nvPr>
            <p:ph type="title"/>
          </p:nvPr>
        </p:nvSpPr>
        <p:spPr>
          <a:xfrm>
            <a:off x="952500" y="139700"/>
            <a:ext cx="7772400" cy="1143000"/>
          </a:xfrm>
        </p:spPr>
        <p:txBody>
          <a:bodyPr/>
          <a:lstStyle/>
          <a:p>
            <a:r>
              <a:rPr lang="en-US" altLang="en-US" sz="3200">
                <a:solidFill>
                  <a:srgbClr val="FFAB8C"/>
                </a:solidFill>
              </a:rPr>
              <a:t>Episodic Cushing’s is common</a:t>
            </a:r>
            <a:endParaRPr lang="en-US" altLang="en-US">
              <a:solidFill>
                <a:srgbClr val="FFAB8C"/>
              </a:solidFill>
            </a:endParaRPr>
          </a:p>
        </p:txBody>
      </p:sp>
      <p:sp>
        <p:nvSpPr>
          <p:cNvPr id="26626" name="Rectangle 3">
            <a:extLst>
              <a:ext uri="{FF2B5EF4-FFF2-40B4-BE49-F238E27FC236}">
                <a16:creationId xmlns:a16="http://schemas.microsoft.com/office/drawing/2014/main" id="{C38A7446-EF2B-E580-BACA-C5573D114CCC}"/>
              </a:ext>
            </a:extLst>
          </p:cNvPr>
          <p:cNvSpPr>
            <a:spLocks noGrp="1" noChangeArrowheads="1"/>
          </p:cNvSpPr>
          <p:nvPr>
            <p:ph type="body" idx="1"/>
          </p:nvPr>
        </p:nvSpPr>
        <p:spPr>
          <a:xfrm>
            <a:off x="406400" y="1270000"/>
            <a:ext cx="8509000" cy="4114800"/>
          </a:xfrm>
        </p:spPr>
        <p:txBody>
          <a:bodyPr/>
          <a:lstStyle/>
          <a:p>
            <a:r>
              <a:rPr lang="en-US" altLang="en-US" sz="2400"/>
              <a:t>These results demonstrated that episodic hypercortisolism is highly prevalent in subjects with mild Cushing’s syndrome and no single test was effective in conclusively diagnosing or excluding the condition. </a:t>
            </a:r>
          </a:p>
          <a:p>
            <a:r>
              <a:rPr lang="en-US" altLang="en-US" sz="2400"/>
              <a:t>Rather, the paradigm for the diagnosis should be a careful history and physical examination and in those patients in whom mild Cushing’s syndrome/disease is strongly suspected, multiple tests assessing hypercortisolism should be performed on subsequent occasions, especially when the patient is experiencing signs and symptoms of short-term hypercortisolism.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EF023A56-E305-B8E9-2255-7F1141E97351}"/>
              </a:ext>
            </a:extLst>
          </p:cNvPr>
          <p:cNvSpPr>
            <a:spLocks noGrp="1" noChangeArrowheads="1"/>
          </p:cNvSpPr>
          <p:nvPr>
            <p:ph type="title"/>
          </p:nvPr>
        </p:nvSpPr>
        <p:spPr/>
        <p:txBody>
          <a:bodyPr/>
          <a:lstStyle/>
          <a:p>
            <a:r>
              <a:rPr lang="en-US" altLang="en-US" sz="3200">
                <a:solidFill>
                  <a:srgbClr val="FFAB8C"/>
                </a:solidFill>
              </a:rPr>
              <a:t>Episodic Cushing’s is common</a:t>
            </a:r>
            <a:endParaRPr lang="en-US" altLang="en-US">
              <a:solidFill>
                <a:srgbClr val="FFAB8C"/>
              </a:solidFill>
            </a:endParaRPr>
          </a:p>
        </p:txBody>
      </p:sp>
      <p:sp>
        <p:nvSpPr>
          <p:cNvPr id="152579" name="Rectangle 3">
            <a:extLst>
              <a:ext uri="{FF2B5EF4-FFF2-40B4-BE49-F238E27FC236}">
                <a16:creationId xmlns:a16="http://schemas.microsoft.com/office/drawing/2014/main" id="{3CF280B7-179A-21EA-6753-D7863FC2C750}"/>
              </a:ext>
            </a:extLst>
          </p:cNvPr>
          <p:cNvSpPr>
            <a:spLocks noGrp="1" noChangeArrowheads="1"/>
          </p:cNvSpPr>
          <p:nvPr>
            <p:ph type="body" idx="1"/>
          </p:nvPr>
        </p:nvSpPr>
        <p:spPr/>
        <p:txBody>
          <a:bodyPr/>
          <a:lstStyle/>
          <a:p>
            <a:r>
              <a:rPr lang="en-US" altLang="en-US" sz="2400"/>
              <a:t>Our paper on episodic Cushing’s syndrome showed that most patients with confirmed Cushing’s syndrome are episodic with one or more normal values among high values.</a:t>
            </a:r>
          </a:p>
          <a:p>
            <a:r>
              <a:rPr lang="en-US" altLang="en-US" sz="2400"/>
              <a:t>Thus one normal value does not exclude Cushing’s.</a:t>
            </a:r>
          </a:p>
          <a:p>
            <a:r>
              <a:rPr lang="en-US" altLang="en-US" sz="2400"/>
              <a:t>A series of normal values does make Cushing’s unlikely at the current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257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68387247-2BB3-AB69-FB27-69B5F2C642C2}"/>
              </a:ext>
            </a:extLst>
          </p:cNvPr>
          <p:cNvSpPr>
            <a:spLocks noGrp="1" noChangeArrowheads="1"/>
          </p:cNvSpPr>
          <p:nvPr>
            <p:ph type="title"/>
          </p:nvPr>
        </p:nvSpPr>
        <p:spPr>
          <a:xfrm>
            <a:off x="1333500" y="304800"/>
            <a:ext cx="7620000" cy="1143000"/>
          </a:xfrm>
        </p:spPr>
        <p:txBody>
          <a:bodyPr/>
          <a:lstStyle/>
          <a:p>
            <a:r>
              <a:rPr lang="en-US" altLang="en-US"/>
              <a:t>Outline</a:t>
            </a:r>
          </a:p>
        </p:txBody>
      </p:sp>
      <p:pic>
        <p:nvPicPr>
          <p:cNvPr id="6147" name="Picture 6" descr="MMj02347170000[1]">
            <a:extLst>
              <a:ext uri="{FF2B5EF4-FFF2-40B4-BE49-F238E27FC236}">
                <a16:creationId xmlns:a16="http://schemas.microsoft.com/office/drawing/2014/main" id="{CFA7479E-4941-0AB4-30B1-7210F0674B1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6713" y="5105400"/>
            <a:ext cx="10969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9" name="Rectangle 3">
            <a:extLst>
              <a:ext uri="{FF2B5EF4-FFF2-40B4-BE49-F238E27FC236}">
                <a16:creationId xmlns:a16="http://schemas.microsoft.com/office/drawing/2014/main" id="{ED45A565-6913-046C-19FD-39413F0B65C8}"/>
              </a:ext>
            </a:extLst>
          </p:cNvPr>
          <p:cNvGraphicFramePr/>
          <p:nvPr>
            <p:extLst>
              <p:ext uri="{D42A27DB-BD31-4B8C-83A1-F6EECF244321}">
                <p14:modId xmlns:p14="http://schemas.microsoft.com/office/powerpoint/2010/main" val="2413602185"/>
              </p:ext>
            </p:extLst>
          </p:nvPr>
        </p:nvGraphicFramePr>
        <p:xfrm>
          <a:off x="1257300" y="1524000"/>
          <a:ext cx="71628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271872B-B934-7FAC-D072-12F92F9B10B0}"/>
              </a:ext>
            </a:extLst>
          </p:cNvPr>
          <p:cNvSpPr>
            <a:spLocks noGrp="1" noChangeArrowheads="1"/>
          </p:cNvSpPr>
          <p:nvPr>
            <p:ph type="title"/>
          </p:nvPr>
        </p:nvSpPr>
        <p:spPr>
          <a:xfrm>
            <a:off x="1257300" y="234950"/>
            <a:ext cx="8458200" cy="1143000"/>
          </a:xfrm>
        </p:spPr>
        <p:txBody>
          <a:bodyPr/>
          <a:lstStyle/>
          <a:p>
            <a:pPr eaLnBrk="1" hangingPunct="1"/>
            <a:r>
              <a:rPr lang="en-US" altLang="en-US" sz="4800">
                <a:solidFill>
                  <a:srgbClr val="FF6600"/>
                </a:solidFill>
              </a:rPr>
              <a:t>Episodic Cushing's: Conclusion</a:t>
            </a:r>
            <a:endParaRPr lang="en-US" altLang="en-US">
              <a:solidFill>
                <a:srgbClr val="FF6600"/>
              </a:solidFill>
            </a:endParaRPr>
          </a:p>
        </p:txBody>
      </p:sp>
      <p:sp>
        <p:nvSpPr>
          <p:cNvPr id="30722" name="Rectangle 3">
            <a:extLst>
              <a:ext uri="{FF2B5EF4-FFF2-40B4-BE49-F238E27FC236}">
                <a16:creationId xmlns:a16="http://schemas.microsoft.com/office/drawing/2014/main" id="{A22A9EAE-1020-A164-40F7-28C1A5788077}"/>
              </a:ext>
            </a:extLst>
          </p:cNvPr>
          <p:cNvSpPr>
            <a:spLocks noGrp="1" noChangeArrowheads="1"/>
          </p:cNvSpPr>
          <p:nvPr>
            <p:ph type="body" idx="1"/>
          </p:nvPr>
        </p:nvSpPr>
        <p:spPr>
          <a:xfrm>
            <a:off x="1257300" y="1184275"/>
            <a:ext cx="7772400" cy="4114800"/>
          </a:xfrm>
        </p:spPr>
        <p:txBody>
          <a:bodyPr/>
          <a:lstStyle/>
          <a:p>
            <a:pPr eaLnBrk="1" hangingPunct="1">
              <a:lnSpc>
                <a:spcPct val="90000"/>
              </a:lnSpc>
            </a:pPr>
            <a:r>
              <a:rPr lang="en-US" altLang="en-US" sz="2800"/>
              <a:t>Data shows that all patients are episodic to some degree</a:t>
            </a:r>
          </a:p>
          <a:p>
            <a:pPr eaLnBrk="1" hangingPunct="1">
              <a:lnSpc>
                <a:spcPct val="90000"/>
              </a:lnSpc>
            </a:pPr>
            <a:r>
              <a:rPr lang="en-US" altLang="en-US" sz="2800"/>
              <a:t>May account for many patients incorrectly diagnosed as normal.</a:t>
            </a:r>
          </a:p>
          <a:p>
            <a:pPr eaLnBrk="1" hangingPunct="1">
              <a:lnSpc>
                <a:spcPct val="90000"/>
              </a:lnSpc>
            </a:pPr>
            <a:r>
              <a:rPr lang="en-US" altLang="en-US" sz="2800"/>
              <a:t>Marked by mostly normal (or low) cortisol levels with some high values accounting for the signs and symptoms of Cushing's syndrome</a:t>
            </a:r>
          </a:p>
          <a:p>
            <a:pPr eaLnBrk="1" hangingPunct="1">
              <a:lnSpc>
                <a:spcPct val="90000"/>
              </a:lnSpc>
            </a:pPr>
            <a:r>
              <a:rPr lang="en-US" altLang="en-US" sz="2800"/>
              <a:t>But lows interspersed with highs may make symptoms worse.</a:t>
            </a:r>
          </a:p>
          <a:p>
            <a:pPr eaLnBrk="1" hangingPunct="1">
              <a:lnSpc>
                <a:spcPct val="90000"/>
              </a:lnSpc>
            </a:pPr>
            <a:r>
              <a:rPr lang="en-US" altLang="en-US" sz="2800"/>
              <a:t>Can be all types of Cushing's syndrome, but in my hands, its pituitary.</a:t>
            </a:r>
          </a:p>
          <a:p>
            <a:pPr eaLnBrk="1" hangingPunct="1">
              <a:lnSpc>
                <a:spcPct val="90000"/>
              </a:lnSpc>
            </a:pPr>
            <a:r>
              <a:rPr lang="en-US" altLang="en-US" sz="2800"/>
              <a:t>Very difficult to diagnose and exclude</a:t>
            </a:r>
            <a:endParaRPr lang="en-US" altLang="en-US"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789C9D70-EA66-1241-E026-5351FF2852BC}"/>
              </a:ext>
            </a:extLst>
          </p:cNvPr>
          <p:cNvSpPr>
            <a:spLocks noGrp="1" noChangeArrowheads="1"/>
          </p:cNvSpPr>
          <p:nvPr>
            <p:ph type="title"/>
          </p:nvPr>
        </p:nvSpPr>
        <p:spPr>
          <a:xfrm>
            <a:off x="1333500" y="152400"/>
            <a:ext cx="7772400" cy="1143000"/>
          </a:xfrm>
        </p:spPr>
        <p:txBody>
          <a:bodyPr/>
          <a:lstStyle/>
          <a:p>
            <a:pPr eaLnBrk="1" hangingPunct="1"/>
            <a:r>
              <a:rPr lang="en-US" altLang="en-US" sz="4800">
                <a:solidFill>
                  <a:srgbClr val="FF6600"/>
                </a:solidFill>
              </a:rPr>
              <a:t>Episodic Cushing's Conclusions (3)</a:t>
            </a:r>
            <a:endParaRPr lang="en-US" altLang="en-US">
              <a:solidFill>
                <a:srgbClr val="FF6600"/>
              </a:solidFill>
            </a:endParaRPr>
          </a:p>
        </p:txBody>
      </p:sp>
      <p:sp>
        <p:nvSpPr>
          <p:cNvPr id="31746" name="Rectangle 3">
            <a:extLst>
              <a:ext uri="{FF2B5EF4-FFF2-40B4-BE49-F238E27FC236}">
                <a16:creationId xmlns:a16="http://schemas.microsoft.com/office/drawing/2014/main" id="{9A731470-DEB1-1CE8-1BEA-19704D49AF76}"/>
              </a:ext>
            </a:extLst>
          </p:cNvPr>
          <p:cNvSpPr>
            <a:spLocks noGrp="1" noChangeArrowheads="1"/>
          </p:cNvSpPr>
          <p:nvPr>
            <p:ph type="body" idx="1"/>
          </p:nvPr>
        </p:nvSpPr>
        <p:spPr>
          <a:xfrm>
            <a:off x="1333500" y="1524000"/>
            <a:ext cx="7772400" cy="4724400"/>
          </a:xfrm>
        </p:spPr>
        <p:txBody>
          <a:bodyPr/>
          <a:lstStyle/>
          <a:p>
            <a:pPr eaLnBrk="1" hangingPunct="1">
              <a:lnSpc>
                <a:spcPct val="90000"/>
              </a:lnSpc>
            </a:pPr>
            <a:r>
              <a:rPr lang="en-US" altLang="en-US" sz="2400"/>
              <a:t>I agree with the Endocrine Society recommendations and like to see 2 different tests high.</a:t>
            </a:r>
          </a:p>
          <a:p>
            <a:pPr eaLnBrk="1" hangingPunct="1">
              <a:lnSpc>
                <a:spcPct val="90000"/>
              </a:lnSpc>
            </a:pPr>
            <a:r>
              <a:rPr lang="en-US" altLang="en-US" sz="2400"/>
              <a:t>The higher the test, the more likely Cushing's is</a:t>
            </a:r>
          </a:p>
          <a:p>
            <a:pPr eaLnBrk="1" hangingPunct="1">
              <a:lnSpc>
                <a:spcPct val="90000"/>
              </a:lnSpc>
            </a:pPr>
            <a:r>
              <a:rPr lang="en-US" altLang="en-US" sz="2400"/>
              <a:t>May limit the severity of the </a:t>
            </a:r>
            <a:r>
              <a:rPr lang="en-US" altLang="en-US" sz="2400" b="1"/>
              <a:t>signs</a:t>
            </a:r>
            <a:r>
              <a:rPr lang="en-US" altLang="en-US" sz="2400"/>
              <a:t> of hypercortisolism. (less weight gain)</a:t>
            </a:r>
          </a:p>
          <a:p>
            <a:pPr eaLnBrk="1" hangingPunct="1">
              <a:lnSpc>
                <a:spcPct val="90000"/>
              </a:lnSpc>
            </a:pPr>
            <a:r>
              <a:rPr lang="en-US" altLang="en-US" sz="2400"/>
              <a:t>Patients with mild/episodic Cushing's seem to have as many </a:t>
            </a:r>
            <a:r>
              <a:rPr lang="en-US" altLang="en-US" sz="2400" b="1"/>
              <a:t>symptoms</a:t>
            </a:r>
            <a:r>
              <a:rPr lang="en-US" altLang="en-US" sz="2400"/>
              <a:t> and as poor a quality of life as full-blown-may be due to daytime lows.</a:t>
            </a:r>
          </a:p>
        </p:txBody>
      </p:sp>
      <p:pic>
        <p:nvPicPr>
          <p:cNvPr id="31747" name="Picture 6" descr="MCPE01451_0000[1]">
            <a:extLst>
              <a:ext uri="{FF2B5EF4-FFF2-40B4-BE49-F238E27FC236}">
                <a16:creationId xmlns:a16="http://schemas.microsoft.com/office/drawing/2014/main" id="{4143825D-0B02-B9C9-3A15-B7ECE033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025" y="4535488"/>
            <a:ext cx="23241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9B8AA7E0-FCDA-F94B-F75B-DC5F2C18D140}"/>
              </a:ext>
            </a:extLst>
          </p:cNvPr>
          <p:cNvSpPr>
            <a:spLocks noGrp="1" noChangeArrowheads="1"/>
          </p:cNvSpPr>
          <p:nvPr>
            <p:ph type="title"/>
          </p:nvPr>
        </p:nvSpPr>
        <p:spPr>
          <a:xfrm>
            <a:off x="952500" y="228600"/>
            <a:ext cx="8534400" cy="1143000"/>
          </a:xfrm>
        </p:spPr>
        <p:txBody>
          <a:bodyPr/>
          <a:lstStyle/>
          <a:p>
            <a:pPr eaLnBrk="1" hangingPunct="1"/>
            <a:r>
              <a:rPr lang="en-US" altLang="en-US" sz="4800" dirty="0">
                <a:solidFill>
                  <a:srgbClr val="FF6600"/>
                </a:solidFill>
              </a:rPr>
              <a:t>Episodic Cushing’s</a:t>
            </a:r>
            <a:endParaRPr lang="en-US" altLang="en-US" dirty="0">
              <a:solidFill>
                <a:srgbClr val="FF6600"/>
              </a:solidFill>
            </a:endParaRPr>
          </a:p>
        </p:txBody>
      </p:sp>
      <p:sp>
        <p:nvSpPr>
          <p:cNvPr id="32770" name="Rectangle 3">
            <a:extLst>
              <a:ext uri="{FF2B5EF4-FFF2-40B4-BE49-F238E27FC236}">
                <a16:creationId xmlns:a16="http://schemas.microsoft.com/office/drawing/2014/main" id="{3E1689B0-F5EA-4AC5-54C7-C3B8911ED8C8}"/>
              </a:ext>
            </a:extLst>
          </p:cNvPr>
          <p:cNvSpPr>
            <a:spLocks noGrp="1" noChangeArrowheads="1"/>
          </p:cNvSpPr>
          <p:nvPr>
            <p:ph type="body" idx="1"/>
          </p:nvPr>
        </p:nvSpPr>
        <p:spPr>
          <a:xfrm>
            <a:off x="1257300" y="1524000"/>
            <a:ext cx="7772400" cy="4724400"/>
          </a:xfrm>
        </p:spPr>
        <p:txBody>
          <a:bodyPr/>
          <a:lstStyle/>
          <a:p>
            <a:pPr eaLnBrk="1" hangingPunct="1">
              <a:lnSpc>
                <a:spcPct val="90000"/>
              </a:lnSpc>
            </a:pPr>
            <a:r>
              <a:rPr lang="en-US" altLang="en-US" sz="2400"/>
              <a:t>My approach is to measure 3-8 UFCs and 17-OHS and 3-8 salivary cortisols in patients with a high degree of suspicion and symptoms of periodicity.</a:t>
            </a:r>
          </a:p>
          <a:p>
            <a:pPr eaLnBrk="1" hangingPunct="1">
              <a:lnSpc>
                <a:spcPct val="90000"/>
              </a:lnSpc>
            </a:pPr>
            <a:r>
              <a:rPr lang="en-US" altLang="en-US" sz="2400"/>
              <a:t>Multiple serum midnight cortisols</a:t>
            </a:r>
          </a:p>
          <a:p>
            <a:pPr eaLnBrk="1" hangingPunct="1">
              <a:lnSpc>
                <a:spcPct val="90000"/>
              </a:lnSpc>
            </a:pPr>
            <a:r>
              <a:rPr lang="en-US" altLang="en-US" sz="2400"/>
              <a:t>The patient should keep a diary of symptoms to correlate with cortisol values.</a:t>
            </a:r>
          </a:p>
          <a:p>
            <a:pPr eaLnBrk="1" hangingPunct="1">
              <a:lnSpc>
                <a:spcPct val="90000"/>
              </a:lnSpc>
            </a:pPr>
            <a:r>
              <a:rPr lang="en-US" altLang="en-US" sz="2400"/>
              <a:t>Patients should try to collect urines/saliva when high symptoms.</a:t>
            </a:r>
          </a:p>
          <a:p>
            <a:pPr eaLnBrk="1" hangingPunct="1">
              <a:lnSpc>
                <a:spcPct val="90000"/>
              </a:lnSpc>
            </a:pPr>
            <a:r>
              <a:rPr lang="en-US" altLang="en-US" sz="2400"/>
              <a:t>If all urines /saliva are normal, it makes active Cushing's syndrome unlikely </a:t>
            </a:r>
            <a:r>
              <a:rPr lang="en-US" altLang="en-US" sz="2400" u="sng"/>
              <a:t>at that time</a:t>
            </a:r>
            <a:r>
              <a:rPr lang="en-US" altLang="en-US" sz="2400"/>
              <a:t>.</a:t>
            </a:r>
          </a:p>
          <a:p>
            <a:pPr eaLnBrk="1" hangingPunct="1">
              <a:lnSpc>
                <a:spcPct val="90000"/>
              </a:lnSpc>
            </a:pPr>
            <a:r>
              <a:rPr lang="en-US" altLang="en-US" sz="2400"/>
              <a:t>Patients should be followed and re-examined at a future time.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7A2EB91-F22F-5B5B-4C62-035ABD506618}"/>
              </a:ext>
            </a:extLst>
          </p:cNvPr>
          <p:cNvSpPr>
            <a:spLocks noGrp="1" noChangeArrowheads="1"/>
          </p:cNvSpPr>
          <p:nvPr>
            <p:ph type="title"/>
          </p:nvPr>
        </p:nvSpPr>
        <p:spPr>
          <a:xfrm>
            <a:off x="766763" y="346075"/>
            <a:ext cx="9353550" cy="1193800"/>
          </a:xfrm>
        </p:spPr>
        <p:txBody>
          <a:bodyPr/>
          <a:lstStyle/>
          <a:p>
            <a:r>
              <a:rPr lang="en-US" altLang="en-US" sz="2800" dirty="0"/>
              <a:t>Surgery vs Medical Therapy</a:t>
            </a:r>
            <a:br>
              <a:rPr lang="en-US" altLang="en-US" sz="3600" dirty="0"/>
            </a:br>
            <a:endParaRPr lang="en-US" altLang="en-US" sz="3600" dirty="0"/>
          </a:p>
        </p:txBody>
      </p:sp>
      <p:sp>
        <p:nvSpPr>
          <p:cNvPr id="35842" name="TextBox 4">
            <a:extLst>
              <a:ext uri="{FF2B5EF4-FFF2-40B4-BE49-F238E27FC236}">
                <a16:creationId xmlns:a16="http://schemas.microsoft.com/office/drawing/2014/main" id="{00D504F7-1374-5CFA-A0E7-FAEE4B2A2513}"/>
              </a:ext>
            </a:extLst>
          </p:cNvPr>
          <p:cNvSpPr txBox="1">
            <a:spLocks noChangeArrowheads="1"/>
          </p:cNvSpPr>
          <p:nvPr/>
        </p:nvSpPr>
        <p:spPr bwMode="auto">
          <a:xfrm>
            <a:off x="766763" y="877771"/>
            <a:ext cx="6961187"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000" dirty="0"/>
              <a:t>Medical treatment for Cushing’s disease has advanced in the last several years with many drugs to choose from.</a:t>
            </a:r>
          </a:p>
          <a:p>
            <a:pPr>
              <a:spcBef>
                <a:spcPct val="0"/>
              </a:spcBef>
              <a:buClrTx/>
              <a:buSzTx/>
            </a:pPr>
            <a:r>
              <a:rPr lang="en-US" altLang="en-US" sz="2000" dirty="0"/>
              <a:t>Drugs can be used individually or in combination.</a:t>
            </a:r>
          </a:p>
          <a:p>
            <a:pPr>
              <a:spcBef>
                <a:spcPct val="0"/>
              </a:spcBef>
              <a:buClrTx/>
              <a:buSzTx/>
            </a:pPr>
            <a:r>
              <a:rPr lang="en-US" altLang="en-US" sz="2000" dirty="0"/>
              <a:t>I have a lot of “tricks” to optimize medical treatment.</a:t>
            </a:r>
          </a:p>
          <a:p>
            <a:pPr>
              <a:spcBef>
                <a:spcPct val="0"/>
              </a:spcBef>
              <a:buClrTx/>
              <a:buSzTx/>
            </a:pPr>
            <a:r>
              <a:rPr lang="en-US" altLang="en-US" sz="2000" dirty="0"/>
              <a:t>I have one patient on ketoconazole for 12 years and many on medicines for years without side effects.</a:t>
            </a:r>
          </a:p>
          <a:p>
            <a:pPr>
              <a:spcBef>
                <a:spcPct val="0"/>
              </a:spcBef>
              <a:buClrTx/>
              <a:buSzTx/>
            </a:pPr>
            <a:r>
              <a:rPr lang="en-US" altLang="en-US" sz="2000" dirty="0"/>
              <a:t>Don’t have to worry about flying for surgery, insurance coverage, post-op issues</a:t>
            </a:r>
          </a:p>
          <a:p>
            <a:pPr>
              <a:spcBef>
                <a:spcPct val="0"/>
              </a:spcBef>
              <a:buClrTx/>
              <a:buSzTx/>
            </a:pPr>
            <a:endParaRPr lang="en-US" altLang="en-US" sz="2400" dirty="0"/>
          </a:p>
          <a:p>
            <a:pPr>
              <a:spcBef>
                <a:spcPct val="0"/>
              </a:spcBef>
              <a:buClrTx/>
              <a:buSzTx/>
            </a:pPr>
            <a:endParaRPr lang="en-US" altLang="en-US" sz="2400" dirty="0"/>
          </a:p>
          <a:p>
            <a:pPr>
              <a:spcBef>
                <a:spcPct val="0"/>
              </a:spcBef>
              <a:buClrTx/>
              <a:buSzTx/>
            </a:pPr>
            <a:endParaRPr lang="en-US" altLang="en-US" sz="2400" dirty="0"/>
          </a:p>
        </p:txBody>
      </p:sp>
    </p:spTree>
    <p:extLst>
      <p:ext uri="{BB962C8B-B14F-4D97-AF65-F5344CB8AC3E}">
        <p14:creationId xmlns:p14="http://schemas.microsoft.com/office/powerpoint/2010/main" val="304695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7A2EB91-F22F-5B5B-4C62-035ABD506618}"/>
              </a:ext>
            </a:extLst>
          </p:cNvPr>
          <p:cNvSpPr>
            <a:spLocks noGrp="1" noChangeArrowheads="1"/>
          </p:cNvSpPr>
          <p:nvPr>
            <p:ph type="title"/>
          </p:nvPr>
        </p:nvSpPr>
        <p:spPr>
          <a:xfrm>
            <a:off x="766763" y="346075"/>
            <a:ext cx="9353550" cy="1193800"/>
          </a:xfrm>
        </p:spPr>
        <p:txBody>
          <a:bodyPr/>
          <a:lstStyle/>
          <a:p>
            <a:r>
              <a:rPr lang="en-US" altLang="en-US" sz="2800" dirty="0"/>
              <a:t>Preoperative Medical Therapy</a:t>
            </a:r>
            <a:br>
              <a:rPr lang="en-US" altLang="en-US" sz="3600" dirty="0"/>
            </a:br>
            <a:endParaRPr lang="en-US" altLang="en-US" sz="3600" dirty="0"/>
          </a:p>
        </p:txBody>
      </p:sp>
      <p:sp>
        <p:nvSpPr>
          <p:cNvPr id="35842" name="TextBox 4">
            <a:extLst>
              <a:ext uri="{FF2B5EF4-FFF2-40B4-BE49-F238E27FC236}">
                <a16:creationId xmlns:a16="http://schemas.microsoft.com/office/drawing/2014/main" id="{00D504F7-1374-5CFA-A0E7-FAEE4B2A2513}"/>
              </a:ext>
            </a:extLst>
          </p:cNvPr>
          <p:cNvSpPr txBox="1">
            <a:spLocks noChangeArrowheads="1"/>
          </p:cNvSpPr>
          <p:nvPr/>
        </p:nvSpPr>
        <p:spPr bwMode="auto">
          <a:xfrm>
            <a:off x="1539837" y="1539875"/>
            <a:ext cx="6961187" cy="633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dirty="0"/>
              <a:t>Dr. Friedman has been advocating this for years</a:t>
            </a:r>
          </a:p>
          <a:p>
            <a:pPr>
              <a:lnSpc>
                <a:spcPct val="90000"/>
              </a:lnSpc>
            </a:pPr>
            <a:r>
              <a:rPr lang="en-US" altLang="en-US" sz="2400" dirty="0"/>
              <a:t>Can be used to determine how much of patient’s symptoms are due to high cortisol.</a:t>
            </a:r>
          </a:p>
          <a:p>
            <a:pPr>
              <a:lnSpc>
                <a:spcPct val="90000"/>
              </a:lnSpc>
            </a:pPr>
            <a:r>
              <a:rPr lang="en-US" altLang="en-US" sz="2400" dirty="0"/>
              <a:t>Can be used to get patients healthier prior to surgery.</a:t>
            </a:r>
          </a:p>
          <a:p>
            <a:pPr>
              <a:lnSpc>
                <a:spcPct val="90000"/>
              </a:lnSpc>
            </a:pPr>
            <a:r>
              <a:rPr lang="en-US" altLang="en-US" sz="2400" dirty="0"/>
              <a:t>I am now giving ketoconazole up to the day before surgery in all pre-op patients</a:t>
            </a:r>
          </a:p>
          <a:p>
            <a:pPr>
              <a:lnSpc>
                <a:spcPct val="90000"/>
              </a:lnSpc>
            </a:pPr>
            <a:r>
              <a:rPr lang="en-US" altLang="en-US" sz="2400" dirty="0"/>
              <a:t>Likely decreases the drop from high cortisol to normal cortisol post-op (cortisol withdrawal)</a:t>
            </a:r>
          </a:p>
          <a:p>
            <a:pPr>
              <a:lnSpc>
                <a:spcPct val="90000"/>
              </a:lnSpc>
            </a:pPr>
            <a:r>
              <a:rPr lang="en-US" altLang="en-US" sz="2400" dirty="0"/>
              <a:t>Downsize is that it may be harder to see a drop in cortisol post-op and determine a cure (but hard to tell in episodic patients anyways).</a:t>
            </a:r>
          </a:p>
          <a:p>
            <a:pPr>
              <a:lnSpc>
                <a:spcPct val="90000"/>
              </a:lnSpc>
            </a:pPr>
            <a:r>
              <a:rPr lang="en-US" altLang="en-US" sz="2400" dirty="0"/>
              <a:t>Discussing a multi-center trial with </a:t>
            </a:r>
            <a:r>
              <a:rPr lang="en-US" altLang="en-US" sz="2400" dirty="0" err="1"/>
              <a:t>Recordati</a:t>
            </a:r>
            <a:r>
              <a:rPr lang="en-US" altLang="en-US" sz="2400" dirty="0"/>
              <a:t> Pharmaceutics</a:t>
            </a:r>
          </a:p>
          <a:p>
            <a:pPr>
              <a:spcBef>
                <a:spcPct val="0"/>
              </a:spcBef>
              <a:buClrTx/>
              <a:buSzTx/>
            </a:pPr>
            <a:endParaRPr lang="en-US" altLang="en-US" sz="2400" dirty="0"/>
          </a:p>
          <a:p>
            <a:pPr>
              <a:spcBef>
                <a:spcPct val="0"/>
              </a:spcBef>
              <a:buClrTx/>
              <a:buSzTx/>
            </a:pPr>
            <a:endParaRPr lang="en-US" altLang="en-US" sz="2400" dirty="0"/>
          </a:p>
          <a:p>
            <a:pPr>
              <a:spcBef>
                <a:spcPct val="0"/>
              </a:spcBef>
              <a:buClrTx/>
              <a:buSzTx/>
            </a:pPr>
            <a:endParaRPr lang="en-US" alt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4ABC8D74-537A-6A66-A70D-7404FB98997E}"/>
              </a:ext>
            </a:extLst>
          </p:cNvPr>
          <p:cNvSpPr>
            <a:spLocks noGrp="1" noChangeArrowheads="1"/>
          </p:cNvSpPr>
          <p:nvPr>
            <p:ph type="title"/>
          </p:nvPr>
        </p:nvSpPr>
        <p:spPr>
          <a:xfrm>
            <a:off x="1333500" y="304800"/>
            <a:ext cx="8218488" cy="1143000"/>
          </a:xfrm>
        </p:spPr>
        <p:txBody>
          <a:bodyPr/>
          <a:lstStyle/>
          <a:p>
            <a:r>
              <a:rPr lang="en-US" altLang="en-US" sz="3200" b="1"/>
              <a:t>Medical treatment for Cushing</a:t>
            </a:r>
            <a:r>
              <a:rPr lang="ja-JP" altLang="en-US" sz="3200" b="1"/>
              <a:t>’</a:t>
            </a:r>
            <a:r>
              <a:rPr lang="en-US" altLang="ja-JP" sz="3200" b="1"/>
              <a:t>s syndrome</a:t>
            </a:r>
            <a:endParaRPr lang="en-US" altLang="en-US" b="1"/>
          </a:p>
        </p:txBody>
      </p:sp>
      <p:sp>
        <p:nvSpPr>
          <p:cNvPr id="37890" name="Rectangle 3">
            <a:extLst>
              <a:ext uri="{FF2B5EF4-FFF2-40B4-BE49-F238E27FC236}">
                <a16:creationId xmlns:a16="http://schemas.microsoft.com/office/drawing/2014/main" id="{D7548C98-0ADD-14D0-1645-FC81B7D5FFF5}"/>
              </a:ext>
            </a:extLst>
          </p:cNvPr>
          <p:cNvSpPr>
            <a:spLocks noGrp="1" noChangeArrowheads="1"/>
          </p:cNvSpPr>
          <p:nvPr>
            <p:ph type="body" idx="1"/>
          </p:nvPr>
        </p:nvSpPr>
        <p:spPr>
          <a:xfrm>
            <a:off x="936625" y="1252538"/>
            <a:ext cx="7162800" cy="3505200"/>
          </a:xfrm>
        </p:spPr>
        <p:txBody>
          <a:bodyPr/>
          <a:lstStyle/>
          <a:p>
            <a:pPr>
              <a:lnSpc>
                <a:spcPct val="90000"/>
              </a:lnSpc>
            </a:pPr>
            <a:r>
              <a:rPr lang="en-US" altLang="en-US" sz="2400" dirty="0"/>
              <a:t>*Ketoconazole-In my opinion, still the best</a:t>
            </a:r>
          </a:p>
          <a:p>
            <a:pPr>
              <a:lnSpc>
                <a:spcPct val="90000"/>
              </a:lnSpc>
            </a:pPr>
            <a:r>
              <a:rPr lang="en-US" altLang="en-US" sz="2400" dirty="0"/>
              <a:t>* </a:t>
            </a:r>
            <a:r>
              <a:rPr lang="en-US" altLang="en-US" sz="2400" dirty="0" err="1"/>
              <a:t>Isturisa</a:t>
            </a:r>
            <a:r>
              <a:rPr lang="en-US" altLang="en-US" sz="2400" dirty="0"/>
              <a:t> (</a:t>
            </a:r>
            <a:r>
              <a:rPr lang="en-US" altLang="en-US" sz="2400" dirty="0" err="1"/>
              <a:t>osilodrostat</a:t>
            </a:r>
            <a:r>
              <a:rPr lang="en-US" altLang="en-US" sz="2400" dirty="0"/>
              <a:t>), works will but increases cortisol precursors, same compound as Metyrapone</a:t>
            </a:r>
          </a:p>
          <a:p>
            <a:pPr>
              <a:lnSpc>
                <a:spcPct val="90000"/>
              </a:lnSpc>
            </a:pPr>
            <a:r>
              <a:rPr lang="en-US" altLang="en-US" sz="2400" dirty="0"/>
              <a:t>* </a:t>
            </a:r>
            <a:r>
              <a:rPr lang="en-US" altLang="en-US" sz="2400" dirty="0" err="1"/>
              <a:t>Recorlev</a:t>
            </a:r>
            <a:r>
              <a:rPr lang="en-US" altLang="en-US" sz="2400" dirty="0"/>
              <a:t> (</a:t>
            </a:r>
            <a:r>
              <a:rPr lang="en-US" altLang="en-US" sz="2400" dirty="0" err="1"/>
              <a:t>Levoketoconazole</a:t>
            </a:r>
            <a:r>
              <a:rPr lang="en-US" altLang="en-US" sz="2400" dirty="0"/>
              <a:t>)</a:t>
            </a:r>
          </a:p>
          <a:p>
            <a:pPr>
              <a:lnSpc>
                <a:spcPct val="90000"/>
              </a:lnSpc>
            </a:pPr>
            <a:r>
              <a:rPr lang="en-US" altLang="en-US" sz="2400" dirty="0"/>
              <a:t>*</a:t>
            </a:r>
            <a:r>
              <a:rPr lang="en-US" altLang="en-US" sz="2400" dirty="0" err="1"/>
              <a:t>Korlym</a:t>
            </a:r>
            <a:r>
              <a:rPr lang="en-US" altLang="en-US" sz="2400" dirty="0"/>
              <a:t> (RU486)-can get adrenal insufficiency and hard to monitor or correct adrenal insufficiency</a:t>
            </a:r>
          </a:p>
          <a:p>
            <a:pPr>
              <a:lnSpc>
                <a:spcPct val="90000"/>
              </a:lnSpc>
            </a:pPr>
            <a:r>
              <a:rPr lang="en-US" altLang="en-US" sz="2400" dirty="0"/>
              <a:t>*Cabergoline-sporadic</a:t>
            </a:r>
          </a:p>
          <a:p>
            <a:pPr>
              <a:lnSpc>
                <a:spcPct val="90000"/>
              </a:lnSpc>
            </a:pPr>
            <a:r>
              <a:rPr lang="en-US" altLang="en-US" sz="2400" dirty="0"/>
              <a:t>*</a:t>
            </a:r>
            <a:r>
              <a:rPr lang="en-US" altLang="en-US" sz="2400" dirty="0" err="1"/>
              <a:t>Paseriotide</a:t>
            </a:r>
            <a:r>
              <a:rPr lang="en-US" altLang="en-US" sz="2400" dirty="0"/>
              <a:t>-somatostatin analog-works poorly and gives diabetes</a:t>
            </a:r>
          </a:p>
          <a:p>
            <a:pPr>
              <a:lnSpc>
                <a:spcPct val="90000"/>
              </a:lnSpc>
            </a:pPr>
            <a:r>
              <a:rPr lang="en-US" altLang="en-US" sz="2400" dirty="0"/>
              <a:t>Aminoglutethimide- not sure if available</a:t>
            </a:r>
          </a:p>
          <a:p>
            <a:pPr>
              <a:lnSpc>
                <a:spcPct val="90000"/>
              </a:lnSpc>
            </a:pPr>
            <a:r>
              <a:rPr lang="en-US" altLang="en-US" sz="2400" dirty="0"/>
              <a:t>Mitotane-permanent adrenal insufficiency, hard to swallow</a:t>
            </a:r>
          </a:p>
          <a:p>
            <a:pPr>
              <a:lnSpc>
                <a:spcPct val="90000"/>
              </a:lnSpc>
            </a:pPr>
            <a:r>
              <a:rPr lang="en-US" altLang="en-US" sz="2400" dirty="0" err="1"/>
              <a:t>Trilostane</a:t>
            </a:r>
            <a:r>
              <a:rPr lang="en-US" altLang="en-US" sz="2400" dirty="0"/>
              <a:t>- can be given IV</a:t>
            </a:r>
          </a:p>
          <a:p>
            <a:pPr lvl="1">
              <a:lnSpc>
                <a:spcPct val="90000"/>
              </a:lnSpc>
            </a:pPr>
            <a:r>
              <a:rPr lang="en-US" altLang="en-US" sz="2000" dirty="0"/>
              <a:t>* will discuss today</a:t>
            </a:r>
          </a:p>
          <a:p>
            <a:pPr>
              <a:lnSpc>
                <a:spcPct val="90000"/>
              </a:lnSpc>
            </a:pPr>
            <a:endParaRPr lang="en-US" altLang="en-US" sz="24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5D483E49-5281-69D8-AC9A-ADFFC6C6E08E}"/>
              </a:ext>
            </a:extLst>
          </p:cNvPr>
          <p:cNvSpPr>
            <a:spLocks noGrp="1" noChangeArrowheads="1"/>
          </p:cNvSpPr>
          <p:nvPr>
            <p:ph type="title"/>
          </p:nvPr>
        </p:nvSpPr>
        <p:spPr>
          <a:xfrm>
            <a:off x="766763" y="346075"/>
            <a:ext cx="9353550" cy="1193800"/>
          </a:xfrm>
        </p:spPr>
        <p:txBody>
          <a:bodyPr/>
          <a:lstStyle/>
          <a:p>
            <a:r>
              <a:rPr lang="en-US" altLang="en-US" sz="2800"/>
              <a:t>Cortisol synthesis</a:t>
            </a:r>
            <a:endParaRPr lang="en-US" altLang="en-US" sz="3600"/>
          </a:p>
        </p:txBody>
      </p:sp>
      <p:pic>
        <p:nvPicPr>
          <p:cNvPr id="38914" name="Picture 2">
            <a:extLst>
              <a:ext uri="{FF2B5EF4-FFF2-40B4-BE49-F238E27FC236}">
                <a16:creationId xmlns:a16="http://schemas.microsoft.com/office/drawing/2014/main" id="{789CBCA8-4756-00E9-1AB1-AB351ED2E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39850"/>
            <a:ext cx="4876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3">
            <a:extLst>
              <a:ext uri="{FF2B5EF4-FFF2-40B4-BE49-F238E27FC236}">
                <a16:creationId xmlns:a16="http://schemas.microsoft.com/office/drawing/2014/main" id="{35ADE8BA-17C1-870C-70D4-37A8ACEF2E3B}"/>
              </a:ext>
            </a:extLst>
          </p:cNvPr>
          <p:cNvSpPr txBox="1">
            <a:spLocks noChangeArrowheads="1"/>
          </p:cNvSpPr>
          <p:nvPr/>
        </p:nvSpPr>
        <p:spPr bwMode="auto">
          <a:xfrm>
            <a:off x="666750" y="2433638"/>
            <a:ext cx="1406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t>Keto </a:t>
            </a:r>
            <a:r>
              <a:rPr lang="en-US" altLang="en-US" sz="2400">
                <a:solidFill>
                  <a:srgbClr val="FF0000"/>
                </a:solidFill>
              </a:rPr>
              <a:t>*</a:t>
            </a:r>
          </a:p>
          <a:p>
            <a:pPr>
              <a:spcBef>
                <a:spcPct val="0"/>
              </a:spcBef>
              <a:buClrTx/>
              <a:buSzTx/>
              <a:buFontTx/>
              <a:buNone/>
            </a:pPr>
            <a:r>
              <a:rPr lang="en-US" altLang="en-US" sz="2400"/>
              <a:t>Isturista </a:t>
            </a:r>
            <a:r>
              <a:rPr lang="en-US" altLang="en-US" sz="2400">
                <a:solidFill>
                  <a:srgbClr val="00B050"/>
                </a:solidFill>
              </a:rPr>
              <a:t>#</a:t>
            </a:r>
          </a:p>
        </p:txBody>
      </p:sp>
      <p:sp>
        <p:nvSpPr>
          <p:cNvPr id="38916" name="TextBox 7">
            <a:extLst>
              <a:ext uri="{FF2B5EF4-FFF2-40B4-BE49-F238E27FC236}">
                <a16:creationId xmlns:a16="http://schemas.microsoft.com/office/drawing/2014/main" id="{9DC01C1F-C2E5-03AF-0A63-4D22ABDDAAA4}"/>
              </a:ext>
            </a:extLst>
          </p:cNvPr>
          <p:cNvSpPr txBox="1">
            <a:spLocks noChangeArrowheads="1"/>
          </p:cNvSpPr>
          <p:nvPr/>
        </p:nvSpPr>
        <p:spPr bwMode="auto">
          <a:xfrm>
            <a:off x="4973638" y="2071688"/>
            <a:ext cx="41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00B050"/>
                </a:solidFill>
              </a:rPr>
              <a:t>#</a:t>
            </a:r>
            <a:endParaRPr lang="en-US" altLang="en-US" sz="2400"/>
          </a:p>
        </p:txBody>
      </p:sp>
      <p:sp>
        <p:nvSpPr>
          <p:cNvPr id="38917" name="TextBox 10">
            <a:extLst>
              <a:ext uri="{FF2B5EF4-FFF2-40B4-BE49-F238E27FC236}">
                <a16:creationId xmlns:a16="http://schemas.microsoft.com/office/drawing/2014/main" id="{02FF9FBC-E46F-71F5-CBC0-B2A7F8A4EEE8}"/>
              </a:ext>
            </a:extLst>
          </p:cNvPr>
          <p:cNvSpPr txBox="1">
            <a:spLocks noChangeArrowheads="1"/>
          </p:cNvSpPr>
          <p:nvPr/>
        </p:nvSpPr>
        <p:spPr bwMode="auto">
          <a:xfrm>
            <a:off x="2814638" y="1568450"/>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38918" name="TextBox 11">
            <a:extLst>
              <a:ext uri="{FF2B5EF4-FFF2-40B4-BE49-F238E27FC236}">
                <a16:creationId xmlns:a16="http://schemas.microsoft.com/office/drawing/2014/main" id="{A15B30E5-9AA0-88F7-C213-D410F5C591CA}"/>
              </a:ext>
            </a:extLst>
          </p:cNvPr>
          <p:cNvSpPr txBox="1">
            <a:spLocks noChangeArrowheads="1"/>
          </p:cNvSpPr>
          <p:nvPr/>
        </p:nvSpPr>
        <p:spPr bwMode="auto">
          <a:xfrm>
            <a:off x="5143500" y="2071688"/>
            <a:ext cx="379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38919" name="TextBox 12">
            <a:extLst>
              <a:ext uri="{FF2B5EF4-FFF2-40B4-BE49-F238E27FC236}">
                <a16:creationId xmlns:a16="http://schemas.microsoft.com/office/drawing/2014/main" id="{1FE93853-498B-AE50-2B60-68FD29DC4142}"/>
              </a:ext>
            </a:extLst>
          </p:cNvPr>
          <p:cNvSpPr txBox="1">
            <a:spLocks noChangeArrowheads="1"/>
          </p:cNvSpPr>
          <p:nvPr/>
        </p:nvSpPr>
        <p:spPr bwMode="auto">
          <a:xfrm>
            <a:off x="3652838" y="34290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38920" name="TextBox 13">
            <a:extLst>
              <a:ext uri="{FF2B5EF4-FFF2-40B4-BE49-F238E27FC236}">
                <a16:creationId xmlns:a16="http://schemas.microsoft.com/office/drawing/2014/main" id="{6B007F35-5973-B324-2AE1-54F14509E124}"/>
              </a:ext>
            </a:extLst>
          </p:cNvPr>
          <p:cNvSpPr txBox="1">
            <a:spLocks noChangeArrowheads="1"/>
          </p:cNvSpPr>
          <p:nvPr/>
        </p:nvSpPr>
        <p:spPr bwMode="auto">
          <a:xfrm>
            <a:off x="2814638" y="2011363"/>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38921" name="TextBox 14">
            <a:extLst>
              <a:ext uri="{FF2B5EF4-FFF2-40B4-BE49-F238E27FC236}">
                <a16:creationId xmlns:a16="http://schemas.microsoft.com/office/drawing/2014/main" id="{31138E1D-2CF8-1EF8-671B-7970CF314D53}"/>
              </a:ext>
            </a:extLst>
          </p:cNvPr>
          <p:cNvSpPr txBox="1">
            <a:spLocks noChangeArrowheads="1"/>
          </p:cNvSpPr>
          <p:nvPr/>
        </p:nvSpPr>
        <p:spPr bwMode="auto">
          <a:xfrm>
            <a:off x="4956175" y="1344613"/>
            <a:ext cx="41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00B050"/>
                </a:solidFill>
              </a:rPr>
              <a:t>#</a:t>
            </a:r>
            <a:endParaRPr lang="en-US" altLang="en-US" sz="2400"/>
          </a:p>
        </p:txBody>
      </p:sp>
      <p:sp>
        <p:nvSpPr>
          <p:cNvPr id="38922" name="TextBox 15">
            <a:extLst>
              <a:ext uri="{FF2B5EF4-FFF2-40B4-BE49-F238E27FC236}">
                <a16:creationId xmlns:a16="http://schemas.microsoft.com/office/drawing/2014/main" id="{0CF9C68A-099D-AD91-8F51-AC9F5FB71AA2}"/>
              </a:ext>
            </a:extLst>
          </p:cNvPr>
          <p:cNvSpPr txBox="1">
            <a:spLocks noChangeArrowheads="1"/>
          </p:cNvSpPr>
          <p:nvPr/>
        </p:nvSpPr>
        <p:spPr bwMode="auto">
          <a:xfrm>
            <a:off x="5164138" y="1362075"/>
            <a:ext cx="379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86DA6F8-4A8F-9A6C-DA2D-1AE23816D1CE}"/>
              </a:ext>
            </a:extLst>
          </p:cNvPr>
          <p:cNvSpPr>
            <a:spLocks noGrp="1" noChangeArrowheads="1"/>
          </p:cNvSpPr>
          <p:nvPr>
            <p:ph type="title"/>
          </p:nvPr>
        </p:nvSpPr>
        <p:spPr>
          <a:xfrm>
            <a:off x="1333500" y="304800"/>
            <a:ext cx="7620000" cy="1143000"/>
          </a:xfrm>
        </p:spPr>
        <p:txBody>
          <a:bodyPr/>
          <a:lstStyle/>
          <a:p>
            <a:r>
              <a:rPr lang="en-US" altLang="en-US" sz="3200" b="1"/>
              <a:t>Ketoconazole</a:t>
            </a:r>
            <a:endParaRPr lang="en-US" altLang="en-US" b="1"/>
          </a:p>
        </p:txBody>
      </p:sp>
      <p:sp>
        <p:nvSpPr>
          <p:cNvPr id="40962" name="Rectangle 3">
            <a:extLst>
              <a:ext uri="{FF2B5EF4-FFF2-40B4-BE49-F238E27FC236}">
                <a16:creationId xmlns:a16="http://schemas.microsoft.com/office/drawing/2014/main" id="{1F7065B7-2F86-D754-5822-117E31B20F11}"/>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400"/>
              <a:t>Off-label use, not FDA approved for Cushing’s syndrome in the US (but approved in Europe).</a:t>
            </a:r>
          </a:p>
          <a:p>
            <a:pPr>
              <a:lnSpc>
                <a:spcPct val="90000"/>
              </a:lnSpc>
            </a:pPr>
            <a:r>
              <a:rPr lang="en-US" altLang="en-US" sz="2400"/>
              <a:t>Works by blocking several steps in cortisol biosynthesis.</a:t>
            </a:r>
          </a:p>
          <a:p>
            <a:pPr>
              <a:lnSpc>
                <a:spcPct val="90000"/>
              </a:lnSpc>
            </a:pPr>
            <a:r>
              <a:rPr lang="en-US" altLang="en-US" sz="2400"/>
              <a:t>May also inhibit pituitary cell growth</a:t>
            </a:r>
          </a:p>
          <a:p>
            <a:pPr>
              <a:lnSpc>
                <a:spcPct val="90000"/>
              </a:lnSpc>
            </a:pPr>
            <a:r>
              <a:rPr lang="en-US" altLang="en-US" sz="2400"/>
              <a:t>Has a pretty short half-life-6-8 hrs-I give it at night as Cushing’s disease is marked by high cortisol at night.</a:t>
            </a:r>
          </a:p>
          <a:p>
            <a:pPr>
              <a:lnSpc>
                <a:spcPct val="90000"/>
              </a:lnSpc>
            </a:pPr>
            <a:r>
              <a:rPr lang="en-US" altLang="en-US" sz="2400"/>
              <a:t>Side effect-elevation of liver tests, which is reversible on stopping drug.</a:t>
            </a:r>
          </a:p>
          <a:p>
            <a:pPr>
              <a:lnSpc>
                <a:spcPct val="90000"/>
              </a:lnSpc>
            </a:pPr>
            <a:r>
              <a:rPr lang="en-US" altLang="en-US" sz="2400"/>
              <a:t>Liver test abnormalities are more pronounced at higher doses-&gt; 1200 mg.</a:t>
            </a:r>
          </a:p>
          <a:p>
            <a:pPr>
              <a:lnSpc>
                <a:spcPct val="90000"/>
              </a:lnSpc>
            </a:pPr>
            <a:r>
              <a:rPr lang="en-US" altLang="en-US" sz="2400"/>
              <a:t>Check liver tests at baseline and every 2-3 months</a:t>
            </a:r>
          </a:p>
          <a:p>
            <a:pPr>
              <a:lnSpc>
                <a:spcPct val="90000"/>
              </a:lnSpc>
            </a:pPr>
            <a:r>
              <a:rPr lang="en-US" altLang="en-US" sz="2400"/>
              <a:t>Thought to increase QT interval, but found not to be the case.</a:t>
            </a:r>
          </a:p>
          <a:p>
            <a:pPr lvl="2" algn="just">
              <a:lnSpc>
                <a:spcPct val="90000"/>
              </a:lnSpc>
              <a:buFontTx/>
              <a:buNone/>
            </a:pPr>
            <a:r>
              <a:rPr lang="en-US" altLang="en-US" sz="1800" b="1"/>
              <a:t>	</a:t>
            </a:r>
            <a:endParaRPr lang="en-US" altLang="en-US" sz="1400"/>
          </a:p>
          <a:p>
            <a:pPr algn="just">
              <a:lnSpc>
                <a:spcPct val="90000"/>
              </a:lnSpc>
              <a:buFontTx/>
              <a:buNone/>
            </a:pPr>
            <a:r>
              <a:rPr lang="en-US" altLang="en-US" sz="180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78655E5-CC8E-D4A7-9006-CEB363B1182B}"/>
              </a:ext>
            </a:extLst>
          </p:cNvPr>
          <p:cNvSpPr>
            <a:spLocks noGrp="1" noChangeArrowheads="1"/>
          </p:cNvSpPr>
          <p:nvPr>
            <p:ph type="title"/>
          </p:nvPr>
        </p:nvSpPr>
        <p:spPr>
          <a:xfrm>
            <a:off x="1333500" y="304800"/>
            <a:ext cx="7620000" cy="1143000"/>
          </a:xfrm>
        </p:spPr>
        <p:txBody>
          <a:bodyPr/>
          <a:lstStyle/>
          <a:p>
            <a:r>
              <a:rPr lang="en-US" altLang="en-US" sz="3200" b="1"/>
              <a:t>Ketoconazole</a:t>
            </a:r>
            <a:endParaRPr lang="en-US" altLang="en-US" b="1"/>
          </a:p>
        </p:txBody>
      </p:sp>
      <p:sp>
        <p:nvSpPr>
          <p:cNvPr id="41986" name="Rectangle 3">
            <a:extLst>
              <a:ext uri="{FF2B5EF4-FFF2-40B4-BE49-F238E27FC236}">
                <a16:creationId xmlns:a16="http://schemas.microsoft.com/office/drawing/2014/main" id="{F20A31AE-80FC-7EEC-2702-C3F073359E8A}"/>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400" dirty="0"/>
              <a:t>Cushing</a:t>
            </a:r>
            <a:r>
              <a:rPr lang="ja-JP" altLang="en-US" sz="2400"/>
              <a:t>’</a:t>
            </a:r>
            <a:r>
              <a:rPr lang="en-US" altLang="ja-JP" sz="2400" dirty="0"/>
              <a:t>s syndrome is a disease of high night time cortisol, some patients have low daytime cortisol.</a:t>
            </a:r>
          </a:p>
          <a:p>
            <a:pPr lvl="1">
              <a:lnSpc>
                <a:spcPct val="90000"/>
              </a:lnSpc>
            </a:pPr>
            <a:r>
              <a:rPr lang="en-US" altLang="en-US" sz="2000" dirty="0"/>
              <a:t>Give 200 mg 1 </a:t>
            </a:r>
            <a:r>
              <a:rPr lang="en-US" altLang="en-US" sz="2000" dirty="0" err="1"/>
              <a:t>hr</a:t>
            </a:r>
            <a:r>
              <a:rPr lang="en-US" altLang="en-US" sz="2000" dirty="0"/>
              <a:t> and 3 </a:t>
            </a:r>
            <a:r>
              <a:rPr lang="en-US" altLang="en-US" sz="2000" dirty="0" err="1"/>
              <a:t>hr</a:t>
            </a:r>
            <a:r>
              <a:rPr lang="en-US" altLang="en-US" sz="2000" dirty="0"/>
              <a:t> before bedtime to decrease night time cortisol</a:t>
            </a:r>
          </a:p>
          <a:p>
            <a:pPr lvl="1">
              <a:lnSpc>
                <a:spcPct val="90000"/>
              </a:lnSpc>
            </a:pPr>
            <a:r>
              <a:rPr lang="en-US" altLang="en-US" sz="2000" dirty="0"/>
              <a:t>Can go up on night-time dose</a:t>
            </a:r>
          </a:p>
          <a:p>
            <a:pPr lvl="1">
              <a:lnSpc>
                <a:spcPct val="90000"/>
              </a:lnSpc>
            </a:pPr>
            <a:r>
              <a:rPr lang="en-US" altLang="en-US" sz="2000" dirty="0"/>
              <a:t>Give 200 mg 3X/day-often lunch, dinner and bedtime</a:t>
            </a:r>
          </a:p>
          <a:p>
            <a:pPr lvl="1">
              <a:lnSpc>
                <a:spcPct val="90000"/>
              </a:lnSpc>
            </a:pPr>
            <a:r>
              <a:rPr lang="en-US" altLang="en-US" sz="2000" dirty="0"/>
              <a:t>Can go up on the dose for severe hypercortisolism</a:t>
            </a:r>
          </a:p>
          <a:p>
            <a:pPr lvl="1">
              <a:lnSpc>
                <a:spcPct val="90000"/>
              </a:lnSpc>
            </a:pPr>
            <a:r>
              <a:rPr lang="en-US" altLang="en-US" sz="2000" dirty="0"/>
              <a:t>I usually give patients some 5 mg pills of hydrocortisone to be taken in the AM, if symptoms of adrenal insufficiency (nausea, vomiting, diarrhea, abdominal pain, achy).</a:t>
            </a:r>
          </a:p>
          <a:p>
            <a:pPr lvl="1">
              <a:lnSpc>
                <a:spcPct val="90000"/>
              </a:lnSpc>
            </a:pPr>
            <a:r>
              <a:rPr lang="en-US" altLang="en-US" sz="2000" dirty="0"/>
              <a:t>Rarely do they need it, but it is good to have on hand</a:t>
            </a:r>
          </a:p>
          <a:p>
            <a:pPr lvl="1">
              <a:lnSpc>
                <a:spcPct val="90000"/>
              </a:lnSpc>
            </a:pPr>
            <a:r>
              <a:rPr lang="en-US" altLang="en-US" sz="2000" dirty="0"/>
              <a:t>I give every patients vitamin E 400 </a:t>
            </a:r>
            <a:r>
              <a:rPr lang="en-US" altLang="en-US" sz="2000" dirty="0" err="1"/>
              <a:t>iU</a:t>
            </a:r>
            <a:r>
              <a:rPr lang="en-US" altLang="en-US" sz="2000" dirty="0"/>
              <a:t> a day and milk thistle with 1000 mg of silymarin, to protect the liver.</a:t>
            </a:r>
          </a:p>
          <a:p>
            <a:pPr lvl="1">
              <a:lnSpc>
                <a:spcPct val="90000"/>
              </a:lnSpc>
            </a:pPr>
            <a:r>
              <a:rPr lang="en-US" altLang="en-US" sz="2000" dirty="0"/>
              <a:t>I only see increase in liver tests rarely with this pretreatment.</a:t>
            </a:r>
          </a:p>
          <a:p>
            <a:pPr marL="457200" lvl="1" indent="0">
              <a:lnSpc>
                <a:spcPct val="90000"/>
              </a:lnSpc>
              <a:buNone/>
            </a:pPr>
            <a:endParaRPr lang="en-US" altLang="en-US" sz="20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E47D7E8-A2BB-0E12-6E21-AB8F1CB28AD0}"/>
              </a:ext>
            </a:extLst>
          </p:cNvPr>
          <p:cNvSpPr>
            <a:spLocks noGrp="1" noChangeArrowheads="1"/>
          </p:cNvSpPr>
          <p:nvPr>
            <p:ph type="title"/>
          </p:nvPr>
        </p:nvSpPr>
        <p:spPr>
          <a:xfrm>
            <a:off x="1333500" y="0"/>
            <a:ext cx="7620000" cy="1143000"/>
          </a:xfrm>
        </p:spPr>
        <p:txBody>
          <a:bodyPr/>
          <a:lstStyle/>
          <a:p>
            <a:r>
              <a:rPr lang="en-US" altLang="en-US" sz="3200" b="1" dirty="0"/>
              <a:t>Ketoconazole drug interactions</a:t>
            </a:r>
            <a:endParaRPr lang="en-US" altLang="en-US" b="1" dirty="0"/>
          </a:p>
        </p:txBody>
      </p:sp>
      <p:sp>
        <p:nvSpPr>
          <p:cNvPr id="43010" name="Rectangle 3">
            <a:extLst>
              <a:ext uri="{FF2B5EF4-FFF2-40B4-BE49-F238E27FC236}">
                <a16:creationId xmlns:a16="http://schemas.microsoft.com/office/drawing/2014/main" id="{C441930D-665A-D8CF-5423-708A8691E1E3}"/>
              </a:ext>
            </a:extLst>
          </p:cNvPr>
          <p:cNvSpPr>
            <a:spLocks noGrp="1" noChangeArrowheads="1"/>
          </p:cNvSpPr>
          <p:nvPr>
            <p:ph type="body" idx="1"/>
          </p:nvPr>
        </p:nvSpPr>
        <p:spPr>
          <a:xfrm>
            <a:off x="950913" y="906463"/>
            <a:ext cx="8002587" cy="3505200"/>
          </a:xfrm>
        </p:spPr>
        <p:txBody>
          <a:bodyPr/>
          <a:lstStyle/>
          <a:p>
            <a:pPr>
              <a:lnSpc>
                <a:spcPct val="90000"/>
              </a:lnSpc>
            </a:pPr>
            <a:r>
              <a:rPr lang="en-US" altLang="en-US" sz="2000" dirty="0"/>
              <a:t>Interacts with drugs, especially statins (but can be given with a lower dose of statin). </a:t>
            </a:r>
          </a:p>
          <a:p>
            <a:pPr>
              <a:lnSpc>
                <a:spcPct val="90000"/>
              </a:lnSpc>
            </a:pPr>
            <a:r>
              <a:rPr lang="en-US" altLang="en-US" sz="2000" dirty="0"/>
              <a:t>Instead of Lipitor 80 mg, replace with Lipitor 40 mg or Crestor 20 mg.</a:t>
            </a:r>
          </a:p>
          <a:p>
            <a:pPr>
              <a:lnSpc>
                <a:spcPct val="90000"/>
              </a:lnSpc>
            </a:pPr>
            <a:r>
              <a:rPr lang="en-US" sz="2000" dirty="0"/>
              <a:t>Benzodiazepines that are not metabolized by CYP450 3A4 (lorazepam, oxazepam, temazepam) may be substituted for Xanax (alprazolam) or Ambien (Zolpidem)</a:t>
            </a:r>
          </a:p>
          <a:p>
            <a:pPr>
              <a:lnSpc>
                <a:spcPct val="90000"/>
              </a:lnSpc>
            </a:pPr>
            <a:r>
              <a:rPr lang="en-US" altLang="en-US" sz="2000" dirty="0"/>
              <a:t>Dose of </a:t>
            </a:r>
            <a:r>
              <a:rPr lang="en-US" altLang="en-US" sz="2000" dirty="0" err="1"/>
              <a:t>Elliquis</a:t>
            </a:r>
            <a:r>
              <a:rPr lang="en-US" altLang="en-US" sz="2000" dirty="0"/>
              <a:t> (apixaban) should be reduced</a:t>
            </a:r>
          </a:p>
          <a:p>
            <a:pPr>
              <a:lnSpc>
                <a:spcPct val="90000"/>
              </a:lnSpc>
            </a:pPr>
            <a:r>
              <a:rPr lang="en-US" altLang="en-US" sz="2000" dirty="0"/>
              <a:t>Most interactions are theoretically (yes you can take it with Tylenol) and not clinically significant, but warnings are including due to the effects of ketoconazole on the liver.</a:t>
            </a:r>
          </a:p>
          <a:p>
            <a:pPr>
              <a:lnSpc>
                <a:spcPct val="90000"/>
              </a:lnSpc>
            </a:pPr>
            <a:r>
              <a:rPr lang="en-US" altLang="en-US" sz="2000" dirty="0"/>
              <a:t>Calcium may reduce the effects of ketoconazole so it should be given 2 hours apart</a:t>
            </a:r>
          </a:p>
          <a:p>
            <a:pPr>
              <a:lnSpc>
                <a:spcPct val="90000"/>
              </a:lnSpc>
            </a:pPr>
            <a:r>
              <a:rPr lang="en-US" altLang="en-US" sz="2000" dirty="0"/>
              <a:t>Concern about inhalers (Advair, Flonase, ProAir HFA) probably not important</a:t>
            </a:r>
          </a:p>
          <a:p>
            <a:pPr>
              <a:lnSpc>
                <a:spcPct val="90000"/>
              </a:lnSpc>
            </a:pPr>
            <a:r>
              <a:rPr lang="en-US" altLang="en-US" sz="2000" dirty="0"/>
              <a:t>Concern about drinking alcohol as that can affect the liver</a:t>
            </a:r>
          </a:p>
          <a:p>
            <a:pPr>
              <a:lnSpc>
                <a:spcPct val="90000"/>
              </a:lnSpc>
            </a:pPr>
            <a:r>
              <a:rPr lang="en-US" sz="2000" dirty="0"/>
              <a:t>Grapefruit juice may increase the blood levels of ketoconazole (probably not an issue as I use low doses of ketoconazole).</a:t>
            </a:r>
            <a:endParaRPr lang="en-US" altLang="en-US" sz="2000" dirty="0"/>
          </a:p>
          <a:p>
            <a:pPr lvl="1">
              <a:lnSpc>
                <a:spcPct val="90000"/>
              </a:lnSpc>
            </a:pPr>
            <a:endParaRPr lang="en-US" altLang="en-US" sz="20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7A2EB91-F22F-5B5B-4C62-035ABD506618}"/>
              </a:ext>
            </a:extLst>
          </p:cNvPr>
          <p:cNvSpPr>
            <a:spLocks noGrp="1" noChangeArrowheads="1"/>
          </p:cNvSpPr>
          <p:nvPr>
            <p:ph type="title"/>
          </p:nvPr>
        </p:nvSpPr>
        <p:spPr>
          <a:xfrm>
            <a:off x="766763" y="346075"/>
            <a:ext cx="9353550" cy="1193800"/>
          </a:xfrm>
        </p:spPr>
        <p:txBody>
          <a:bodyPr/>
          <a:lstStyle/>
          <a:p>
            <a:r>
              <a:rPr lang="en-US" sz="2800" dirty="0"/>
              <a:t>Transsphenoidal surgery (TSS)</a:t>
            </a:r>
            <a:br>
              <a:rPr lang="en-US" altLang="en-US" sz="3600" dirty="0"/>
            </a:br>
            <a:endParaRPr lang="en-US" altLang="en-US" sz="3600" dirty="0"/>
          </a:p>
        </p:txBody>
      </p:sp>
      <p:sp>
        <p:nvSpPr>
          <p:cNvPr id="35842" name="TextBox 4">
            <a:extLst>
              <a:ext uri="{FF2B5EF4-FFF2-40B4-BE49-F238E27FC236}">
                <a16:creationId xmlns:a16="http://schemas.microsoft.com/office/drawing/2014/main" id="{00D504F7-1374-5CFA-A0E7-FAEE4B2A2513}"/>
              </a:ext>
            </a:extLst>
          </p:cNvPr>
          <p:cNvSpPr txBox="1">
            <a:spLocks noChangeArrowheads="1"/>
          </p:cNvSpPr>
          <p:nvPr/>
        </p:nvSpPr>
        <p:spPr bwMode="auto">
          <a:xfrm>
            <a:off x="766763" y="877771"/>
            <a:ext cx="696118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sz="2000" dirty="0"/>
              <a:t>Transsphenoidal approaches to pituitary tumors have undergone a rigorous test of time since the introduction of the first technique by </a:t>
            </a:r>
            <a:r>
              <a:rPr lang="en-US" sz="2000" dirty="0" err="1"/>
              <a:t>Schloffer</a:t>
            </a:r>
            <a:r>
              <a:rPr lang="en-US" sz="2000" dirty="0"/>
              <a:t> in 1907</a:t>
            </a:r>
            <a:endParaRPr lang="en-US" altLang="en-US" sz="2000" dirty="0"/>
          </a:p>
          <a:p>
            <a:pPr>
              <a:spcBef>
                <a:spcPct val="0"/>
              </a:spcBef>
              <a:buClrTx/>
              <a:buSzTx/>
            </a:pPr>
            <a:r>
              <a:rPr lang="en-US" sz="2000" dirty="0"/>
              <a:t>T. Harvey W. Cushing performed his first transsphenoidal operation in 1909 in a patient with acromegaly by using a modified form of the </a:t>
            </a:r>
            <a:r>
              <a:rPr lang="en-US" sz="2000" dirty="0" err="1"/>
              <a:t>Schloffer</a:t>
            </a:r>
            <a:r>
              <a:rPr lang="en-US" sz="2000" dirty="0"/>
              <a:t> method to reach the pituitary gland.</a:t>
            </a:r>
          </a:p>
          <a:p>
            <a:pPr>
              <a:spcBef>
                <a:spcPct val="0"/>
              </a:spcBef>
              <a:buClrTx/>
              <a:buSzTx/>
            </a:pPr>
            <a:r>
              <a:rPr lang="en-US" sz="2000" dirty="0"/>
              <a:t>Transsphenoidal surgery (TSS) was nearly abandoned in the late 1920s, followed by its renaissance in the late 1960s.</a:t>
            </a:r>
            <a:endParaRPr lang="en-US" altLang="en-US" sz="2000" dirty="0"/>
          </a:p>
          <a:p>
            <a:pPr>
              <a:spcBef>
                <a:spcPct val="0"/>
              </a:spcBef>
              <a:buClrTx/>
              <a:buSzTx/>
            </a:pPr>
            <a:endParaRPr lang="en-US" altLang="en-US" sz="2400" dirty="0"/>
          </a:p>
          <a:p>
            <a:pPr>
              <a:spcBef>
                <a:spcPct val="0"/>
              </a:spcBef>
              <a:buClrTx/>
              <a:buSzTx/>
            </a:pPr>
            <a:endParaRPr lang="en-US" altLang="en-US" sz="2400" dirty="0"/>
          </a:p>
          <a:p>
            <a:pPr>
              <a:spcBef>
                <a:spcPct val="0"/>
              </a:spcBef>
              <a:buClrTx/>
              <a:buSzTx/>
            </a:pPr>
            <a:endParaRPr lang="en-US" altLang="en-US" sz="2400" dirty="0"/>
          </a:p>
        </p:txBody>
      </p:sp>
      <p:pic>
        <p:nvPicPr>
          <p:cNvPr id="2" name="Picture 1">
            <a:extLst>
              <a:ext uri="{FF2B5EF4-FFF2-40B4-BE49-F238E27FC236}">
                <a16:creationId xmlns:a16="http://schemas.microsoft.com/office/drawing/2014/main" id="{2EF840F9-8B31-1FA4-0F60-A89F41E56822}"/>
              </a:ext>
            </a:extLst>
          </p:cNvPr>
          <p:cNvPicPr>
            <a:picLocks noChangeAspect="1"/>
          </p:cNvPicPr>
          <p:nvPr/>
        </p:nvPicPr>
        <p:blipFill>
          <a:blip r:embed="rId3"/>
          <a:stretch>
            <a:fillRect/>
          </a:stretch>
        </p:blipFill>
        <p:spPr>
          <a:xfrm>
            <a:off x="2325921" y="4407752"/>
            <a:ext cx="4660900" cy="2349500"/>
          </a:xfrm>
          <a:prstGeom prst="rect">
            <a:avLst/>
          </a:prstGeom>
        </p:spPr>
      </p:pic>
    </p:spTree>
    <p:extLst>
      <p:ext uri="{BB962C8B-B14F-4D97-AF65-F5344CB8AC3E}">
        <p14:creationId xmlns:p14="http://schemas.microsoft.com/office/powerpoint/2010/main" val="3218116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E47D7E8-A2BB-0E12-6E21-AB8F1CB28AD0}"/>
              </a:ext>
            </a:extLst>
          </p:cNvPr>
          <p:cNvSpPr>
            <a:spLocks noGrp="1" noChangeArrowheads="1"/>
          </p:cNvSpPr>
          <p:nvPr>
            <p:ph type="title"/>
          </p:nvPr>
        </p:nvSpPr>
        <p:spPr>
          <a:xfrm>
            <a:off x="1333500" y="0"/>
            <a:ext cx="7620000" cy="1143000"/>
          </a:xfrm>
        </p:spPr>
        <p:txBody>
          <a:bodyPr/>
          <a:lstStyle/>
          <a:p>
            <a:r>
              <a:rPr lang="en-US" altLang="en-US" sz="3200" b="1"/>
              <a:t>Ketoconazole</a:t>
            </a:r>
            <a:endParaRPr lang="en-US" altLang="en-US" b="1"/>
          </a:p>
        </p:txBody>
      </p:sp>
      <p:sp>
        <p:nvSpPr>
          <p:cNvPr id="43010" name="Rectangle 3">
            <a:extLst>
              <a:ext uri="{FF2B5EF4-FFF2-40B4-BE49-F238E27FC236}">
                <a16:creationId xmlns:a16="http://schemas.microsoft.com/office/drawing/2014/main" id="{C441930D-665A-D8CF-5423-708A8691E1E3}"/>
              </a:ext>
            </a:extLst>
          </p:cNvPr>
          <p:cNvSpPr>
            <a:spLocks noGrp="1" noChangeArrowheads="1"/>
          </p:cNvSpPr>
          <p:nvPr>
            <p:ph type="body" idx="1"/>
          </p:nvPr>
        </p:nvSpPr>
        <p:spPr>
          <a:xfrm>
            <a:off x="950913" y="906463"/>
            <a:ext cx="8002587" cy="3505200"/>
          </a:xfrm>
        </p:spPr>
        <p:txBody>
          <a:bodyPr/>
          <a:lstStyle/>
          <a:p>
            <a:pPr>
              <a:lnSpc>
                <a:spcPct val="90000"/>
              </a:lnSpc>
            </a:pPr>
            <a:r>
              <a:rPr lang="en-US" altLang="en-US" sz="2000" dirty="0"/>
              <a:t>Works in almost all patients</a:t>
            </a:r>
          </a:p>
          <a:p>
            <a:pPr>
              <a:lnSpc>
                <a:spcPct val="90000"/>
              </a:lnSpc>
            </a:pPr>
            <a:r>
              <a:rPr lang="en-US" altLang="en-US" sz="2000" dirty="0"/>
              <a:t>Educate patients about adrenal insufficiency</a:t>
            </a:r>
          </a:p>
          <a:p>
            <a:pPr>
              <a:lnSpc>
                <a:spcPct val="90000"/>
              </a:lnSpc>
            </a:pPr>
            <a:r>
              <a:rPr lang="en-US" altLang="en-US" sz="2000" dirty="0"/>
              <a:t>Can be used to determine how much of patient’s symptoms are due to high cortisol.</a:t>
            </a:r>
          </a:p>
          <a:p>
            <a:pPr>
              <a:lnSpc>
                <a:spcPct val="90000"/>
              </a:lnSpc>
            </a:pPr>
            <a:r>
              <a:rPr lang="en-US" altLang="en-US" sz="2000" dirty="0"/>
              <a:t>Can be used to get patients healthier prior to surgery.</a:t>
            </a:r>
          </a:p>
          <a:p>
            <a:pPr>
              <a:lnSpc>
                <a:spcPct val="90000"/>
              </a:lnSpc>
            </a:pPr>
            <a:r>
              <a:rPr lang="en-US" altLang="en-US" sz="2000" dirty="0"/>
              <a:t>I am now giving it up to the day before surgery</a:t>
            </a:r>
          </a:p>
          <a:p>
            <a:pPr>
              <a:lnSpc>
                <a:spcPct val="90000"/>
              </a:lnSpc>
            </a:pPr>
            <a:r>
              <a:rPr lang="en-US" altLang="en-US" sz="2000" dirty="0"/>
              <a:t>May decrease the drop from high cortisol to normal cortisol post-op</a:t>
            </a:r>
          </a:p>
          <a:p>
            <a:pPr>
              <a:lnSpc>
                <a:spcPct val="90000"/>
              </a:lnSpc>
            </a:pPr>
            <a:r>
              <a:rPr lang="en-US" altLang="en-US" sz="2000" dirty="0"/>
              <a:t>I use it often before adrenalectomy (may decrease hyperplasia seen on pathology)</a:t>
            </a:r>
          </a:p>
          <a:p>
            <a:pPr>
              <a:lnSpc>
                <a:spcPct val="90000"/>
              </a:lnSpc>
            </a:pPr>
            <a:r>
              <a:rPr lang="en-US" altLang="en-US" sz="2000" dirty="0"/>
              <a:t>Monitor symptoms, UFC (not 17OHS) and serum cortisol and ACTH.</a:t>
            </a:r>
          </a:p>
          <a:p>
            <a:pPr>
              <a:lnSpc>
                <a:spcPct val="90000"/>
              </a:lnSpc>
            </a:pPr>
            <a:r>
              <a:rPr lang="en-US" altLang="en-US" sz="2000" dirty="0"/>
              <a:t>ACTH should go up, that means it is working</a:t>
            </a:r>
          </a:p>
          <a:p>
            <a:pPr>
              <a:lnSpc>
                <a:spcPct val="90000"/>
              </a:lnSpc>
            </a:pPr>
            <a:r>
              <a:rPr lang="en-US" altLang="en-US" sz="2000" dirty="0"/>
              <a:t>Higher ACTH nay confirm Cushing’s.</a:t>
            </a:r>
          </a:p>
          <a:p>
            <a:pPr>
              <a:lnSpc>
                <a:spcPct val="90000"/>
              </a:lnSpc>
            </a:pPr>
            <a:r>
              <a:rPr lang="en-US" altLang="en-US" sz="2000" dirty="0"/>
              <a:t>Can be used for years with monitoring of liver tests (LFTs) and pituitary tumor</a:t>
            </a:r>
          </a:p>
          <a:p>
            <a:pPr>
              <a:lnSpc>
                <a:spcPct val="90000"/>
              </a:lnSpc>
            </a:pPr>
            <a:r>
              <a:rPr lang="en-US" altLang="en-US" sz="2000" dirty="0"/>
              <a:t>Should be gold-standard to compare new drugs (but won’t) </a:t>
            </a:r>
            <a:endParaRPr lang="en-US" altLang="en-US" sz="2400" b="1" dirty="0"/>
          </a:p>
          <a:p>
            <a:pPr lvl="1">
              <a:lnSpc>
                <a:spcPct val="90000"/>
              </a:lnSpc>
            </a:pPr>
            <a:endParaRPr lang="en-US" altLang="en-US" sz="20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extLst>
      <p:ext uri="{BB962C8B-B14F-4D97-AF65-F5344CB8AC3E}">
        <p14:creationId xmlns:p14="http://schemas.microsoft.com/office/powerpoint/2010/main" val="385785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E47D7E8-A2BB-0E12-6E21-AB8F1CB28AD0}"/>
              </a:ext>
            </a:extLst>
          </p:cNvPr>
          <p:cNvSpPr>
            <a:spLocks noGrp="1" noChangeArrowheads="1"/>
          </p:cNvSpPr>
          <p:nvPr>
            <p:ph type="title"/>
          </p:nvPr>
        </p:nvSpPr>
        <p:spPr>
          <a:xfrm>
            <a:off x="1333500" y="0"/>
            <a:ext cx="7620000" cy="1143000"/>
          </a:xfrm>
        </p:spPr>
        <p:txBody>
          <a:bodyPr/>
          <a:lstStyle/>
          <a:p>
            <a:r>
              <a:rPr lang="en-US" altLang="en-US" sz="3200" b="1" dirty="0"/>
              <a:t>Ketoconazole and testosterone </a:t>
            </a:r>
            <a:endParaRPr lang="en-US" altLang="en-US" b="1" dirty="0"/>
          </a:p>
        </p:txBody>
      </p:sp>
      <p:sp>
        <p:nvSpPr>
          <p:cNvPr id="43010" name="Rectangle 3">
            <a:extLst>
              <a:ext uri="{FF2B5EF4-FFF2-40B4-BE49-F238E27FC236}">
                <a16:creationId xmlns:a16="http://schemas.microsoft.com/office/drawing/2014/main" id="{C441930D-665A-D8CF-5423-708A8691E1E3}"/>
              </a:ext>
            </a:extLst>
          </p:cNvPr>
          <p:cNvSpPr>
            <a:spLocks noGrp="1" noChangeArrowheads="1"/>
          </p:cNvSpPr>
          <p:nvPr>
            <p:ph type="body" idx="1"/>
          </p:nvPr>
        </p:nvSpPr>
        <p:spPr>
          <a:xfrm>
            <a:off x="950913" y="906463"/>
            <a:ext cx="8002587" cy="3505200"/>
          </a:xfrm>
        </p:spPr>
        <p:txBody>
          <a:bodyPr/>
          <a:lstStyle/>
          <a:p>
            <a:pPr>
              <a:lnSpc>
                <a:spcPct val="90000"/>
              </a:lnSpc>
            </a:pPr>
            <a:r>
              <a:rPr lang="en-US" altLang="en-US" sz="2000" dirty="0"/>
              <a:t>Lowers testosterone (good in women, may be bad in men)</a:t>
            </a:r>
          </a:p>
          <a:p>
            <a:pPr>
              <a:lnSpc>
                <a:spcPct val="90000"/>
              </a:lnSpc>
            </a:pPr>
            <a:r>
              <a:rPr lang="en-US" altLang="en-US" sz="2000" dirty="0"/>
              <a:t>I haven’t seen many problems with it in </a:t>
            </a:r>
            <a:r>
              <a:rPr lang="en-US" altLang="en-US" sz="2000" dirty="0" err="1"/>
              <a:t>men,but</a:t>
            </a:r>
            <a:r>
              <a:rPr lang="en-US" altLang="en-US" sz="2000" dirty="0"/>
              <a:t> could give testosterone back if needed.</a:t>
            </a:r>
            <a:endParaRPr lang="en-US" altLang="en-US" sz="2400" dirty="0"/>
          </a:p>
          <a:p>
            <a:pPr lvl="1">
              <a:lnSpc>
                <a:spcPct val="90000"/>
              </a:lnSpc>
            </a:pPr>
            <a:endParaRPr lang="en-US" altLang="en-US" sz="20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extLst>
      <p:ext uri="{BB962C8B-B14F-4D97-AF65-F5344CB8AC3E}">
        <p14:creationId xmlns:p14="http://schemas.microsoft.com/office/powerpoint/2010/main" val="754246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EB4B0777-6A83-E32C-2744-BE1C394B966F}"/>
              </a:ext>
            </a:extLst>
          </p:cNvPr>
          <p:cNvSpPr>
            <a:spLocks noGrp="1" noChangeArrowheads="1"/>
          </p:cNvSpPr>
          <p:nvPr>
            <p:ph type="title"/>
          </p:nvPr>
        </p:nvSpPr>
        <p:spPr/>
        <p:txBody>
          <a:bodyPr/>
          <a:lstStyle/>
          <a:p>
            <a:r>
              <a:rPr lang="en-US" altLang="en-US" sz="3200">
                <a:solidFill>
                  <a:srgbClr val="FFAB8C"/>
                </a:solidFill>
              </a:rPr>
              <a:t>Some Endocrinologists say Ketoconazole is a dangerous drug and should only be used in those with severe Cushing’s</a:t>
            </a:r>
          </a:p>
        </p:txBody>
      </p:sp>
      <p:sp>
        <p:nvSpPr>
          <p:cNvPr id="44034" name="Rectangle 3">
            <a:extLst>
              <a:ext uri="{FF2B5EF4-FFF2-40B4-BE49-F238E27FC236}">
                <a16:creationId xmlns:a16="http://schemas.microsoft.com/office/drawing/2014/main" id="{95371213-C515-0D54-7111-721CEE13D90A}"/>
              </a:ext>
            </a:extLst>
          </p:cNvPr>
          <p:cNvSpPr>
            <a:spLocks noGrp="1" noChangeArrowheads="1"/>
          </p:cNvSpPr>
          <p:nvPr>
            <p:ph type="body" idx="1"/>
          </p:nvPr>
        </p:nvSpPr>
        <p:spPr/>
        <p:txBody>
          <a:bodyPr/>
          <a:lstStyle/>
          <a:p>
            <a:pPr>
              <a:lnSpc>
                <a:spcPct val="90000"/>
              </a:lnSpc>
            </a:pPr>
            <a:r>
              <a:rPr lang="en-US" altLang="en-US" sz="2400" dirty="0"/>
              <a:t>Ketoconazole is safe, with the main side effect being increased liver tests, which usually occur at doses &gt; 1000 mg/day and are reversible.</a:t>
            </a:r>
          </a:p>
          <a:p>
            <a:pPr>
              <a:lnSpc>
                <a:spcPct val="90000"/>
              </a:lnSpc>
            </a:pPr>
            <a:r>
              <a:rPr lang="en-US" altLang="en-US" sz="2400" dirty="0"/>
              <a:t>It does interact with a lot of drugs, but these interactions can usually be dealt with by changing the other drug or watching for side effects</a:t>
            </a:r>
          </a:p>
          <a:p>
            <a:pPr>
              <a:lnSpc>
                <a:spcPct val="90000"/>
              </a:lnSpc>
            </a:pPr>
            <a:r>
              <a:rPr lang="en-US" altLang="en-US" sz="2400" dirty="0"/>
              <a:t>It has a short-half life so it can be given at night, when cortisol is inappropriate high in Cushing’s patients.</a:t>
            </a:r>
          </a:p>
          <a:p>
            <a:pPr>
              <a:lnSpc>
                <a:spcPct val="90000"/>
              </a:lnSpc>
            </a:pPr>
            <a:r>
              <a:rPr lang="en-US" altLang="en-US" sz="2400" dirty="0"/>
              <a:t>I usually give 200 mg at 8 and 10 PM and have patients take 5 mg of hydrocortisone in the AM, if needed.</a:t>
            </a:r>
          </a:p>
          <a:p>
            <a:pPr>
              <a:lnSpc>
                <a:spcPct val="90000"/>
              </a:lnSpc>
              <a:buFontTx/>
              <a:buNone/>
            </a:pPr>
            <a:r>
              <a:rPr lang="en-US" altLang="en-US" sz="2400" dirty="0"/>
              <a:t> </a:t>
            </a:r>
          </a:p>
          <a:p>
            <a:pPr>
              <a:lnSpc>
                <a:spcPct val="90000"/>
              </a:lnSpc>
            </a:pPr>
            <a:endParaRPr lang="en-US" altLang="en-US" sz="2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3103FAF2-F079-C941-EFD5-C929E45AEE0E}"/>
              </a:ext>
            </a:extLst>
          </p:cNvPr>
          <p:cNvSpPr>
            <a:spLocks noGrp="1" noChangeArrowheads="1"/>
          </p:cNvSpPr>
          <p:nvPr>
            <p:ph type="title"/>
          </p:nvPr>
        </p:nvSpPr>
        <p:spPr/>
        <p:txBody>
          <a:bodyPr/>
          <a:lstStyle/>
          <a:p>
            <a:r>
              <a:rPr lang="en-US" altLang="en-US" sz="3200">
                <a:solidFill>
                  <a:srgbClr val="FFAB8C"/>
                </a:solidFill>
              </a:rPr>
              <a:t>Some Endocrinologists say Ketoconazole should only be used in those with confirmed Cushing’s</a:t>
            </a:r>
          </a:p>
        </p:txBody>
      </p:sp>
      <p:sp>
        <p:nvSpPr>
          <p:cNvPr id="46082" name="Rectangle 3">
            <a:extLst>
              <a:ext uri="{FF2B5EF4-FFF2-40B4-BE49-F238E27FC236}">
                <a16:creationId xmlns:a16="http://schemas.microsoft.com/office/drawing/2014/main" id="{D51E97DA-A2E7-0918-FB64-9D33E8A826C8}"/>
              </a:ext>
            </a:extLst>
          </p:cNvPr>
          <p:cNvSpPr>
            <a:spLocks noGrp="1" noChangeArrowheads="1"/>
          </p:cNvSpPr>
          <p:nvPr>
            <p:ph type="body" idx="1"/>
          </p:nvPr>
        </p:nvSpPr>
        <p:spPr/>
        <p:txBody>
          <a:bodyPr/>
          <a:lstStyle/>
          <a:p>
            <a:pPr>
              <a:lnSpc>
                <a:spcPct val="90000"/>
              </a:lnSpc>
            </a:pPr>
            <a:r>
              <a:rPr lang="en-US" altLang="en-US" sz="2400" dirty="0"/>
              <a:t>Ketoconazole can be used diagnostically to determine which symptoms a patient has are due to high cortisol.</a:t>
            </a:r>
          </a:p>
          <a:p>
            <a:pPr>
              <a:lnSpc>
                <a:spcPct val="90000"/>
              </a:lnSpc>
            </a:pPr>
            <a:r>
              <a:rPr lang="en-US" altLang="en-US" sz="2400" dirty="0"/>
              <a:t>I use it in patients who </a:t>
            </a:r>
            <a:r>
              <a:rPr lang="en-US" altLang="en-US" sz="2400" dirty="0" err="1"/>
              <a:t>Im</a:t>
            </a:r>
            <a:r>
              <a:rPr lang="en-US" altLang="en-US" sz="2400" dirty="0"/>
              <a:t> pretty sure, but not completely sure has Cushing's and I want them to get symptomatic relief.</a:t>
            </a:r>
          </a:p>
          <a:p>
            <a:pPr>
              <a:lnSpc>
                <a:spcPct val="90000"/>
              </a:lnSpc>
            </a:pPr>
            <a:r>
              <a:rPr lang="en-US" altLang="en-US" sz="2400" dirty="0"/>
              <a:t>I’m concerned if someone </a:t>
            </a:r>
            <a:r>
              <a:rPr lang="en-US" altLang="en-US" sz="2400" dirty="0" err="1"/>
              <a:t>doesn</a:t>
            </a:r>
            <a:r>
              <a:rPr lang="fr-FR" altLang="en-US" sz="2400" dirty="0"/>
              <a:t>’</a:t>
            </a:r>
            <a:r>
              <a:rPr lang="en-US" altLang="ja-JP" sz="2400" dirty="0"/>
              <a:t>t get better on ketoconazole, if they really have Cushing's.</a:t>
            </a:r>
          </a:p>
          <a:p>
            <a:pPr>
              <a:lnSpc>
                <a:spcPct val="90000"/>
              </a:lnSpc>
            </a:pPr>
            <a:r>
              <a:rPr lang="en-US" altLang="en-US" sz="2400" dirty="0"/>
              <a:t>I have kept patients on ketoconazole for up to 12 years without problems.</a:t>
            </a:r>
          </a:p>
          <a:p>
            <a:pPr>
              <a:lnSpc>
                <a:spcPct val="90000"/>
              </a:lnSpc>
            </a:pPr>
            <a:r>
              <a:rPr lang="en-US" altLang="en-US" sz="2400" dirty="0"/>
              <a:t>I often stop it for a round of testing, or if a patient develops a tumor on MRI.</a:t>
            </a:r>
          </a:p>
          <a:p>
            <a:pPr>
              <a:lnSpc>
                <a:spcPct val="90000"/>
              </a:lnSpc>
            </a:pPr>
            <a:r>
              <a:rPr lang="en-US" altLang="en-US" sz="2400" dirty="0"/>
              <a:t>Stop 2 weeks before testing.</a:t>
            </a:r>
          </a:p>
          <a:p>
            <a:pPr>
              <a:lnSpc>
                <a:spcPct val="90000"/>
              </a:lnSpc>
              <a:buFontTx/>
              <a:buNone/>
            </a:pPr>
            <a:r>
              <a:rPr lang="en-US" altLang="en-US" sz="2400" dirty="0"/>
              <a:t> </a:t>
            </a:r>
          </a:p>
          <a:p>
            <a:pPr>
              <a:lnSpc>
                <a:spcPct val="90000"/>
              </a:lnSpc>
            </a:pPr>
            <a:endParaRPr lang="en-US" altLang="en-US"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9E1B734E-03D6-3FA9-3069-DC4D52C4AA82}"/>
              </a:ext>
            </a:extLst>
          </p:cNvPr>
          <p:cNvSpPr>
            <a:spLocks noGrp="1" noChangeArrowheads="1"/>
          </p:cNvSpPr>
          <p:nvPr>
            <p:ph type="title"/>
          </p:nvPr>
        </p:nvSpPr>
        <p:spPr>
          <a:xfrm>
            <a:off x="766763" y="346075"/>
            <a:ext cx="9353550" cy="1193800"/>
          </a:xfrm>
        </p:spPr>
        <p:txBody>
          <a:bodyPr/>
          <a:lstStyle/>
          <a:p>
            <a:r>
              <a:rPr lang="en-US" altLang="en-US" sz="2800"/>
              <a:t>Levoketoconazole (Recorlev)</a:t>
            </a:r>
            <a:br>
              <a:rPr lang="en-US" altLang="en-US" sz="3600"/>
            </a:br>
            <a:endParaRPr lang="en-US" altLang="en-US" sz="3600"/>
          </a:p>
        </p:txBody>
      </p:sp>
      <p:sp>
        <p:nvSpPr>
          <p:cNvPr id="48130" name="TextBox 4">
            <a:extLst>
              <a:ext uri="{FF2B5EF4-FFF2-40B4-BE49-F238E27FC236}">
                <a16:creationId xmlns:a16="http://schemas.microsoft.com/office/drawing/2014/main" id="{62DDBE1D-04AC-8D8B-EEF2-31CACA6DD374}"/>
              </a:ext>
            </a:extLst>
          </p:cNvPr>
          <p:cNvSpPr txBox="1">
            <a:spLocks noChangeArrowheads="1"/>
          </p:cNvSpPr>
          <p:nvPr/>
        </p:nvSpPr>
        <p:spPr bwMode="auto">
          <a:xfrm>
            <a:off x="1439863" y="1112838"/>
            <a:ext cx="6961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dirty="0" err="1"/>
              <a:t>Xeris</a:t>
            </a:r>
            <a:r>
              <a:rPr lang="en-US" altLang="en-US" sz="2400" dirty="0"/>
              <a:t> Pharmaceuticals</a:t>
            </a:r>
          </a:p>
          <a:p>
            <a:pPr>
              <a:spcBef>
                <a:spcPct val="0"/>
              </a:spcBef>
              <a:buClrTx/>
              <a:buSzTx/>
            </a:pPr>
            <a:r>
              <a:rPr lang="en-US" altLang="en-US" sz="2400" dirty="0"/>
              <a:t>Enantiomer of ketoconazole (left hand)</a:t>
            </a:r>
          </a:p>
          <a:p>
            <a:pPr>
              <a:spcBef>
                <a:spcPct val="0"/>
              </a:spcBef>
              <a:buClrTx/>
              <a:buSzTx/>
            </a:pPr>
            <a:endParaRPr lang="en-US" altLang="en-US" sz="2400" dirty="0"/>
          </a:p>
        </p:txBody>
      </p:sp>
      <p:pic>
        <p:nvPicPr>
          <p:cNvPr id="48131" name="Picture 4" descr="Graphical user interface, text, application&#10;&#10;Description automatically generated">
            <a:extLst>
              <a:ext uri="{FF2B5EF4-FFF2-40B4-BE49-F238E27FC236}">
                <a16:creationId xmlns:a16="http://schemas.microsoft.com/office/drawing/2014/main" id="{8E7AAE0A-0E0B-55C6-35B6-657AB67A2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91" t="6853" r="10030" b="20499"/>
          <a:stretch>
            <a:fillRect/>
          </a:stretch>
        </p:blipFill>
        <p:spPr bwMode="auto">
          <a:xfrm>
            <a:off x="1035050" y="2138363"/>
            <a:ext cx="82169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3F0E9A1-3DE3-69B0-E76E-9D8E8C31D910}"/>
              </a:ext>
            </a:extLst>
          </p:cNvPr>
          <p:cNvSpPr>
            <a:spLocks noGrp="1" noChangeArrowheads="1"/>
          </p:cNvSpPr>
          <p:nvPr>
            <p:ph type="title"/>
          </p:nvPr>
        </p:nvSpPr>
        <p:spPr>
          <a:xfrm>
            <a:off x="766763" y="346075"/>
            <a:ext cx="9353550" cy="1193800"/>
          </a:xfrm>
        </p:spPr>
        <p:txBody>
          <a:bodyPr/>
          <a:lstStyle/>
          <a:p>
            <a:r>
              <a:rPr lang="en-US" altLang="en-US" sz="2800"/>
              <a:t>Levoketoconazole (Recorlev)</a:t>
            </a:r>
            <a:br>
              <a:rPr lang="en-US" altLang="en-US" sz="3600"/>
            </a:br>
            <a:endParaRPr lang="en-US" altLang="en-US" sz="3600"/>
          </a:p>
        </p:txBody>
      </p:sp>
      <p:sp>
        <p:nvSpPr>
          <p:cNvPr id="50178" name="TextBox 4">
            <a:extLst>
              <a:ext uri="{FF2B5EF4-FFF2-40B4-BE49-F238E27FC236}">
                <a16:creationId xmlns:a16="http://schemas.microsoft.com/office/drawing/2014/main" id="{665B2783-14F5-9E1C-FA50-D3DB574F4DA5}"/>
              </a:ext>
            </a:extLst>
          </p:cNvPr>
          <p:cNvSpPr txBox="1">
            <a:spLocks noChangeArrowheads="1"/>
          </p:cNvSpPr>
          <p:nvPr/>
        </p:nvSpPr>
        <p:spPr bwMode="auto">
          <a:xfrm>
            <a:off x="1550988" y="1817688"/>
            <a:ext cx="69611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dirty="0"/>
              <a:t>Company claims that </a:t>
            </a:r>
            <a:r>
              <a:rPr lang="en-US" altLang="en-US" sz="2400" dirty="0" err="1"/>
              <a:t>Levoketoconazole</a:t>
            </a:r>
            <a:r>
              <a:rPr lang="en-US" altLang="en-US" sz="2400" dirty="0"/>
              <a:t> is substantially more potent in cortisol synthesis enzymes than its </a:t>
            </a:r>
            <a:r>
              <a:rPr lang="en-US" altLang="en-US" sz="2400" dirty="0" err="1"/>
              <a:t>dextro</a:t>
            </a:r>
            <a:r>
              <a:rPr lang="en-US" altLang="en-US" sz="2400" dirty="0"/>
              <a:t> ­isomer (</a:t>
            </a:r>
            <a:r>
              <a:rPr lang="en-US" altLang="en-US" sz="2400" dirty="0" err="1"/>
              <a:t>dextroketoconazole</a:t>
            </a:r>
            <a:r>
              <a:rPr lang="en-US" altLang="en-US" sz="2400" dirty="0"/>
              <a:t>)</a:t>
            </a:r>
          </a:p>
          <a:p>
            <a:pPr>
              <a:spcBef>
                <a:spcPct val="0"/>
              </a:spcBef>
              <a:buClrTx/>
              <a:buSzTx/>
            </a:pPr>
            <a:r>
              <a:rPr lang="en-US" altLang="en-US" sz="2400" dirty="0"/>
              <a:t>Might allow a lower dose of </a:t>
            </a:r>
            <a:r>
              <a:rPr lang="en-US" altLang="en-US" sz="2400" dirty="0" err="1"/>
              <a:t>levoketoconazole</a:t>
            </a:r>
            <a:r>
              <a:rPr lang="en-US" altLang="en-US" sz="2400" dirty="0"/>
              <a:t> to achieve the same efficacy as currently utilized doses of racemic ketoconazole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580FF1F6-F5D4-C124-B0E4-EEF4F94DE00D}"/>
              </a:ext>
            </a:extLst>
          </p:cNvPr>
          <p:cNvSpPr>
            <a:spLocks noGrp="1" noChangeArrowheads="1"/>
          </p:cNvSpPr>
          <p:nvPr>
            <p:ph type="title"/>
          </p:nvPr>
        </p:nvSpPr>
        <p:spPr>
          <a:xfrm>
            <a:off x="766763" y="346075"/>
            <a:ext cx="9353550" cy="1193800"/>
          </a:xfrm>
        </p:spPr>
        <p:txBody>
          <a:bodyPr/>
          <a:lstStyle/>
          <a:p>
            <a:r>
              <a:rPr lang="en-US" altLang="en-US" sz="2800"/>
              <a:t>Levoketoconazole (Recorlev)</a:t>
            </a:r>
            <a:br>
              <a:rPr lang="en-US" altLang="en-US" sz="3600"/>
            </a:br>
            <a:endParaRPr lang="en-US" altLang="en-US" sz="3600"/>
          </a:p>
        </p:txBody>
      </p:sp>
      <p:sp>
        <p:nvSpPr>
          <p:cNvPr id="52226" name="TextBox 4">
            <a:extLst>
              <a:ext uri="{FF2B5EF4-FFF2-40B4-BE49-F238E27FC236}">
                <a16:creationId xmlns:a16="http://schemas.microsoft.com/office/drawing/2014/main" id="{A70CBFAF-532B-B8A1-F83E-DFA619F58D9E}"/>
              </a:ext>
            </a:extLst>
          </p:cNvPr>
          <p:cNvSpPr txBox="1">
            <a:spLocks noChangeArrowheads="1"/>
          </p:cNvSpPr>
          <p:nvPr/>
        </p:nvSpPr>
        <p:spPr bwMode="auto">
          <a:xfrm>
            <a:off x="1550988" y="1817688"/>
            <a:ext cx="69611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a:t>Recorlev’s starting dose is 150 mg twice daily and should be taken orally with or without food. The maximum recommended dose is 1,200 mg per day, given as 600 mg twice daily.</a:t>
            </a:r>
          </a:p>
          <a:p>
            <a:pPr>
              <a:spcBef>
                <a:spcPct val="0"/>
              </a:spcBef>
              <a:buClrTx/>
              <a:buSzTx/>
            </a:pPr>
            <a:r>
              <a:rPr lang="en-US" altLang="en-US" sz="2400"/>
              <a:t>Dr. Friedman believes ketoconazole should be given at night.</a:t>
            </a:r>
          </a:p>
          <a:p>
            <a:pPr>
              <a:spcBef>
                <a:spcPct val="0"/>
              </a:spcBef>
              <a:buClrTx/>
              <a:buSzTx/>
            </a:pPr>
            <a:r>
              <a:rPr lang="en-US" altLang="en-US" sz="2400"/>
              <a:t>The </a:t>
            </a:r>
            <a:r>
              <a:rPr lang="en-US" altLang="en-US" sz="2400">
                <a:hlinkClick r:id="rId3"/>
              </a:rPr>
              <a:t>most common side effects</a:t>
            </a:r>
            <a:r>
              <a:rPr lang="en-US" altLang="en-US" sz="2400"/>
              <a:t> associated with Recorlev include nausea, vomiting, increased blood pressure, abnormally low blood potassium levels, fatigue, headache, abdominal pain, and unusual bleeding.</a:t>
            </a:r>
          </a:p>
          <a:p>
            <a:pPr>
              <a:spcBef>
                <a:spcPct val="0"/>
              </a:spcBef>
              <a:buClrTx/>
              <a:buSzTx/>
            </a:pPr>
            <a:endParaRPr lang="en-US" alt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49704C0-3732-03A1-1ACD-D7E8B543B995}"/>
              </a:ext>
            </a:extLst>
          </p:cNvPr>
          <p:cNvSpPr>
            <a:spLocks noGrp="1" noChangeArrowheads="1"/>
          </p:cNvSpPr>
          <p:nvPr>
            <p:ph type="title"/>
          </p:nvPr>
        </p:nvSpPr>
        <p:spPr>
          <a:xfrm>
            <a:off x="766763" y="346075"/>
            <a:ext cx="9353550" cy="1193800"/>
          </a:xfrm>
        </p:spPr>
        <p:txBody>
          <a:bodyPr/>
          <a:lstStyle/>
          <a:p>
            <a:r>
              <a:rPr lang="en-US" altLang="en-US" sz="2800"/>
              <a:t>Levoketoconazole (Recorlev)</a:t>
            </a:r>
            <a:br>
              <a:rPr lang="en-US" altLang="en-US" sz="3600"/>
            </a:br>
            <a:endParaRPr lang="en-US" altLang="en-US" sz="3600"/>
          </a:p>
        </p:txBody>
      </p:sp>
      <p:pic>
        <p:nvPicPr>
          <p:cNvPr id="54274" name="Picture 2" descr="Graphical user interface, text, application&#10;&#10;Description automatically generated">
            <a:extLst>
              <a:ext uri="{FF2B5EF4-FFF2-40B4-BE49-F238E27FC236}">
                <a16:creationId xmlns:a16="http://schemas.microsoft.com/office/drawing/2014/main" id="{AE9F18A0-E598-1919-83B4-9761484C8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21" b="27109"/>
          <a:stretch>
            <a:fillRect/>
          </a:stretch>
        </p:blipFill>
        <p:spPr bwMode="auto">
          <a:xfrm>
            <a:off x="887413" y="1165225"/>
            <a:ext cx="851217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59CAC430-5843-99B2-225F-E588272FCF8D}"/>
              </a:ext>
            </a:extLst>
          </p:cNvPr>
          <p:cNvSpPr>
            <a:spLocks noGrp="1" noChangeArrowheads="1"/>
          </p:cNvSpPr>
          <p:nvPr>
            <p:ph type="title"/>
          </p:nvPr>
        </p:nvSpPr>
        <p:spPr>
          <a:xfrm>
            <a:off x="766763" y="346075"/>
            <a:ext cx="9353550" cy="1193800"/>
          </a:xfrm>
        </p:spPr>
        <p:txBody>
          <a:bodyPr/>
          <a:lstStyle/>
          <a:p>
            <a:r>
              <a:rPr lang="en-US" altLang="en-US" sz="2800"/>
              <a:t>Levoketoconazole (Recorlev)</a:t>
            </a:r>
            <a:br>
              <a:rPr lang="en-US" altLang="en-US" sz="3600"/>
            </a:br>
            <a:endParaRPr lang="en-US" altLang="en-US" sz="3600"/>
          </a:p>
        </p:txBody>
      </p:sp>
      <p:sp>
        <p:nvSpPr>
          <p:cNvPr id="56322" name="TextBox 4">
            <a:extLst>
              <a:ext uri="{FF2B5EF4-FFF2-40B4-BE49-F238E27FC236}">
                <a16:creationId xmlns:a16="http://schemas.microsoft.com/office/drawing/2014/main" id="{C5446AE3-54B9-80DE-43CE-CCEFDDA6C809}"/>
              </a:ext>
            </a:extLst>
          </p:cNvPr>
          <p:cNvSpPr txBox="1">
            <a:spLocks noChangeArrowheads="1"/>
          </p:cNvSpPr>
          <p:nvPr/>
        </p:nvSpPr>
        <p:spPr bwMode="auto">
          <a:xfrm>
            <a:off x="1427163" y="1706563"/>
            <a:ext cx="6961187"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000" dirty="0"/>
              <a:t>FDA approved</a:t>
            </a:r>
          </a:p>
          <a:p>
            <a:pPr>
              <a:spcBef>
                <a:spcPct val="0"/>
              </a:spcBef>
              <a:buClrTx/>
              <a:buSzTx/>
            </a:pPr>
            <a:r>
              <a:rPr lang="en-US" altLang="en-US" sz="2000" dirty="0"/>
              <a:t>Has a support group Panther</a:t>
            </a:r>
          </a:p>
          <a:p>
            <a:pPr>
              <a:spcBef>
                <a:spcPct val="0"/>
              </a:spcBef>
              <a:buClrTx/>
              <a:buSzTx/>
            </a:pPr>
            <a:r>
              <a:rPr lang="en-US" altLang="en-US" sz="2000" dirty="0"/>
              <a:t>Requires a </a:t>
            </a:r>
            <a:r>
              <a:rPr lang="en-US" altLang="en-US" sz="2000" dirty="0" err="1"/>
              <a:t>preauth</a:t>
            </a:r>
            <a:endParaRPr lang="en-US" altLang="en-US" sz="2000" dirty="0"/>
          </a:p>
          <a:p>
            <a:pPr>
              <a:spcBef>
                <a:spcPct val="0"/>
              </a:spcBef>
              <a:buClrTx/>
              <a:buSzTx/>
            </a:pPr>
            <a:r>
              <a:rPr lang="en-US" altLang="en-US" sz="2000" dirty="0"/>
              <a:t>May have less side effects than ketoconazole, but it hasn’t been tested</a:t>
            </a:r>
          </a:p>
          <a:p>
            <a:pPr>
              <a:spcBef>
                <a:spcPct val="0"/>
              </a:spcBef>
              <a:buClrTx/>
              <a:buSzTx/>
            </a:pPr>
            <a:r>
              <a:rPr lang="en-US" altLang="en-US" sz="2000" dirty="0"/>
              <a:t>Expensive, so insurance companies may not cover it</a:t>
            </a:r>
          </a:p>
          <a:p>
            <a:pPr>
              <a:spcBef>
                <a:spcPct val="0"/>
              </a:spcBef>
              <a:buClrTx/>
              <a:buSzTx/>
            </a:pPr>
            <a:r>
              <a:rPr lang="en-US" altLang="en-US" sz="2000" dirty="0"/>
              <a:t>I haven’t found a need to use over ketoconazole which is low cost and easy to obtain.</a:t>
            </a:r>
          </a:p>
          <a:p>
            <a:pPr>
              <a:spcBef>
                <a:spcPct val="0"/>
              </a:spcBef>
              <a:buClrTx/>
              <a:buSzTx/>
            </a:pPr>
            <a:endParaRPr lang="en-US" alt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43B6CA1-568B-9A76-31B4-6B01E88474FE}"/>
              </a:ext>
            </a:extLst>
          </p:cNvPr>
          <p:cNvSpPr>
            <a:spLocks noGrp="1" noChangeArrowheads="1"/>
          </p:cNvSpPr>
          <p:nvPr>
            <p:ph type="title"/>
          </p:nvPr>
        </p:nvSpPr>
        <p:spPr>
          <a:xfrm>
            <a:off x="766763" y="346075"/>
            <a:ext cx="9353550" cy="1193800"/>
          </a:xfrm>
        </p:spPr>
        <p:txBody>
          <a:bodyPr/>
          <a:lstStyle/>
          <a:p>
            <a:pPr>
              <a:lnSpc>
                <a:spcPct val="90000"/>
              </a:lnSpc>
            </a:pPr>
            <a:r>
              <a:rPr lang="en-US" altLang="en-US" sz="2800" dirty="0" err="1"/>
              <a:t>Isturisa</a:t>
            </a:r>
            <a:r>
              <a:rPr lang="en-US" altLang="en-US" sz="2800" dirty="0"/>
              <a:t> (</a:t>
            </a:r>
            <a:r>
              <a:rPr lang="en-US" altLang="en-US" sz="2800" dirty="0" err="1"/>
              <a:t>osilodrostat</a:t>
            </a:r>
            <a:r>
              <a:rPr lang="en-US" altLang="en-US" sz="2800" dirty="0"/>
              <a:t>), works well but has a lot of side effects, same compound as Metyrapone</a:t>
            </a:r>
          </a:p>
        </p:txBody>
      </p:sp>
      <p:sp>
        <p:nvSpPr>
          <p:cNvPr id="58370" name="TextBox 4">
            <a:extLst>
              <a:ext uri="{FF2B5EF4-FFF2-40B4-BE49-F238E27FC236}">
                <a16:creationId xmlns:a16="http://schemas.microsoft.com/office/drawing/2014/main" id="{A29DE583-C121-2B0C-ABE4-4BA1C765135D}"/>
              </a:ext>
            </a:extLst>
          </p:cNvPr>
          <p:cNvSpPr txBox="1">
            <a:spLocks noChangeArrowheads="1"/>
          </p:cNvSpPr>
          <p:nvPr/>
        </p:nvSpPr>
        <p:spPr bwMode="auto">
          <a:xfrm>
            <a:off x="446049" y="1539875"/>
            <a:ext cx="896558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dirty="0" err="1"/>
              <a:t>Isturisa</a:t>
            </a:r>
            <a:r>
              <a:rPr lang="en-US" altLang="en-US" sz="2400" dirty="0"/>
              <a:t> blocks 11</a:t>
            </a:r>
            <a:r>
              <a:rPr lang="en-US" altLang="en-US" sz="2400" dirty="0">
                <a:latin typeface="Symbol" pitchFamily="2" charset="2"/>
              </a:rPr>
              <a:t>b</a:t>
            </a:r>
            <a:r>
              <a:rPr lang="en-US" altLang="en-US" sz="2400" dirty="0"/>
              <a:t>-hydroxylase, like rarer type of congenital adrenal hyperplasia) </a:t>
            </a:r>
          </a:p>
          <a:p>
            <a:pPr>
              <a:spcBef>
                <a:spcPct val="0"/>
              </a:spcBef>
              <a:buClrTx/>
              <a:buSzTx/>
            </a:pPr>
            <a:r>
              <a:rPr lang="en-US" altLang="en-US" sz="2400" dirty="0"/>
              <a:t>Same compound as Metyrapone</a:t>
            </a:r>
          </a:p>
          <a:p>
            <a:pPr>
              <a:spcBef>
                <a:spcPct val="0"/>
              </a:spcBef>
              <a:buClrTx/>
              <a:buSzTx/>
            </a:pPr>
            <a:r>
              <a:rPr lang="en-US" altLang="en-US" sz="2400" dirty="0"/>
              <a:t>Get a build up of cortisol precursors (not with ketoconazole)</a:t>
            </a:r>
          </a:p>
          <a:p>
            <a:pPr>
              <a:spcBef>
                <a:spcPct val="0"/>
              </a:spcBef>
              <a:buClrTx/>
              <a:buSzTx/>
            </a:pPr>
            <a:r>
              <a:rPr lang="en-US" altLang="en-US" sz="2400" dirty="0"/>
              <a:t>Can lead to high testosterone (extra facial hair, acne, hair loss, irregular periods)</a:t>
            </a:r>
          </a:p>
          <a:p>
            <a:pPr>
              <a:spcBef>
                <a:spcPct val="0"/>
              </a:spcBef>
              <a:buClrTx/>
              <a:buSzTx/>
            </a:pPr>
            <a:r>
              <a:rPr lang="en-US" altLang="en-US" sz="2400" dirty="0"/>
              <a:t>Can lead to low potassium</a:t>
            </a:r>
          </a:p>
          <a:p>
            <a:pPr>
              <a:spcBef>
                <a:spcPct val="0"/>
              </a:spcBef>
              <a:buClrTx/>
              <a:buSzTx/>
            </a:pPr>
            <a:r>
              <a:rPr lang="en-US" altLang="en-US" sz="2400" dirty="0"/>
              <a:t>Can lead to increased cortisol precursors (mineralocorticoids) that give hypertension</a:t>
            </a:r>
          </a:p>
          <a:p>
            <a:pPr>
              <a:spcBef>
                <a:spcPct val="0"/>
              </a:spcBef>
              <a:buClrTx/>
              <a:buSzTx/>
            </a:pPr>
            <a:r>
              <a:rPr lang="en-US" altLang="en-US" sz="2400" dirty="0"/>
              <a:t>Can add ketoconazole back to lower testosterone/precursors</a:t>
            </a:r>
          </a:p>
          <a:p>
            <a:pPr>
              <a:spcBef>
                <a:spcPct val="0"/>
              </a:spcBef>
              <a:buClrTx/>
              <a:buSzTx/>
            </a:pPr>
            <a:r>
              <a:rPr lang="en-US" altLang="en-US" sz="2400" dirty="0"/>
              <a:t>Most women should go on spironolactone</a:t>
            </a:r>
          </a:p>
          <a:p>
            <a:pPr>
              <a:spcBef>
                <a:spcPct val="0"/>
              </a:spcBef>
              <a:buClrTx/>
              <a:buSzTx/>
            </a:pPr>
            <a:endParaRPr lang="en-US" alt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7A2EB91-F22F-5B5B-4C62-035ABD506618}"/>
              </a:ext>
            </a:extLst>
          </p:cNvPr>
          <p:cNvSpPr>
            <a:spLocks noGrp="1" noChangeArrowheads="1"/>
          </p:cNvSpPr>
          <p:nvPr>
            <p:ph type="title"/>
          </p:nvPr>
        </p:nvSpPr>
        <p:spPr>
          <a:xfrm>
            <a:off x="766763" y="346075"/>
            <a:ext cx="9353550" cy="1193800"/>
          </a:xfrm>
        </p:spPr>
        <p:txBody>
          <a:bodyPr/>
          <a:lstStyle/>
          <a:p>
            <a:r>
              <a:rPr lang="en-US" sz="2800" dirty="0"/>
              <a:t>Transsphenoidal surgery (TSS)</a:t>
            </a:r>
            <a:br>
              <a:rPr lang="en-US" altLang="en-US" sz="3600" dirty="0"/>
            </a:br>
            <a:endParaRPr lang="en-US" altLang="en-US" sz="3600" dirty="0"/>
          </a:p>
        </p:txBody>
      </p:sp>
      <p:sp>
        <p:nvSpPr>
          <p:cNvPr id="35842" name="TextBox 4">
            <a:extLst>
              <a:ext uri="{FF2B5EF4-FFF2-40B4-BE49-F238E27FC236}">
                <a16:creationId xmlns:a16="http://schemas.microsoft.com/office/drawing/2014/main" id="{00D504F7-1374-5CFA-A0E7-FAEE4B2A2513}"/>
              </a:ext>
            </a:extLst>
          </p:cNvPr>
          <p:cNvSpPr txBox="1">
            <a:spLocks noChangeArrowheads="1"/>
          </p:cNvSpPr>
          <p:nvPr/>
        </p:nvSpPr>
        <p:spPr bwMode="auto">
          <a:xfrm>
            <a:off x="766763" y="877771"/>
            <a:ext cx="696118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sz="2000" dirty="0"/>
              <a:t>The endoscope was first introduced to transsphenoidal surgery by Gerard </a:t>
            </a:r>
            <a:r>
              <a:rPr lang="en-US" sz="2000" dirty="0" err="1"/>
              <a:t>Guiot</a:t>
            </a:r>
            <a:r>
              <a:rPr lang="en-US" sz="2000" dirty="0"/>
              <a:t> in the early 1960s. </a:t>
            </a:r>
          </a:p>
          <a:p>
            <a:pPr>
              <a:spcBef>
                <a:spcPct val="0"/>
              </a:spcBef>
              <a:buClrTx/>
              <a:buSzTx/>
            </a:pPr>
            <a:r>
              <a:rPr lang="en-US" sz="2000" dirty="0"/>
              <a:t>At the beginning, the endoscope was mostly used as a microscope-assisted tool to explore the </a:t>
            </a:r>
            <a:r>
              <a:rPr lang="en-US" sz="2000" dirty="0" err="1"/>
              <a:t>sella</a:t>
            </a:r>
            <a:r>
              <a:rPr lang="en-US" sz="2000" dirty="0"/>
              <a:t> cavity for residual tumor. </a:t>
            </a:r>
          </a:p>
          <a:p>
            <a:pPr>
              <a:spcBef>
                <a:spcPct val="0"/>
              </a:spcBef>
              <a:buClrTx/>
              <a:buSzTx/>
            </a:pPr>
            <a:r>
              <a:rPr lang="en-US" sz="2000" dirty="0"/>
              <a:t>In 1997, the first clinical series of purely endoscopic pituitary surgery was reported by Jho and </a:t>
            </a:r>
            <a:r>
              <a:rPr lang="en-US" sz="2000" dirty="0" err="1"/>
              <a:t>Carrau</a:t>
            </a:r>
            <a:endParaRPr lang="en-US" sz="2000" dirty="0"/>
          </a:p>
          <a:p>
            <a:pPr>
              <a:spcBef>
                <a:spcPct val="0"/>
              </a:spcBef>
              <a:buClrTx/>
              <a:buSzTx/>
            </a:pPr>
            <a:r>
              <a:rPr lang="en-US" sz="2000" dirty="0"/>
              <a:t>Since then, many pituitary surgeons gradually shifted towards an endoscopic endonasal approach for pituitary adenomas and other </a:t>
            </a:r>
            <a:r>
              <a:rPr lang="en-US" sz="2000" dirty="0" err="1"/>
              <a:t>parasellar</a:t>
            </a:r>
            <a:r>
              <a:rPr lang="en-US" sz="2000" dirty="0"/>
              <a:t> tumors.</a:t>
            </a:r>
            <a:endParaRPr lang="en-US" altLang="en-US" sz="2000" dirty="0"/>
          </a:p>
          <a:p>
            <a:pPr>
              <a:spcBef>
                <a:spcPct val="0"/>
              </a:spcBef>
              <a:buClrTx/>
              <a:buSzTx/>
            </a:pPr>
            <a:endParaRPr lang="en-US" altLang="en-US" sz="2400" dirty="0"/>
          </a:p>
          <a:p>
            <a:pPr>
              <a:spcBef>
                <a:spcPct val="0"/>
              </a:spcBef>
              <a:buClrTx/>
              <a:buSzTx/>
            </a:pPr>
            <a:endParaRPr lang="en-US" altLang="en-US" sz="2400" dirty="0"/>
          </a:p>
        </p:txBody>
      </p:sp>
      <p:pic>
        <p:nvPicPr>
          <p:cNvPr id="2" name="Picture 1">
            <a:extLst>
              <a:ext uri="{FF2B5EF4-FFF2-40B4-BE49-F238E27FC236}">
                <a16:creationId xmlns:a16="http://schemas.microsoft.com/office/drawing/2014/main" id="{2EF840F9-8B31-1FA4-0F60-A89F41E56822}"/>
              </a:ext>
            </a:extLst>
          </p:cNvPr>
          <p:cNvPicPr>
            <a:picLocks noChangeAspect="1"/>
          </p:cNvPicPr>
          <p:nvPr/>
        </p:nvPicPr>
        <p:blipFill>
          <a:blip r:embed="rId3"/>
          <a:stretch>
            <a:fillRect/>
          </a:stretch>
        </p:blipFill>
        <p:spPr>
          <a:xfrm>
            <a:off x="2325921" y="4407752"/>
            <a:ext cx="4660900" cy="2349500"/>
          </a:xfrm>
          <a:prstGeom prst="rect">
            <a:avLst/>
          </a:prstGeom>
        </p:spPr>
      </p:pic>
    </p:spTree>
    <p:extLst>
      <p:ext uri="{BB962C8B-B14F-4D97-AF65-F5344CB8AC3E}">
        <p14:creationId xmlns:p14="http://schemas.microsoft.com/office/powerpoint/2010/main" val="759244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1719CBD1-DF68-2B29-7658-94C5BB7C5468}"/>
              </a:ext>
            </a:extLst>
          </p:cNvPr>
          <p:cNvSpPr>
            <a:spLocks noGrp="1" noChangeArrowheads="1"/>
          </p:cNvSpPr>
          <p:nvPr>
            <p:ph type="title"/>
          </p:nvPr>
        </p:nvSpPr>
        <p:spPr>
          <a:xfrm>
            <a:off x="766763" y="346075"/>
            <a:ext cx="9353550" cy="1193800"/>
          </a:xfrm>
        </p:spPr>
        <p:txBody>
          <a:bodyPr/>
          <a:lstStyle/>
          <a:p>
            <a:r>
              <a:rPr lang="en-US" altLang="en-US" sz="2800"/>
              <a:t>Cortisol synthesis</a:t>
            </a:r>
            <a:endParaRPr lang="en-US" altLang="en-US" sz="3600"/>
          </a:p>
        </p:txBody>
      </p:sp>
      <p:pic>
        <p:nvPicPr>
          <p:cNvPr id="60418" name="Picture 2">
            <a:extLst>
              <a:ext uri="{FF2B5EF4-FFF2-40B4-BE49-F238E27FC236}">
                <a16:creationId xmlns:a16="http://schemas.microsoft.com/office/drawing/2014/main" id="{A4EFE74B-4136-9BFB-047E-26F42D02F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339850"/>
            <a:ext cx="4876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a:extLst>
              <a:ext uri="{FF2B5EF4-FFF2-40B4-BE49-F238E27FC236}">
                <a16:creationId xmlns:a16="http://schemas.microsoft.com/office/drawing/2014/main" id="{C38029E6-CF8D-1313-5AC7-80C1618E8051}"/>
              </a:ext>
            </a:extLst>
          </p:cNvPr>
          <p:cNvSpPr txBox="1">
            <a:spLocks noChangeArrowheads="1"/>
          </p:cNvSpPr>
          <p:nvPr/>
        </p:nvSpPr>
        <p:spPr bwMode="auto">
          <a:xfrm>
            <a:off x="666750" y="2433638"/>
            <a:ext cx="1406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t>Keto </a:t>
            </a:r>
            <a:r>
              <a:rPr lang="en-US" altLang="en-US" sz="2400">
                <a:solidFill>
                  <a:srgbClr val="FF0000"/>
                </a:solidFill>
              </a:rPr>
              <a:t>*</a:t>
            </a:r>
          </a:p>
          <a:p>
            <a:pPr>
              <a:spcBef>
                <a:spcPct val="0"/>
              </a:spcBef>
              <a:buClrTx/>
              <a:buSzTx/>
              <a:buFontTx/>
              <a:buNone/>
            </a:pPr>
            <a:r>
              <a:rPr lang="en-US" altLang="en-US" sz="2400"/>
              <a:t>Isturista </a:t>
            </a:r>
            <a:r>
              <a:rPr lang="en-US" altLang="en-US" sz="2400">
                <a:solidFill>
                  <a:srgbClr val="00B050"/>
                </a:solidFill>
              </a:rPr>
              <a:t>#</a:t>
            </a:r>
          </a:p>
        </p:txBody>
      </p:sp>
      <p:sp>
        <p:nvSpPr>
          <p:cNvPr id="60420" name="TextBox 7">
            <a:extLst>
              <a:ext uri="{FF2B5EF4-FFF2-40B4-BE49-F238E27FC236}">
                <a16:creationId xmlns:a16="http://schemas.microsoft.com/office/drawing/2014/main" id="{5F0F118B-0529-628F-7EBE-10AA7B2EE3B5}"/>
              </a:ext>
            </a:extLst>
          </p:cNvPr>
          <p:cNvSpPr txBox="1">
            <a:spLocks noChangeArrowheads="1"/>
          </p:cNvSpPr>
          <p:nvPr/>
        </p:nvSpPr>
        <p:spPr bwMode="auto">
          <a:xfrm>
            <a:off x="4973638" y="2071688"/>
            <a:ext cx="41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00B050"/>
                </a:solidFill>
              </a:rPr>
              <a:t>#</a:t>
            </a:r>
            <a:endParaRPr lang="en-US" altLang="en-US" sz="2400"/>
          </a:p>
        </p:txBody>
      </p:sp>
      <p:sp>
        <p:nvSpPr>
          <p:cNvPr id="60421" name="TextBox 10">
            <a:extLst>
              <a:ext uri="{FF2B5EF4-FFF2-40B4-BE49-F238E27FC236}">
                <a16:creationId xmlns:a16="http://schemas.microsoft.com/office/drawing/2014/main" id="{5EF368CB-7370-EC73-06CE-2D669F90D5ED}"/>
              </a:ext>
            </a:extLst>
          </p:cNvPr>
          <p:cNvSpPr txBox="1">
            <a:spLocks noChangeArrowheads="1"/>
          </p:cNvSpPr>
          <p:nvPr/>
        </p:nvSpPr>
        <p:spPr bwMode="auto">
          <a:xfrm>
            <a:off x="2814638" y="1568450"/>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60422" name="TextBox 11">
            <a:extLst>
              <a:ext uri="{FF2B5EF4-FFF2-40B4-BE49-F238E27FC236}">
                <a16:creationId xmlns:a16="http://schemas.microsoft.com/office/drawing/2014/main" id="{F2F7C321-FC75-8100-68ED-8D1674B5A314}"/>
              </a:ext>
            </a:extLst>
          </p:cNvPr>
          <p:cNvSpPr txBox="1">
            <a:spLocks noChangeArrowheads="1"/>
          </p:cNvSpPr>
          <p:nvPr/>
        </p:nvSpPr>
        <p:spPr bwMode="auto">
          <a:xfrm>
            <a:off x="5143500" y="2071688"/>
            <a:ext cx="379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60423" name="TextBox 12">
            <a:extLst>
              <a:ext uri="{FF2B5EF4-FFF2-40B4-BE49-F238E27FC236}">
                <a16:creationId xmlns:a16="http://schemas.microsoft.com/office/drawing/2014/main" id="{32812FB1-B2DF-6956-08E0-54C740BF8EC7}"/>
              </a:ext>
            </a:extLst>
          </p:cNvPr>
          <p:cNvSpPr txBox="1">
            <a:spLocks noChangeArrowheads="1"/>
          </p:cNvSpPr>
          <p:nvPr/>
        </p:nvSpPr>
        <p:spPr bwMode="auto">
          <a:xfrm>
            <a:off x="3652838" y="3429000"/>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60424" name="TextBox 13">
            <a:extLst>
              <a:ext uri="{FF2B5EF4-FFF2-40B4-BE49-F238E27FC236}">
                <a16:creationId xmlns:a16="http://schemas.microsoft.com/office/drawing/2014/main" id="{8CE90DE3-673F-B10F-402D-C13B0015780D}"/>
              </a:ext>
            </a:extLst>
          </p:cNvPr>
          <p:cNvSpPr txBox="1">
            <a:spLocks noChangeArrowheads="1"/>
          </p:cNvSpPr>
          <p:nvPr/>
        </p:nvSpPr>
        <p:spPr bwMode="auto">
          <a:xfrm>
            <a:off x="2814638" y="2011363"/>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
        <p:nvSpPr>
          <p:cNvPr id="60425" name="TextBox 14">
            <a:extLst>
              <a:ext uri="{FF2B5EF4-FFF2-40B4-BE49-F238E27FC236}">
                <a16:creationId xmlns:a16="http://schemas.microsoft.com/office/drawing/2014/main" id="{2D493982-B84E-71BA-E03A-BAFF91F63734}"/>
              </a:ext>
            </a:extLst>
          </p:cNvPr>
          <p:cNvSpPr txBox="1">
            <a:spLocks noChangeArrowheads="1"/>
          </p:cNvSpPr>
          <p:nvPr/>
        </p:nvSpPr>
        <p:spPr bwMode="auto">
          <a:xfrm>
            <a:off x="4956175" y="1344613"/>
            <a:ext cx="41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00B050"/>
                </a:solidFill>
              </a:rPr>
              <a:t>#</a:t>
            </a:r>
            <a:endParaRPr lang="en-US" altLang="en-US" sz="2400"/>
          </a:p>
        </p:txBody>
      </p:sp>
      <p:sp>
        <p:nvSpPr>
          <p:cNvPr id="60426" name="TextBox 15">
            <a:extLst>
              <a:ext uri="{FF2B5EF4-FFF2-40B4-BE49-F238E27FC236}">
                <a16:creationId xmlns:a16="http://schemas.microsoft.com/office/drawing/2014/main" id="{FF49B782-2BB7-1C87-A345-C12A58CA29B4}"/>
              </a:ext>
            </a:extLst>
          </p:cNvPr>
          <p:cNvSpPr txBox="1">
            <a:spLocks noChangeArrowheads="1"/>
          </p:cNvSpPr>
          <p:nvPr/>
        </p:nvSpPr>
        <p:spPr bwMode="auto">
          <a:xfrm>
            <a:off x="5164138" y="1362075"/>
            <a:ext cx="379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a:solidFill>
                  <a:srgbClr val="FF0000"/>
                </a:solidFill>
              </a:rPr>
              <a:t>*</a:t>
            </a:r>
            <a:endParaRPr lang="en-US" alt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43B6CA1-568B-9A76-31B4-6B01E88474FE}"/>
              </a:ext>
            </a:extLst>
          </p:cNvPr>
          <p:cNvSpPr>
            <a:spLocks noGrp="1" noChangeArrowheads="1"/>
          </p:cNvSpPr>
          <p:nvPr>
            <p:ph type="title"/>
          </p:nvPr>
        </p:nvSpPr>
        <p:spPr>
          <a:xfrm>
            <a:off x="766763" y="346075"/>
            <a:ext cx="9353550" cy="1193800"/>
          </a:xfrm>
        </p:spPr>
        <p:txBody>
          <a:bodyPr/>
          <a:lstStyle/>
          <a:p>
            <a:pPr>
              <a:lnSpc>
                <a:spcPct val="90000"/>
              </a:lnSpc>
            </a:pPr>
            <a:r>
              <a:rPr lang="en-US" altLang="en-US" sz="2800" dirty="0" err="1"/>
              <a:t>Isturisa</a:t>
            </a:r>
            <a:r>
              <a:rPr lang="en-US" altLang="en-US" sz="2800" dirty="0"/>
              <a:t> (</a:t>
            </a:r>
            <a:r>
              <a:rPr lang="en-US" altLang="en-US" sz="2800" dirty="0" err="1"/>
              <a:t>osilodrostat</a:t>
            </a:r>
            <a:r>
              <a:rPr lang="en-US" altLang="en-US" sz="2800" dirty="0"/>
              <a:t>), works well but has a lot of side effects, same compound as Metyrapone</a:t>
            </a:r>
          </a:p>
        </p:txBody>
      </p:sp>
      <p:sp>
        <p:nvSpPr>
          <p:cNvPr id="58370" name="TextBox 4">
            <a:extLst>
              <a:ext uri="{FF2B5EF4-FFF2-40B4-BE49-F238E27FC236}">
                <a16:creationId xmlns:a16="http://schemas.microsoft.com/office/drawing/2014/main" id="{A29DE583-C121-2B0C-ABE4-4BA1C765135D}"/>
              </a:ext>
            </a:extLst>
          </p:cNvPr>
          <p:cNvSpPr txBox="1">
            <a:spLocks noChangeArrowheads="1"/>
          </p:cNvSpPr>
          <p:nvPr/>
        </p:nvSpPr>
        <p:spPr bwMode="auto">
          <a:xfrm>
            <a:off x="446049" y="1539875"/>
            <a:ext cx="896558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dirty="0"/>
              <a:t>Available in 1 mg, 5 mg, 10 mg dose</a:t>
            </a:r>
          </a:p>
          <a:p>
            <a:pPr>
              <a:spcBef>
                <a:spcPct val="0"/>
              </a:spcBef>
              <a:buClrTx/>
              <a:buSzTx/>
            </a:pPr>
            <a:r>
              <a:rPr lang="en-US" altLang="en-US" sz="2400" dirty="0"/>
              <a:t>Dr. Friedman usually starts with 2 mg at bedtime, then goes up to 2 mg at 8 and 10 pm</a:t>
            </a:r>
          </a:p>
          <a:p>
            <a:pPr>
              <a:spcBef>
                <a:spcPct val="0"/>
              </a:spcBef>
              <a:buClrTx/>
              <a:buSzTx/>
            </a:pPr>
            <a:r>
              <a:rPr lang="en-US" altLang="en-US" sz="2400" dirty="0"/>
              <a:t>Maximum dose is 15 mg</a:t>
            </a:r>
          </a:p>
          <a:p>
            <a:pPr>
              <a:spcBef>
                <a:spcPct val="0"/>
              </a:spcBef>
              <a:buClrTx/>
              <a:buSzTx/>
            </a:pPr>
            <a:r>
              <a:rPr lang="en-US" altLang="en-US" sz="2400" dirty="0"/>
              <a:t>EKG at baseline and every year is recommended (but probably not needed).</a:t>
            </a:r>
          </a:p>
          <a:p>
            <a:pPr>
              <a:spcBef>
                <a:spcPct val="0"/>
              </a:spcBef>
              <a:buClrTx/>
              <a:buSzTx/>
            </a:pPr>
            <a:r>
              <a:rPr lang="en-US" altLang="en-US" sz="2400" dirty="0"/>
              <a:t>Expensive, insurance companies may not approve it</a:t>
            </a:r>
          </a:p>
          <a:p>
            <a:pPr>
              <a:spcBef>
                <a:spcPct val="0"/>
              </a:spcBef>
              <a:buClrTx/>
              <a:buSzTx/>
            </a:pPr>
            <a:r>
              <a:rPr lang="en-US" altLang="en-US" sz="2400" dirty="0"/>
              <a:t>Has support program called </a:t>
            </a:r>
            <a:r>
              <a:rPr lang="en-US" altLang="en-US" sz="2400" dirty="0" err="1"/>
              <a:t>Anovo</a:t>
            </a:r>
            <a:endParaRPr lang="en-US" altLang="en-US" sz="2400" dirty="0"/>
          </a:p>
          <a:p>
            <a:pPr>
              <a:spcBef>
                <a:spcPct val="0"/>
              </a:spcBef>
              <a:buClrTx/>
              <a:buSzTx/>
            </a:pPr>
            <a:r>
              <a:rPr lang="en-US" altLang="en-US" sz="2400" dirty="0"/>
              <a:t>My second choice</a:t>
            </a:r>
          </a:p>
          <a:p>
            <a:pPr>
              <a:spcBef>
                <a:spcPct val="0"/>
              </a:spcBef>
              <a:buClrTx/>
              <a:buSzTx/>
            </a:pPr>
            <a:endParaRPr lang="en-US" altLang="en-US" sz="2400" dirty="0"/>
          </a:p>
        </p:txBody>
      </p:sp>
    </p:spTree>
    <p:extLst>
      <p:ext uri="{BB962C8B-B14F-4D97-AF65-F5344CB8AC3E}">
        <p14:creationId xmlns:p14="http://schemas.microsoft.com/office/powerpoint/2010/main" val="416134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43B6CA1-568B-9A76-31B4-6B01E88474FE}"/>
              </a:ext>
            </a:extLst>
          </p:cNvPr>
          <p:cNvSpPr>
            <a:spLocks noGrp="1" noChangeArrowheads="1"/>
          </p:cNvSpPr>
          <p:nvPr>
            <p:ph type="title"/>
          </p:nvPr>
        </p:nvSpPr>
        <p:spPr>
          <a:xfrm>
            <a:off x="766763" y="346075"/>
            <a:ext cx="9353550" cy="1193800"/>
          </a:xfrm>
        </p:spPr>
        <p:txBody>
          <a:bodyPr/>
          <a:lstStyle/>
          <a:p>
            <a:pPr>
              <a:lnSpc>
                <a:spcPct val="90000"/>
              </a:lnSpc>
            </a:pPr>
            <a:r>
              <a:rPr lang="en-US" altLang="en-US" sz="2800" dirty="0" err="1"/>
              <a:t>Isturisa</a:t>
            </a:r>
            <a:r>
              <a:rPr lang="en-US" altLang="en-US" sz="2800" dirty="0"/>
              <a:t> plus ketoconazole </a:t>
            </a:r>
          </a:p>
        </p:txBody>
      </p:sp>
      <p:sp>
        <p:nvSpPr>
          <p:cNvPr id="58370" name="TextBox 4">
            <a:extLst>
              <a:ext uri="{FF2B5EF4-FFF2-40B4-BE49-F238E27FC236}">
                <a16:creationId xmlns:a16="http://schemas.microsoft.com/office/drawing/2014/main" id="{A29DE583-C121-2B0C-ABE4-4BA1C765135D}"/>
              </a:ext>
            </a:extLst>
          </p:cNvPr>
          <p:cNvSpPr txBox="1">
            <a:spLocks noChangeArrowheads="1"/>
          </p:cNvSpPr>
          <p:nvPr/>
        </p:nvSpPr>
        <p:spPr bwMode="auto">
          <a:xfrm>
            <a:off x="660710" y="1539875"/>
            <a:ext cx="89655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dirty="0"/>
              <a:t>Can add ketoconazole back to lower testosterone/precursors</a:t>
            </a:r>
          </a:p>
          <a:p>
            <a:pPr>
              <a:spcBef>
                <a:spcPct val="0"/>
              </a:spcBef>
              <a:buClrTx/>
              <a:buSzTx/>
            </a:pPr>
            <a:r>
              <a:rPr lang="en-US" altLang="en-US" sz="2400" dirty="0"/>
              <a:t>Still give both at night </a:t>
            </a:r>
          </a:p>
          <a:p>
            <a:pPr>
              <a:spcBef>
                <a:spcPct val="0"/>
              </a:spcBef>
              <a:buClrTx/>
              <a:buSzTx/>
            </a:pPr>
            <a:r>
              <a:rPr lang="en-US" altLang="en-US" sz="2400" dirty="0"/>
              <a:t>Still watch for adrenal insufficiency (</a:t>
            </a:r>
            <a:r>
              <a:rPr lang="en-US" altLang="en-US" sz="2400" dirty="0" err="1"/>
              <a:t>Isturisa</a:t>
            </a:r>
            <a:r>
              <a:rPr lang="en-US" altLang="en-US" sz="2400" dirty="0"/>
              <a:t> can be potent)</a:t>
            </a:r>
          </a:p>
        </p:txBody>
      </p:sp>
    </p:spTree>
    <p:extLst>
      <p:ext uri="{BB962C8B-B14F-4D97-AF65-F5344CB8AC3E}">
        <p14:creationId xmlns:p14="http://schemas.microsoft.com/office/powerpoint/2010/main" val="184270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4A847ED9-EC49-B3A8-230B-98CCFD008581}"/>
              </a:ext>
            </a:extLst>
          </p:cNvPr>
          <p:cNvSpPr>
            <a:spLocks noGrp="1" noChangeArrowheads="1"/>
          </p:cNvSpPr>
          <p:nvPr>
            <p:ph type="title"/>
          </p:nvPr>
        </p:nvSpPr>
        <p:spPr>
          <a:xfrm>
            <a:off x="1409700" y="304800"/>
            <a:ext cx="7620000" cy="1143000"/>
          </a:xfrm>
        </p:spPr>
        <p:txBody>
          <a:bodyPr/>
          <a:lstStyle/>
          <a:p>
            <a:r>
              <a:rPr lang="en-US" altLang="en-US" sz="3200" b="1"/>
              <a:t>Cabergoline</a:t>
            </a:r>
            <a:endParaRPr lang="en-US" altLang="en-US" b="1"/>
          </a:p>
        </p:txBody>
      </p:sp>
      <p:sp>
        <p:nvSpPr>
          <p:cNvPr id="62466" name="Rectangle 3">
            <a:extLst>
              <a:ext uri="{FF2B5EF4-FFF2-40B4-BE49-F238E27FC236}">
                <a16:creationId xmlns:a16="http://schemas.microsoft.com/office/drawing/2014/main" id="{08095E96-ED1A-1C0B-C693-23ED6C6A5FB2}"/>
              </a:ext>
            </a:extLst>
          </p:cNvPr>
          <p:cNvSpPr>
            <a:spLocks noGrp="1" noChangeArrowheads="1"/>
          </p:cNvSpPr>
          <p:nvPr>
            <p:ph type="body" idx="1"/>
          </p:nvPr>
        </p:nvSpPr>
        <p:spPr>
          <a:xfrm>
            <a:off x="1257300" y="1524000"/>
            <a:ext cx="7162800" cy="3505200"/>
          </a:xfrm>
        </p:spPr>
        <p:txBody>
          <a:bodyPr/>
          <a:lstStyle/>
          <a:p>
            <a:r>
              <a:rPr lang="en-US" altLang="en-US" sz="2000" dirty="0"/>
              <a:t>The D2-receptor agonist, cabergoline, at doses of 0.5–7 mg/week, leads to long-term biochemical remission in about 30% of patients.</a:t>
            </a:r>
          </a:p>
          <a:p>
            <a:r>
              <a:rPr lang="en-US" altLang="en-US" sz="2000" dirty="0"/>
              <a:t>Side effects include nausea, headache, and dizziness; cardiac valve fibrosis seen was not noted in doses given to patients with Cushing’s disease. </a:t>
            </a:r>
          </a:p>
          <a:p>
            <a:r>
              <a:rPr lang="en-US" altLang="en-US" sz="2000" dirty="0"/>
              <a:t>This treatment represents an off –label use of the drug.</a:t>
            </a:r>
          </a:p>
          <a:p>
            <a:r>
              <a:rPr lang="en-US" altLang="en-US" sz="2000" dirty="0"/>
              <a:t>I have one patient who took ketoconazole plus cabergoline for years, did well and got pregnant and named her daughter  Theodora. </a:t>
            </a: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FCE598EA-9F0B-8070-64B7-12DD37AC3EE0}"/>
              </a:ext>
            </a:extLst>
          </p:cNvPr>
          <p:cNvSpPr>
            <a:spLocks noGrp="1" noChangeArrowheads="1"/>
          </p:cNvSpPr>
          <p:nvPr>
            <p:ph type="title"/>
          </p:nvPr>
        </p:nvSpPr>
        <p:spPr>
          <a:xfrm>
            <a:off x="1333500" y="0"/>
            <a:ext cx="7620000" cy="1143000"/>
          </a:xfrm>
        </p:spPr>
        <p:txBody>
          <a:bodyPr/>
          <a:lstStyle/>
          <a:p>
            <a:r>
              <a:rPr lang="en-US" altLang="en-US" sz="3200" b="1"/>
              <a:t>Korlym (Mifepristone)</a:t>
            </a:r>
            <a:endParaRPr lang="en-US" altLang="en-US" b="1"/>
          </a:p>
        </p:txBody>
      </p:sp>
      <p:sp>
        <p:nvSpPr>
          <p:cNvPr id="35842" name="Rectangle 3">
            <a:extLst>
              <a:ext uri="{FF2B5EF4-FFF2-40B4-BE49-F238E27FC236}">
                <a16:creationId xmlns:a16="http://schemas.microsoft.com/office/drawing/2014/main" id="{2D5B68EA-68F8-64DD-BB6C-8A607979BEE0}"/>
              </a:ext>
            </a:extLst>
          </p:cNvPr>
          <p:cNvSpPr>
            <a:spLocks noGrp="1" noChangeArrowheads="1"/>
          </p:cNvSpPr>
          <p:nvPr>
            <p:ph type="body" idx="1"/>
          </p:nvPr>
        </p:nvSpPr>
        <p:spPr>
          <a:xfrm>
            <a:off x="666750" y="1295400"/>
            <a:ext cx="9440863" cy="3505200"/>
          </a:xfrm>
        </p:spPr>
        <p:txBody>
          <a:bodyPr/>
          <a:lstStyle/>
          <a:p>
            <a:pPr>
              <a:defRPr/>
            </a:pPr>
            <a:r>
              <a:rPr lang="en-US" altLang="en-US" sz="2000" dirty="0"/>
              <a:t>Mifepristone is a glucocorticoid and progesterone receptor antagonist that can ameliorate the signs and symptoms of Cushing’s syndrome.</a:t>
            </a:r>
          </a:p>
          <a:p>
            <a:pPr>
              <a:defRPr/>
            </a:pPr>
            <a:r>
              <a:rPr lang="en-US" altLang="en-US" sz="2000" dirty="0"/>
              <a:t>300-1200 mg per day (can not be given nightly)</a:t>
            </a:r>
          </a:p>
          <a:p>
            <a:pPr>
              <a:defRPr/>
            </a:pPr>
            <a:r>
              <a:rPr lang="en-US" altLang="en-US" sz="2000" dirty="0"/>
              <a:t>Because it increases ACTH and cortisol concentrations in patients with Cushing’s disease, clinical cortisol-dependent variables (hyperglycemia and hypertension) need to be used to adjust the dose. </a:t>
            </a:r>
          </a:p>
          <a:p>
            <a:pPr>
              <a:defRPr/>
            </a:pPr>
            <a:r>
              <a:rPr lang="en-US" altLang="en-US" sz="2000" dirty="0"/>
              <a:t>The absence of a measurable marker makes it hard to monitor. </a:t>
            </a:r>
          </a:p>
          <a:p>
            <a:pPr>
              <a:defRPr/>
            </a:pPr>
            <a:r>
              <a:rPr lang="en-US" altLang="en-US" sz="2000" dirty="0"/>
              <a:t>Adverse events include symptoms of cortisol insufficiency (fatigue, nausea, vomiting, arthralgias, and headache), increased mineralocorticoid effects (hypertension, </a:t>
            </a:r>
            <a:r>
              <a:rPr lang="en-US" altLang="en-US" sz="2000" dirty="0" err="1"/>
              <a:t>hypokalaemia</a:t>
            </a:r>
            <a:r>
              <a:rPr lang="en-US" altLang="en-US" sz="2000" dirty="0"/>
              <a:t>, edema), and antiprogesterone effects (endometrial thickening, excess bleeding)</a:t>
            </a:r>
          </a:p>
          <a:p>
            <a:pPr>
              <a:defRPr/>
            </a:pPr>
            <a:r>
              <a:rPr lang="en-US" altLang="en-US" sz="2000" dirty="0"/>
              <a:t>Recently FDA changed its label so it can be used with ketoconazole</a:t>
            </a:r>
          </a:p>
          <a:p>
            <a:pPr>
              <a:defRPr/>
            </a:pPr>
            <a:r>
              <a:rPr lang="en-US" altLang="en-US" sz="2000" dirty="0"/>
              <a:t>Maybe the best drug for adrenal Cushing’s</a:t>
            </a:r>
          </a:p>
          <a:p>
            <a:pPr>
              <a:defRPr/>
            </a:pPr>
            <a:r>
              <a:rPr lang="en-US" altLang="en-US" sz="2000" dirty="0"/>
              <a:t>My third choice.</a:t>
            </a:r>
          </a:p>
          <a:p>
            <a:pPr>
              <a:defRPr/>
            </a:pPr>
            <a:r>
              <a:rPr lang="en-US" sz="2000" dirty="0" err="1"/>
              <a:t>Relacorilant</a:t>
            </a:r>
            <a:r>
              <a:rPr lang="en-US" sz="2000" dirty="0"/>
              <a:t>, a more specific glucocorticoid receptor antagonist is now being studied and may be approved in 2024. </a:t>
            </a:r>
            <a:endParaRPr lang="en-US" altLang="en-US" sz="2000" dirty="0"/>
          </a:p>
          <a:p>
            <a:pPr marL="0" indent="0">
              <a:buFontTx/>
              <a:buNone/>
              <a:defRPr/>
            </a:pPr>
            <a:r>
              <a:rPr lang="en-US" altLang="en-US" sz="1800" b="1" dirty="0"/>
              <a:t>	</a:t>
            </a:r>
            <a:endParaRPr lang="en-US" altLang="en-US" sz="1400" dirty="0"/>
          </a:p>
          <a:p>
            <a:pPr algn="just">
              <a:lnSpc>
                <a:spcPct val="90000"/>
              </a:lnSpc>
              <a:buFontTx/>
              <a:buNone/>
              <a:defRPr/>
            </a:pPr>
            <a:r>
              <a:rPr lang="en-US" altLang="en-US" sz="1800"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4475AD2F-A681-E3E1-2D62-1C99D3EE88A6}"/>
              </a:ext>
            </a:extLst>
          </p:cNvPr>
          <p:cNvSpPr>
            <a:spLocks noGrp="1" noChangeArrowheads="1"/>
          </p:cNvSpPr>
          <p:nvPr>
            <p:ph type="title"/>
          </p:nvPr>
        </p:nvSpPr>
        <p:spPr>
          <a:xfrm>
            <a:off x="1333500" y="304800"/>
            <a:ext cx="7620000" cy="1143000"/>
          </a:xfrm>
        </p:spPr>
        <p:txBody>
          <a:bodyPr/>
          <a:lstStyle/>
          <a:p>
            <a:r>
              <a:rPr lang="en-US" altLang="en-US" sz="3200" b="1"/>
              <a:t>Pasireotide (Signafor)</a:t>
            </a:r>
            <a:endParaRPr lang="en-US" altLang="en-US" b="1"/>
          </a:p>
        </p:txBody>
      </p:sp>
      <p:sp>
        <p:nvSpPr>
          <p:cNvPr id="64514" name="Rectangle 3">
            <a:extLst>
              <a:ext uri="{FF2B5EF4-FFF2-40B4-BE49-F238E27FC236}">
                <a16:creationId xmlns:a16="http://schemas.microsoft.com/office/drawing/2014/main" id="{8D78C98F-515A-B3B9-8668-16D8A28AD18D}"/>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000" dirty="0" err="1"/>
              <a:t>Pasireotide</a:t>
            </a:r>
            <a:r>
              <a:rPr lang="en-US" altLang="en-US" sz="2000" dirty="0"/>
              <a:t> is a somatostatin receptor ligand. </a:t>
            </a:r>
          </a:p>
          <a:p>
            <a:pPr>
              <a:lnSpc>
                <a:spcPct val="90000"/>
              </a:lnSpc>
            </a:pPr>
            <a:r>
              <a:rPr lang="en-US" altLang="en-US" sz="2000" dirty="0"/>
              <a:t>FDA-approved</a:t>
            </a:r>
          </a:p>
          <a:p>
            <a:pPr>
              <a:lnSpc>
                <a:spcPct val="90000"/>
              </a:lnSpc>
            </a:pPr>
            <a:r>
              <a:rPr lang="en-US" altLang="en-US" sz="2000" dirty="0"/>
              <a:t>A trial of 162 patients showed that subcutaneous </a:t>
            </a:r>
            <a:r>
              <a:rPr lang="en-US" altLang="en-US" sz="2000" dirty="0" err="1"/>
              <a:t>pasireotide</a:t>
            </a:r>
            <a:r>
              <a:rPr lang="en-US" altLang="en-US" sz="2000" dirty="0"/>
              <a:t> at a dose of 600 </a:t>
            </a:r>
            <a:r>
              <a:rPr lang="en-US" altLang="en-US" sz="2000" dirty="0" err="1"/>
              <a:t>μg</a:t>
            </a:r>
            <a:r>
              <a:rPr lang="en-US" altLang="en-US" sz="2000" dirty="0"/>
              <a:t> or 900 </a:t>
            </a:r>
            <a:r>
              <a:rPr lang="en-US" altLang="en-US" sz="2000" dirty="0" err="1"/>
              <a:t>μg</a:t>
            </a:r>
            <a:r>
              <a:rPr lang="en-US" altLang="en-US" sz="2000" dirty="0"/>
              <a:t> twice a day normalized UFC production in </a:t>
            </a:r>
            <a:r>
              <a:rPr lang="en-US" altLang="en-US" sz="2000" dirty="0">
                <a:solidFill>
                  <a:schemeClr val="tx2"/>
                </a:solidFill>
              </a:rPr>
              <a:t>15% </a:t>
            </a:r>
            <a:r>
              <a:rPr lang="en-US" altLang="en-US" sz="2000" dirty="0"/>
              <a:t>of patients receiving the 600 </a:t>
            </a:r>
            <a:r>
              <a:rPr lang="en-US" altLang="en-US" sz="2000" dirty="0" err="1"/>
              <a:t>μg</a:t>
            </a:r>
            <a:r>
              <a:rPr lang="en-US" altLang="en-US" sz="2000" dirty="0"/>
              <a:t> dose and </a:t>
            </a:r>
            <a:r>
              <a:rPr lang="en-US" altLang="en-US" sz="2000" dirty="0">
                <a:solidFill>
                  <a:schemeClr val="tx2"/>
                </a:solidFill>
              </a:rPr>
              <a:t>26% </a:t>
            </a:r>
            <a:r>
              <a:rPr lang="en-US" altLang="en-US" sz="2000" dirty="0"/>
              <a:t>of patients receiving the 900 </a:t>
            </a:r>
            <a:r>
              <a:rPr lang="en-US" altLang="en-US" sz="2000" dirty="0" err="1"/>
              <a:t>μg</a:t>
            </a:r>
            <a:r>
              <a:rPr lang="en-US" altLang="en-US" sz="2000" dirty="0"/>
              <a:t> dose. </a:t>
            </a:r>
          </a:p>
          <a:p>
            <a:pPr>
              <a:lnSpc>
                <a:spcPct val="90000"/>
              </a:lnSpc>
            </a:pPr>
            <a:r>
              <a:rPr lang="en-US" altLang="en-US" sz="2000" dirty="0"/>
              <a:t>Hyperglycemia occurred in 73% of patients. </a:t>
            </a:r>
          </a:p>
          <a:p>
            <a:pPr>
              <a:lnSpc>
                <a:spcPct val="90000"/>
              </a:lnSpc>
            </a:pPr>
            <a:r>
              <a:rPr lang="en-US" altLang="en-US" sz="2000" dirty="0">
                <a:solidFill>
                  <a:schemeClr val="tx2"/>
                </a:solidFill>
              </a:rPr>
              <a:t>92% </a:t>
            </a:r>
            <a:r>
              <a:rPr lang="en-US" altLang="en-US" sz="2000" dirty="0"/>
              <a:t>had side effects</a:t>
            </a:r>
          </a:p>
          <a:p>
            <a:pPr>
              <a:lnSpc>
                <a:spcPct val="90000"/>
              </a:lnSpc>
            </a:pPr>
            <a:r>
              <a:rPr lang="en-US" altLang="en-US" sz="2000" dirty="0"/>
              <a:t>Dr. Friedman does not recommend it</a:t>
            </a:r>
          </a:p>
          <a:p>
            <a:pPr lvl="2" algn="just">
              <a:lnSpc>
                <a:spcPct val="90000"/>
              </a:lnSpc>
              <a:buFontTx/>
              <a:buNone/>
            </a:pPr>
            <a:r>
              <a:rPr lang="en-US" altLang="en-US" sz="1600" dirty="0"/>
              <a:t>	</a:t>
            </a:r>
            <a:endParaRPr lang="en-US" altLang="en-US" sz="1200" dirty="0"/>
          </a:p>
          <a:p>
            <a:pPr algn="just">
              <a:lnSpc>
                <a:spcPct val="90000"/>
              </a:lnSpc>
              <a:buFontTx/>
              <a:buNone/>
            </a:pPr>
            <a:r>
              <a:rPr lang="en-US" altLang="en-US" sz="1600" dirty="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6B85B1CD-D4F1-A0D8-88EC-73680DF6106B}"/>
              </a:ext>
            </a:extLst>
          </p:cNvPr>
          <p:cNvSpPr>
            <a:spLocks noGrp="1" noChangeArrowheads="1"/>
          </p:cNvSpPr>
          <p:nvPr>
            <p:ph type="title"/>
          </p:nvPr>
        </p:nvSpPr>
        <p:spPr>
          <a:xfrm>
            <a:off x="1333500" y="304800"/>
            <a:ext cx="8526463" cy="1143000"/>
          </a:xfrm>
        </p:spPr>
        <p:txBody>
          <a:bodyPr/>
          <a:lstStyle/>
          <a:p>
            <a:r>
              <a:rPr lang="en-US" altLang="en-US" sz="3200"/>
              <a:t>Medications used to treat Cushing’s syndrome</a:t>
            </a:r>
          </a:p>
        </p:txBody>
      </p:sp>
      <p:graphicFrame>
        <p:nvGraphicFramePr>
          <p:cNvPr id="65538" name="Object 4">
            <a:extLst>
              <a:ext uri="{FF2B5EF4-FFF2-40B4-BE49-F238E27FC236}">
                <a16:creationId xmlns:a16="http://schemas.microsoft.com/office/drawing/2014/main" id="{944BE894-B937-9879-161E-C07E9C01FC2F}"/>
              </a:ext>
            </a:extLst>
          </p:cNvPr>
          <p:cNvGraphicFramePr>
            <a:graphicFrameLocks noChangeAspect="1"/>
          </p:cNvGraphicFramePr>
          <p:nvPr>
            <p:extLst>
              <p:ext uri="{D42A27DB-BD31-4B8C-83A1-F6EECF244321}">
                <p14:modId xmlns:p14="http://schemas.microsoft.com/office/powerpoint/2010/main" val="892982285"/>
              </p:ext>
            </p:extLst>
          </p:nvPr>
        </p:nvGraphicFramePr>
        <p:xfrm>
          <a:off x="1497013" y="1093788"/>
          <a:ext cx="7292975" cy="5748337"/>
        </p:xfrm>
        <a:graphic>
          <a:graphicData uri="http://schemas.openxmlformats.org/presentationml/2006/ole">
            <mc:AlternateContent xmlns:mc="http://schemas.openxmlformats.org/markup-compatibility/2006">
              <mc:Choice xmlns:v="urn:schemas-microsoft-com:vml" Requires="v">
                <p:oleObj name="Document" r:id="rId2" imgW="5943600" imgH="4686300" progId="Word.Document.12">
                  <p:embed/>
                </p:oleObj>
              </mc:Choice>
              <mc:Fallback>
                <p:oleObj name="Document" r:id="rId2" imgW="5943600" imgH="4686300" progId="Word.Document.12">
                  <p:embed/>
                  <p:pic>
                    <p:nvPicPr>
                      <p:cNvPr id="0" name="Object 4"/>
                      <p:cNvPicPr>
                        <a:picLocks noChangeAspect="1" noChangeArrowheads="1"/>
                      </p:cNvPicPr>
                      <p:nvPr/>
                    </p:nvPicPr>
                    <p:blipFill>
                      <a:blip r:embed="rId3"/>
                      <a:srcRect/>
                      <a:stretch>
                        <a:fillRect/>
                      </a:stretch>
                    </p:blipFill>
                    <p:spPr bwMode="auto">
                      <a:xfrm>
                        <a:off x="1497013" y="1093788"/>
                        <a:ext cx="7292975"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FF176DA1-15A9-74C6-4514-A592EC8022AC}"/>
              </a:ext>
            </a:extLst>
          </p:cNvPr>
          <p:cNvSpPr>
            <a:spLocks noGrp="1" noChangeArrowheads="1"/>
          </p:cNvSpPr>
          <p:nvPr>
            <p:ph type="title"/>
          </p:nvPr>
        </p:nvSpPr>
        <p:spPr>
          <a:xfrm>
            <a:off x="1333500" y="206375"/>
            <a:ext cx="7620000" cy="1143000"/>
          </a:xfrm>
        </p:spPr>
        <p:txBody>
          <a:bodyPr/>
          <a:lstStyle/>
          <a:p>
            <a:r>
              <a:rPr lang="en-US" altLang="en-US" sz="3200" b="1" dirty="0"/>
              <a:t>So who gets surgery and who stays on medicines?</a:t>
            </a:r>
            <a:endParaRPr lang="en-US" altLang="en-US" b="1" dirty="0"/>
          </a:p>
        </p:txBody>
      </p:sp>
      <p:sp>
        <p:nvSpPr>
          <p:cNvPr id="36866" name="Rectangle 3">
            <a:extLst>
              <a:ext uri="{FF2B5EF4-FFF2-40B4-BE49-F238E27FC236}">
                <a16:creationId xmlns:a16="http://schemas.microsoft.com/office/drawing/2014/main" id="{3AEE076A-C8C5-2BB5-077D-99ED71886C9C}"/>
              </a:ext>
            </a:extLst>
          </p:cNvPr>
          <p:cNvSpPr>
            <a:spLocks noGrp="1" noChangeArrowheads="1"/>
          </p:cNvSpPr>
          <p:nvPr>
            <p:ph type="body" idx="1"/>
          </p:nvPr>
        </p:nvSpPr>
        <p:spPr>
          <a:xfrm>
            <a:off x="1257300" y="1524000"/>
            <a:ext cx="7162800" cy="3505200"/>
          </a:xfrm>
        </p:spPr>
        <p:txBody>
          <a:bodyPr/>
          <a:lstStyle/>
          <a:p>
            <a:pPr>
              <a:lnSpc>
                <a:spcPct val="90000"/>
              </a:lnSpc>
              <a:defRPr/>
            </a:pPr>
            <a:r>
              <a:rPr lang="en-US" altLang="en-US" sz="2000" dirty="0"/>
              <a:t>Side effects on medicine-especially liver function tests</a:t>
            </a:r>
          </a:p>
          <a:p>
            <a:pPr>
              <a:lnSpc>
                <a:spcPct val="90000"/>
              </a:lnSpc>
              <a:defRPr/>
            </a:pPr>
            <a:r>
              <a:rPr lang="en-US" altLang="en-US" sz="2000" dirty="0"/>
              <a:t>Medicine no longer works, especially in combination</a:t>
            </a:r>
          </a:p>
          <a:p>
            <a:pPr>
              <a:lnSpc>
                <a:spcPct val="90000"/>
              </a:lnSpc>
              <a:defRPr/>
            </a:pPr>
            <a:r>
              <a:rPr lang="en-US" altLang="en-US" sz="2000" dirty="0"/>
              <a:t>Patients wanting more definitive treatment and willing to take the risk that surgery may not work</a:t>
            </a:r>
          </a:p>
          <a:p>
            <a:pPr marL="457200" lvl="1" indent="0">
              <a:lnSpc>
                <a:spcPct val="90000"/>
              </a:lnSpc>
              <a:buFontTx/>
              <a:buNone/>
              <a:defRPr/>
            </a:pPr>
            <a:endParaRPr lang="en-US" altLang="en-US" sz="1600" dirty="0"/>
          </a:p>
          <a:p>
            <a:pPr lvl="2" algn="just">
              <a:lnSpc>
                <a:spcPct val="90000"/>
              </a:lnSpc>
              <a:buFontTx/>
              <a:buNone/>
              <a:defRPr/>
            </a:pPr>
            <a:r>
              <a:rPr lang="en-US" altLang="en-US" sz="1600" dirty="0"/>
              <a:t>	</a:t>
            </a:r>
            <a:endParaRPr lang="en-US" altLang="en-US" sz="1200" dirty="0"/>
          </a:p>
          <a:p>
            <a:pPr algn="just">
              <a:lnSpc>
                <a:spcPct val="90000"/>
              </a:lnSpc>
              <a:buFontTx/>
              <a:buNone/>
              <a:defRPr/>
            </a:pPr>
            <a:r>
              <a:rPr lang="en-US" altLang="en-US" sz="1600"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FF176DA1-15A9-74C6-4514-A592EC8022AC}"/>
              </a:ext>
            </a:extLst>
          </p:cNvPr>
          <p:cNvSpPr>
            <a:spLocks noGrp="1" noChangeArrowheads="1"/>
          </p:cNvSpPr>
          <p:nvPr>
            <p:ph type="title"/>
          </p:nvPr>
        </p:nvSpPr>
        <p:spPr>
          <a:xfrm>
            <a:off x="1333500" y="206375"/>
            <a:ext cx="7620000" cy="1143000"/>
          </a:xfrm>
        </p:spPr>
        <p:txBody>
          <a:bodyPr/>
          <a:lstStyle/>
          <a:p>
            <a:r>
              <a:rPr lang="en-US" altLang="en-US" sz="3200" b="1" dirty="0"/>
              <a:t>Is Cushing’s rare-Catalyst study says no</a:t>
            </a:r>
            <a:endParaRPr lang="en-US" altLang="en-US" b="1" dirty="0"/>
          </a:p>
        </p:txBody>
      </p:sp>
      <p:sp>
        <p:nvSpPr>
          <p:cNvPr id="36866" name="Rectangle 3">
            <a:extLst>
              <a:ext uri="{FF2B5EF4-FFF2-40B4-BE49-F238E27FC236}">
                <a16:creationId xmlns:a16="http://schemas.microsoft.com/office/drawing/2014/main" id="{3AEE076A-C8C5-2BB5-077D-99ED71886C9C}"/>
              </a:ext>
            </a:extLst>
          </p:cNvPr>
          <p:cNvSpPr>
            <a:spLocks noGrp="1" noChangeArrowheads="1"/>
          </p:cNvSpPr>
          <p:nvPr>
            <p:ph type="body" idx="1"/>
          </p:nvPr>
        </p:nvSpPr>
        <p:spPr>
          <a:xfrm>
            <a:off x="1257300" y="1524000"/>
            <a:ext cx="7162800" cy="3505200"/>
          </a:xfrm>
        </p:spPr>
        <p:txBody>
          <a:bodyPr/>
          <a:lstStyle/>
          <a:p>
            <a:pPr>
              <a:lnSpc>
                <a:spcPct val="90000"/>
              </a:lnSpc>
              <a:defRPr/>
            </a:pPr>
            <a:r>
              <a:rPr lang="en-US" altLang="en-US" sz="2000" dirty="0"/>
              <a:t>ADA meeting 2024</a:t>
            </a:r>
          </a:p>
          <a:p>
            <a:pPr marL="342900" marR="0" lvl="0" indent="-342900">
              <a:spcBef>
                <a:spcPts val="0"/>
              </a:spcBef>
              <a:spcAft>
                <a:spcPts val="0"/>
              </a:spcAft>
              <a:buFont typeface="Symbol" pitchFamily="2" charset="2"/>
              <a:buChar cha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Part one of the CATALYST study assesses the prevalence of hypercortisolism among adults with difficult-to-control type 2 diabetes.</a:t>
            </a: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Hypercortisolism was defined as having a dexamethasone suppression test 8 AM cortisol level &gt; than 1.8 </a:t>
            </a:r>
            <a:r>
              <a:rPr lang="en-US" sz="1800" kern="0" dirty="0">
                <a:effectLst/>
                <a:latin typeface="Symbol" pitchFamily="2" charset="2"/>
                <a:ea typeface="Aptos" panose="020B0004020202020204" pitchFamily="34" charset="0"/>
                <a:cs typeface="Times New Roman" panose="02020603050405020304" pitchFamily="18" charset="0"/>
              </a:rPr>
              <a:t>m</a:t>
            </a: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g/dL and a dexamethasone level of more than 140 ng/dL.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Of the first 700 people to enroll, 24% had hypercortisolism.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25% of them had adrenal adenomas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Lower rate in Hispanics</a:t>
            </a:r>
          </a:p>
          <a:p>
            <a:pPr marL="342900" marR="0" lvl="0" indent="-342900">
              <a:spcBef>
                <a:spcPts val="0"/>
              </a:spcBef>
              <a:spcAft>
                <a:spcPts val="0"/>
              </a:spcAft>
              <a:buFont typeface="Symbol" pitchFamily="2" charset="2"/>
              <a:buChar char=""/>
            </a:pPr>
            <a:r>
              <a:rPr lang="en-US" sz="1800" kern="100" dirty="0">
                <a:latin typeface="Times New Roman" panose="02020603050405020304" pitchFamily="18" charset="0"/>
                <a:ea typeface="Aptos" panose="020B0004020202020204" pitchFamily="34" charset="0"/>
                <a:cs typeface="Times New Roman" panose="02020603050405020304" pitchFamily="18" charset="0"/>
              </a:rPr>
              <a:t>These patients will be treated with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Korlym</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or have a unilateral adrenalectomy.</a:t>
            </a:r>
          </a:p>
          <a:p>
            <a:pPr>
              <a:spcBef>
                <a:spcPts val="0"/>
              </a:spcBef>
              <a:spcAft>
                <a:spcPts val="0"/>
              </a:spcAft>
              <a:buFont typeface="Symbol" pitchFamily="2" charset="2"/>
              <a:buChar cha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Those who had a </a:t>
            </a:r>
            <a:r>
              <a:rPr lang="en-US" sz="1800" kern="100" dirty="0">
                <a:latin typeface="Times New Roman" panose="02020603050405020304" pitchFamily="18" charset="0"/>
                <a:ea typeface="Aptos" panose="020B0004020202020204" pitchFamily="34" charset="0"/>
                <a:cs typeface="Times New Roman" panose="02020603050405020304" pitchFamily="18" charset="0"/>
              </a:rPr>
              <a:t>unilateral adrenalectomy had resolution of their diabetes.</a:t>
            </a: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defRPr/>
            </a:pPr>
            <a:endParaRPr lang="en-US" altLang="en-US" sz="2000" dirty="0"/>
          </a:p>
          <a:p>
            <a:pPr>
              <a:lnSpc>
                <a:spcPct val="90000"/>
              </a:lnSpc>
              <a:defRPr/>
            </a:pPr>
            <a:endParaRPr lang="en-US" altLang="en-US" sz="2000" dirty="0"/>
          </a:p>
          <a:p>
            <a:pPr marL="457200" lvl="1" indent="0">
              <a:lnSpc>
                <a:spcPct val="90000"/>
              </a:lnSpc>
              <a:buFontTx/>
              <a:buNone/>
              <a:defRPr/>
            </a:pPr>
            <a:endParaRPr lang="en-US" altLang="en-US" sz="1600" dirty="0"/>
          </a:p>
          <a:p>
            <a:pPr lvl="2" algn="just">
              <a:lnSpc>
                <a:spcPct val="90000"/>
              </a:lnSpc>
              <a:buFontTx/>
              <a:buNone/>
              <a:defRPr/>
            </a:pPr>
            <a:r>
              <a:rPr lang="en-US" altLang="en-US" sz="1600" dirty="0"/>
              <a:t>	</a:t>
            </a:r>
            <a:endParaRPr lang="en-US" altLang="en-US" sz="1200" dirty="0"/>
          </a:p>
          <a:p>
            <a:pPr algn="just">
              <a:lnSpc>
                <a:spcPct val="90000"/>
              </a:lnSpc>
              <a:buFontTx/>
              <a:buNone/>
              <a:defRPr/>
            </a:pPr>
            <a:r>
              <a:rPr lang="en-US" altLang="en-US" sz="1600" dirty="0"/>
              <a:t>			</a:t>
            </a:r>
          </a:p>
        </p:txBody>
      </p:sp>
    </p:spTree>
    <p:extLst>
      <p:ext uri="{BB962C8B-B14F-4D97-AF65-F5344CB8AC3E}">
        <p14:creationId xmlns:p14="http://schemas.microsoft.com/office/powerpoint/2010/main" val="3112034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FF176DA1-15A9-74C6-4514-A592EC8022AC}"/>
              </a:ext>
            </a:extLst>
          </p:cNvPr>
          <p:cNvSpPr>
            <a:spLocks noGrp="1" noChangeArrowheads="1"/>
          </p:cNvSpPr>
          <p:nvPr>
            <p:ph type="title"/>
          </p:nvPr>
        </p:nvSpPr>
        <p:spPr>
          <a:xfrm>
            <a:off x="1333500" y="206375"/>
            <a:ext cx="7620000" cy="1143000"/>
          </a:xfrm>
        </p:spPr>
        <p:txBody>
          <a:bodyPr/>
          <a:lstStyle/>
          <a:p>
            <a:r>
              <a:rPr lang="en-US" altLang="en-US" sz="3200" b="1" dirty="0"/>
              <a:t>Is Cushing’s rare-Catalyst study says no</a:t>
            </a:r>
            <a:endParaRPr lang="en-US" altLang="en-US" b="1" dirty="0"/>
          </a:p>
        </p:txBody>
      </p:sp>
      <p:sp>
        <p:nvSpPr>
          <p:cNvPr id="36866" name="Rectangle 3">
            <a:extLst>
              <a:ext uri="{FF2B5EF4-FFF2-40B4-BE49-F238E27FC236}">
                <a16:creationId xmlns:a16="http://schemas.microsoft.com/office/drawing/2014/main" id="{3AEE076A-C8C5-2BB5-077D-99ED71886C9C}"/>
              </a:ext>
            </a:extLst>
          </p:cNvPr>
          <p:cNvSpPr>
            <a:spLocks noGrp="1" noChangeArrowheads="1"/>
          </p:cNvSpPr>
          <p:nvPr>
            <p:ph type="body" idx="1"/>
          </p:nvPr>
        </p:nvSpPr>
        <p:spPr>
          <a:xfrm>
            <a:off x="1257300" y="1524000"/>
            <a:ext cx="7162800" cy="3505200"/>
          </a:xfrm>
        </p:spPr>
        <p:txBody>
          <a:bodyPr/>
          <a:lstStyle/>
          <a:p>
            <a:pPr marL="342900" marR="0" lvl="0" indent="-342900">
              <a:spcBef>
                <a:spcPts val="0"/>
              </a:spcBef>
              <a:spcAft>
                <a:spcPts val="0"/>
              </a:spcAft>
              <a:buFont typeface="Symbol" pitchFamily="2" charset="2"/>
              <a:buChar cha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Probably missed those with mild pituitary Cushing’s disease.</a:t>
            </a:r>
          </a:p>
          <a:p>
            <a:pPr marL="342900" marR="0" lvl="0" indent="-342900">
              <a:spcBef>
                <a:spcPts val="0"/>
              </a:spcBef>
              <a:spcAft>
                <a:spcPts val="0"/>
              </a:spcAft>
              <a:buFont typeface="Symbol" pitchFamily="2" charset="2"/>
              <a:buChar char=""/>
            </a:pPr>
            <a:r>
              <a:rPr lang="en-US" sz="1800" kern="100" dirty="0">
                <a:latin typeface="Times New Roman" panose="02020603050405020304" pitchFamily="18" charset="0"/>
                <a:ea typeface="Aptos" panose="020B0004020202020204" pitchFamily="34" charset="0"/>
                <a:cs typeface="Times New Roman" panose="02020603050405020304" pitchFamily="18" charset="0"/>
              </a:rPr>
              <a:t>Pituitary patients often don’t suppress to dexamethasone and should be screened with nighttime salivary cortisol tests.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“These results are very powerful. While cortisol’s role in diabetes is well understood, most diabetes care providers have not considered hypercortisolism as a source of the disease for their patients with difficult-to-control diabetes,” Ralph </a:t>
            </a:r>
            <a:r>
              <a:rPr lang="en-US" sz="1800" kern="0" dirty="0" err="1">
                <a:effectLst/>
                <a:latin typeface="Times New Roman" panose="02020603050405020304" pitchFamily="18" charset="0"/>
                <a:ea typeface="Aptos" panose="020B0004020202020204" pitchFamily="34" charset="0"/>
                <a:cs typeface="Times New Roman" panose="02020603050405020304" pitchFamily="18" charset="0"/>
              </a:rPr>
              <a:t>DeFronzo</a:t>
            </a: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 MD, chief of the diabetes division and professor of medicine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defRPr/>
            </a:pPr>
            <a:endParaRPr lang="en-US" altLang="en-US" sz="2000" dirty="0"/>
          </a:p>
          <a:p>
            <a:pPr>
              <a:lnSpc>
                <a:spcPct val="90000"/>
              </a:lnSpc>
              <a:defRPr/>
            </a:pPr>
            <a:endParaRPr lang="en-US" altLang="en-US" sz="2000" dirty="0"/>
          </a:p>
          <a:p>
            <a:pPr marL="457200" lvl="1" indent="0">
              <a:lnSpc>
                <a:spcPct val="90000"/>
              </a:lnSpc>
              <a:buFontTx/>
              <a:buNone/>
              <a:defRPr/>
            </a:pPr>
            <a:endParaRPr lang="en-US" altLang="en-US" sz="1600" dirty="0"/>
          </a:p>
          <a:p>
            <a:pPr lvl="2" algn="just">
              <a:lnSpc>
                <a:spcPct val="90000"/>
              </a:lnSpc>
              <a:buFontTx/>
              <a:buNone/>
              <a:defRPr/>
            </a:pPr>
            <a:r>
              <a:rPr lang="en-US" altLang="en-US" sz="1600" dirty="0"/>
              <a:t>	</a:t>
            </a:r>
            <a:endParaRPr lang="en-US" altLang="en-US" sz="1200" dirty="0"/>
          </a:p>
          <a:p>
            <a:pPr algn="just">
              <a:lnSpc>
                <a:spcPct val="90000"/>
              </a:lnSpc>
              <a:buFontTx/>
              <a:buNone/>
              <a:defRPr/>
            </a:pPr>
            <a:r>
              <a:rPr lang="en-US" altLang="en-US" sz="1600" dirty="0"/>
              <a:t>			</a:t>
            </a:r>
          </a:p>
        </p:txBody>
      </p:sp>
    </p:spTree>
    <p:extLst>
      <p:ext uri="{BB962C8B-B14F-4D97-AF65-F5344CB8AC3E}">
        <p14:creationId xmlns:p14="http://schemas.microsoft.com/office/powerpoint/2010/main" val="182925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FFDF9A1B-B7B3-AEC6-7147-24DDE1C32D0C}"/>
              </a:ext>
            </a:extLst>
          </p:cNvPr>
          <p:cNvSpPr>
            <a:spLocks noGrp="1" noChangeArrowheads="1"/>
          </p:cNvSpPr>
          <p:nvPr>
            <p:ph type="title"/>
          </p:nvPr>
        </p:nvSpPr>
        <p:spPr>
          <a:xfrm>
            <a:off x="1012825" y="7938"/>
            <a:ext cx="8761413" cy="1143000"/>
          </a:xfrm>
        </p:spPr>
        <p:txBody>
          <a:bodyPr/>
          <a:lstStyle/>
          <a:p>
            <a:br>
              <a:rPr lang="en-US" altLang="en-US"/>
            </a:br>
            <a:r>
              <a:rPr lang="en-US" altLang="en-US" sz="3600" b="1"/>
              <a:t>Consensus on diagnosis and management of Cushing’s disease: a guideline update </a:t>
            </a:r>
            <a:br>
              <a:rPr lang="en-US" altLang="en-US" sz="3600"/>
            </a:br>
            <a:endParaRPr lang="en-US" altLang="en-US" sz="3600"/>
          </a:p>
        </p:txBody>
      </p:sp>
      <p:pic>
        <p:nvPicPr>
          <p:cNvPr id="7170" name="Picture 2" descr="Text&#10;&#10;Description automatically generated">
            <a:extLst>
              <a:ext uri="{FF2B5EF4-FFF2-40B4-BE49-F238E27FC236}">
                <a16:creationId xmlns:a16="http://schemas.microsoft.com/office/drawing/2014/main" id="{F88CAE7A-8AC4-C67D-66FF-BD07DAE13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06" t="23573" r="18147" b="31647"/>
          <a:stretch>
            <a:fillRect/>
          </a:stretch>
        </p:blipFill>
        <p:spPr bwMode="auto">
          <a:xfrm>
            <a:off x="1109663" y="1560513"/>
            <a:ext cx="80676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FF176DA1-15A9-74C6-4514-A592EC8022AC}"/>
              </a:ext>
            </a:extLst>
          </p:cNvPr>
          <p:cNvSpPr>
            <a:spLocks noGrp="1" noChangeArrowheads="1"/>
          </p:cNvSpPr>
          <p:nvPr>
            <p:ph type="title"/>
          </p:nvPr>
        </p:nvSpPr>
        <p:spPr>
          <a:xfrm>
            <a:off x="1333500" y="206375"/>
            <a:ext cx="7620000" cy="1143000"/>
          </a:xfrm>
        </p:spPr>
        <p:txBody>
          <a:bodyPr/>
          <a:lstStyle/>
          <a:p>
            <a:r>
              <a:rPr lang="en-US" altLang="en-US" sz="3200" b="1"/>
              <a:t>What does the future hold?</a:t>
            </a:r>
            <a:endParaRPr lang="en-US" altLang="en-US" b="1"/>
          </a:p>
        </p:txBody>
      </p:sp>
      <p:sp>
        <p:nvSpPr>
          <p:cNvPr id="36866" name="Rectangle 3">
            <a:extLst>
              <a:ext uri="{FF2B5EF4-FFF2-40B4-BE49-F238E27FC236}">
                <a16:creationId xmlns:a16="http://schemas.microsoft.com/office/drawing/2014/main" id="{3AEE076A-C8C5-2BB5-077D-99ED71886C9C}"/>
              </a:ext>
            </a:extLst>
          </p:cNvPr>
          <p:cNvSpPr>
            <a:spLocks noGrp="1" noChangeArrowheads="1"/>
          </p:cNvSpPr>
          <p:nvPr>
            <p:ph type="body" idx="1"/>
          </p:nvPr>
        </p:nvSpPr>
        <p:spPr>
          <a:xfrm>
            <a:off x="1257300" y="1524000"/>
            <a:ext cx="7162800" cy="3505200"/>
          </a:xfrm>
        </p:spPr>
        <p:txBody>
          <a:bodyPr/>
          <a:lstStyle/>
          <a:p>
            <a:pPr>
              <a:lnSpc>
                <a:spcPct val="90000"/>
              </a:lnSpc>
              <a:defRPr/>
            </a:pPr>
            <a:r>
              <a:rPr lang="en-US" altLang="en-US" sz="2000" dirty="0"/>
              <a:t>Most patients with Cushing’s Disease will be treated initially with medical therapy</a:t>
            </a:r>
          </a:p>
          <a:p>
            <a:pPr>
              <a:lnSpc>
                <a:spcPct val="90000"/>
              </a:lnSpc>
              <a:defRPr/>
            </a:pPr>
            <a:r>
              <a:rPr lang="en-US" altLang="en-US" sz="2000" dirty="0"/>
              <a:t>Single or combination therapy will be used by Cushing’s experts</a:t>
            </a:r>
          </a:p>
          <a:p>
            <a:pPr>
              <a:lnSpc>
                <a:spcPct val="90000"/>
              </a:lnSpc>
              <a:defRPr/>
            </a:pPr>
            <a:r>
              <a:rPr lang="en-US" altLang="en-US" sz="2000" dirty="0"/>
              <a:t>Medications will be used </a:t>
            </a:r>
          </a:p>
          <a:p>
            <a:pPr lvl="1">
              <a:lnSpc>
                <a:spcPct val="90000"/>
              </a:lnSpc>
              <a:defRPr/>
            </a:pPr>
            <a:r>
              <a:rPr lang="en-US" altLang="en-US" sz="1600" dirty="0"/>
              <a:t>To see how much of the symptoms are due to hypercortisolism</a:t>
            </a:r>
          </a:p>
          <a:p>
            <a:pPr lvl="1">
              <a:lnSpc>
                <a:spcPct val="90000"/>
              </a:lnSpc>
              <a:defRPr/>
            </a:pPr>
            <a:r>
              <a:rPr lang="en-US" altLang="en-US" sz="1600" dirty="0"/>
              <a:t>Get the patient ready for surgery</a:t>
            </a:r>
          </a:p>
          <a:p>
            <a:pPr lvl="1">
              <a:lnSpc>
                <a:spcPct val="90000"/>
              </a:lnSpc>
              <a:defRPr/>
            </a:pPr>
            <a:r>
              <a:rPr lang="en-US" altLang="en-US" sz="1600" dirty="0"/>
              <a:t>Prevent the post-op cortisol drop</a:t>
            </a:r>
          </a:p>
          <a:p>
            <a:pPr marL="400050">
              <a:lnSpc>
                <a:spcPct val="90000"/>
              </a:lnSpc>
              <a:defRPr/>
            </a:pPr>
            <a:r>
              <a:rPr lang="en-US" altLang="en-US" sz="2000" dirty="0"/>
              <a:t>Medications will be used long-term</a:t>
            </a:r>
          </a:p>
          <a:p>
            <a:pPr marL="400050">
              <a:lnSpc>
                <a:spcPct val="90000"/>
              </a:lnSpc>
              <a:defRPr/>
            </a:pPr>
            <a:r>
              <a:rPr lang="en-US" altLang="en-US" sz="2000" dirty="0"/>
              <a:t>Those that breakthrough of have side effects will be offered surgery</a:t>
            </a:r>
          </a:p>
          <a:p>
            <a:pPr marL="400050">
              <a:lnSpc>
                <a:spcPct val="90000"/>
              </a:lnSpc>
              <a:defRPr/>
            </a:pPr>
            <a:r>
              <a:rPr lang="en-US" altLang="en-US" sz="2000" dirty="0"/>
              <a:t>Some patients may want to stay on the medications long-term vs surgery</a:t>
            </a:r>
          </a:p>
          <a:p>
            <a:pPr marL="400050">
              <a:lnSpc>
                <a:spcPct val="90000"/>
              </a:lnSpc>
              <a:defRPr/>
            </a:pPr>
            <a:r>
              <a:rPr lang="en-US" altLang="en-US" sz="2000" dirty="0"/>
              <a:t>Many patients with more borderline workups will be treated</a:t>
            </a:r>
          </a:p>
          <a:p>
            <a:pPr marL="400050">
              <a:lnSpc>
                <a:spcPct val="90000"/>
              </a:lnSpc>
              <a:defRPr/>
            </a:pPr>
            <a:r>
              <a:rPr lang="en-US" altLang="en-US" sz="2000" dirty="0"/>
              <a:t>The number of medications will expand</a:t>
            </a:r>
          </a:p>
          <a:p>
            <a:pPr marL="457200" lvl="1" indent="0">
              <a:lnSpc>
                <a:spcPct val="90000"/>
              </a:lnSpc>
              <a:buFontTx/>
              <a:buNone/>
              <a:defRPr/>
            </a:pPr>
            <a:endParaRPr lang="en-US" altLang="en-US" sz="1600" dirty="0"/>
          </a:p>
          <a:p>
            <a:pPr lvl="2" algn="just">
              <a:lnSpc>
                <a:spcPct val="90000"/>
              </a:lnSpc>
              <a:buFontTx/>
              <a:buNone/>
              <a:defRPr/>
            </a:pPr>
            <a:r>
              <a:rPr lang="en-US" altLang="en-US" sz="1600" dirty="0"/>
              <a:t>	</a:t>
            </a:r>
            <a:endParaRPr lang="en-US" altLang="en-US" sz="1200" dirty="0"/>
          </a:p>
          <a:p>
            <a:pPr algn="just">
              <a:lnSpc>
                <a:spcPct val="90000"/>
              </a:lnSpc>
              <a:buFontTx/>
              <a:buNone/>
              <a:defRPr/>
            </a:pPr>
            <a:r>
              <a:rPr lang="en-US" altLang="en-US" sz="1600" dirty="0"/>
              <a:t>			</a:t>
            </a:r>
          </a:p>
        </p:txBody>
      </p:sp>
    </p:spTree>
    <p:extLst>
      <p:ext uri="{BB962C8B-B14F-4D97-AF65-F5344CB8AC3E}">
        <p14:creationId xmlns:p14="http://schemas.microsoft.com/office/powerpoint/2010/main" val="1573909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EF6C5CAA-01A4-1664-9C0F-2C7AA2C6C08F}"/>
              </a:ext>
            </a:extLst>
          </p:cNvPr>
          <p:cNvSpPr>
            <a:spLocks noGrp="1" noChangeArrowheads="1"/>
          </p:cNvSpPr>
          <p:nvPr>
            <p:ph type="title"/>
          </p:nvPr>
        </p:nvSpPr>
        <p:spPr>
          <a:xfrm>
            <a:off x="1333500" y="206375"/>
            <a:ext cx="7620000" cy="1143000"/>
          </a:xfrm>
        </p:spPr>
        <p:txBody>
          <a:bodyPr/>
          <a:lstStyle/>
          <a:p>
            <a:r>
              <a:rPr lang="en-US" altLang="en-US" sz="3200" b="1"/>
              <a:t>What does the future hold?</a:t>
            </a:r>
            <a:endParaRPr lang="en-US" altLang="en-US" b="1"/>
          </a:p>
        </p:txBody>
      </p:sp>
      <p:sp>
        <p:nvSpPr>
          <p:cNvPr id="67586" name="Rectangle 3">
            <a:extLst>
              <a:ext uri="{FF2B5EF4-FFF2-40B4-BE49-F238E27FC236}">
                <a16:creationId xmlns:a16="http://schemas.microsoft.com/office/drawing/2014/main" id="{E7231D5E-2077-6158-2F0B-17523E10A3A3}"/>
              </a:ext>
            </a:extLst>
          </p:cNvPr>
          <p:cNvSpPr>
            <a:spLocks noGrp="1" noChangeArrowheads="1"/>
          </p:cNvSpPr>
          <p:nvPr>
            <p:ph type="body" idx="1"/>
          </p:nvPr>
        </p:nvSpPr>
        <p:spPr>
          <a:xfrm>
            <a:off x="1257300" y="1524000"/>
            <a:ext cx="7162800" cy="3505200"/>
          </a:xfrm>
        </p:spPr>
        <p:txBody>
          <a:bodyPr/>
          <a:lstStyle/>
          <a:p>
            <a:pPr marL="457200" lvl="1" indent="0">
              <a:lnSpc>
                <a:spcPct val="90000"/>
              </a:lnSpc>
              <a:buFontTx/>
              <a:buNone/>
            </a:pPr>
            <a:endParaRPr lang="en-US" altLang="en-US" sz="1600"/>
          </a:p>
          <a:p>
            <a:pPr lvl="2" algn="just">
              <a:lnSpc>
                <a:spcPct val="90000"/>
              </a:lnSpc>
              <a:buFontTx/>
              <a:buNone/>
            </a:pPr>
            <a:r>
              <a:rPr lang="en-US" altLang="en-US" sz="1600"/>
              <a:t>	</a:t>
            </a:r>
            <a:endParaRPr lang="en-US" altLang="en-US" sz="1200"/>
          </a:p>
          <a:p>
            <a:pPr algn="just">
              <a:lnSpc>
                <a:spcPct val="90000"/>
              </a:lnSpc>
              <a:buFontTx/>
              <a:buNone/>
            </a:pPr>
            <a:r>
              <a:rPr lang="en-US" altLang="en-US" sz="1600"/>
              <a:t>			</a:t>
            </a:r>
          </a:p>
        </p:txBody>
      </p:sp>
      <p:pic>
        <p:nvPicPr>
          <p:cNvPr id="67587" name="Picture 2" descr="Graphical user interface, text, application&#10;&#10;Description automatically generated">
            <a:extLst>
              <a:ext uri="{FF2B5EF4-FFF2-40B4-BE49-F238E27FC236}">
                <a16:creationId xmlns:a16="http://schemas.microsoft.com/office/drawing/2014/main" id="{769669ED-223B-E65C-0441-F22C450E6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950" t="34851" r="20122" b="28911"/>
          <a:stretch>
            <a:fillRect/>
          </a:stretch>
        </p:blipFill>
        <p:spPr bwMode="auto">
          <a:xfrm>
            <a:off x="3143250" y="1349375"/>
            <a:ext cx="4281488"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4">
            <a:extLst>
              <a:ext uri="{FF2B5EF4-FFF2-40B4-BE49-F238E27FC236}">
                <a16:creationId xmlns:a16="http://schemas.microsoft.com/office/drawing/2014/main" id="{7D1E1431-7492-9D00-C4AA-797E564D47ED}"/>
              </a:ext>
            </a:extLst>
          </p:cNvPr>
          <p:cNvSpPr txBox="1">
            <a:spLocks noChangeArrowheads="1"/>
          </p:cNvSpPr>
          <p:nvPr/>
        </p:nvSpPr>
        <p:spPr bwMode="auto">
          <a:xfrm>
            <a:off x="1768475" y="5334000"/>
            <a:ext cx="7608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pPr>
            <a:r>
              <a:rPr lang="en-US" altLang="en-US" sz="2400"/>
              <a:t>Most medicines to lower cortisol should be given at night</a:t>
            </a:r>
          </a:p>
          <a:p>
            <a:pPr>
              <a:spcBef>
                <a:spcPct val="0"/>
              </a:spcBef>
              <a:buClrTx/>
              <a:buSzTx/>
            </a:pPr>
            <a:r>
              <a:rPr lang="en-US" altLang="en-US" sz="2400"/>
              <a:t>Dr. Friedman has been doing this for years.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A30F-DADC-E977-142E-B2948E4D35B6}"/>
              </a:ext>
            </a:extLst>
          </p:cNvPr>
          <p:cNvSpPr>
            <a:spLocks noGrp="1"/>
          </p:cNvSpPr>
          <p:nvPr>
            <p:ph type="title"/>
          </p:nvPr>
        </p:nvSpPr>
        <p:spPr/>
        <p:txBody>
          <a:bodyPr/>
          <a:lstStyle/>
          <a:p>
            <a:pPr>
              <a:defRPr/>
            </a:pPr>
            <a:r>
              <a:rPr lang="en-US" dirty="0"/>
              <a:t>CBS-The early show</a:t>
            </a:r>
          </a:p>
        </p:txBody>
      </p:sp>
      <p:pic>
        <p:nvPicPr>
          <p:cNvPr id="5" name="160x120_ (Converted)">
            <a:hlinkClick r:id="" action="ppaction://media"/>
            <a:extLst>
              <a:ext uri="{FF2B5EF4-FFF2-40B4-BE49-F238E27FC236}">
                <a16:creationId xmlns:a16="http://schemas.microsoft.com/office/drawing/2014/main" id="{5323C9F1-B59E-065A-F85A-D3FA5A0553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00300" y="1981200"/>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E7B-A38C-55D2-DAC3-0F7B9FE05794}"/>
              </a:ext>
            </a:extLst>
          </p:cNvPr>
          <p:cNvSpPr>
            <a:spLocks noGrp="1"/>
          </p:cNvSpPr>
          <p:nvPr>
            <p:ph type="title"/>
          </p:nvPr>
        </p:nvSpPr>
        <p:spPr/>
        <p:txBody>
          <a:bodyPr/>
          <a:lstStyle/>
          <a:p>
            <a:r>
              <a:rPr lang="en-US" altLang="en-US">
                <a:solidFill>
                  <a:schemeClr val="hlink"/>
                </a:solidFill>
              </a:rPr>
              <a:t>Camille’s wedding</a:t>
            </a:r>
            <a:endParaRPr lang="en-US" altLang="en-US"/>
          </a:p>
        </p:txBody>
      </p:sp>
      <p:pic>
        <p:nvPicPr>
          <p:cNvPr id="4" name="Content Placeholder 3">
            <a:extLst>
              <a:ext uri="{FF2B5EF4-FFF2-40B4-BE49-F238E27FC236}">
                <a16:creationId xmlns:a16="http://schemas.microsoft.com/office/drawing/2014/main" id="{BE872AD4-CB69-5E8D-7E7C-AA2D92AA3ACB}"/>
              </a:ext>
            </a:extLst>
          </p:cNvPr>
          <p:cNvPicPr>
            <a:picLocks noGrp="1" noChangeAspect="1"/>
          </p:cNvPicPr>
          <p:nvPr>
            <p:ph idx="1"/>
          </p:nvPr>
        </p:nvPicPr>
        <p:blipFill>
          <a:blip r:embed="rId2"/>
          <a:srcRect t="30218" b="30218"/>
          <a:stretch>
            <a:fillRect/>
          </a:stretch>
        </p:blip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568" name="Rectangle 19456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70" name="Oval 19456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62" name="Rectangle 2">
            <a:extLst>
              <a:ext uri="{FF2B5EF4-FFF2-40B4-BE49-F238E27FC236}">
                <a16:creationId xmlns:a16="http://schemas.microsoft.com/office/drawing/2014/main" id="{120B5EDF-2C7D-2025-2C9D-A6EC4319367E}"/>
              </a:ext>
            </a:extLst>
          </p:cNvPr>
          <p:cNvSpPr>
            <a:spLocks noGrp="1" noChangeArrowheads="1"/>
          </p:cNvSpPr>
          <p:nvPr>
            <p:ph type="title"/>
          </p:nvPr>
        </p:nvSpPr>
        <p:spPr>
          <a:xfrm>
            <a:off x="988093" y="1396686"/>
            <a:ext cx="2734177" cy="4064628"/>
          </a:xfrm>
        </p:spPr>
        <p:txBody>
          <a:bodyPr>
            <a:normAutofit/>
          </a:bodyPr>
          <a:lstStyle/>
          <a:p>
            <a:pPr>
              <a:lnSpc>
                <a:spcPct val="90000"/>
              </a:lnSpc>
              <a:defRPr/>
            </a:pPr>
            <a:r>
              <a:rPr lang="en-US" sz="4100">
                <a:solidFill>
                  <a:srgbClr val="FFFFFF"/>
                </a:solidFill>
                <a:cs typeface="+mj-cs"/>
              </a:rPr>
              <a:t>Who runs the best pituitary patient conference?</a:t>
            </a:r>
          </a:p>
        </p:txBody>
      </p:sp>
      <p:sp>
        <p:nvSpPr>
          <p:cNvPr id="194572" name="Arc 19457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574" name="Oval 19457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563" name="Rectangle 3">
            <a:extLst>
              <a:ext uri="{FF2B5EF4-FFF2-40B4-BE49-F238E27FC236}">
                <a16:creationId xmlns:a16="http://schemas.microsoft.com/office/drawing/2014/main" id="{A504259C-BC80-0C17-66A8-3D92BC03ADB8}"/>
              </a:ext>
            </a:extLst>
          </p:cNvPr>
          <p:cNvSpPr>
            <a:spLocks noGrp="1" noChangeArrowheads="1"/>
          </p:cNvSpPr>
          <p:nvPr>
            <p:ph type="body" idx="1"/>
          </p:nvPr>
        </p:nvSpPr>
        <p:spPr>
          <a:xfrm>
            <a:off x="4531066" y="1526033"/>
            <a:ext cx="4671335" cy="3935281"/>
          </a:xfrm>
        </p:spPr>
        <p:txBody>
          <a:bodyPr>
            <a:normAutofit/>
          </a:bodyPr>
          <a:lstStyle/>
          <a:p>
            <a:pPr>
              <a:defRPr/>
            </a:pPr>
            <a:r>
              <a:rPr lang="en-US" dirty="0">
                <a:cs typeface="+mn-cs"/>
              </a:rPr>
              <a:t>The Magic Foundation </a:t>
            </a:r>
          </a:p>
          <a:p>
            <a:pPr>
              <a:defRPr/>
            </a:pPr>
            <a:r>
              <a:rPr lang="en-US" dirty="0">
                <a:cs typeface="+mn-cs"/>
              </a:rPr>
              <a:t>Thanks to Dianne </a:t>
            </a:r>
            <a:r>
              <a:rPr lang="en-US" dirty="0" err="1">
                <a:cs typeface="+mn-cs"/>
              </a:rPr>
              <a:t>Kremidas</a:t>
            </a:r>
            <a:r>
              <a:rPr lang="en-US" dirty="0">
                <a:cs typeface="+mn-cs"/>
              </a:rPr>
              <a:t> for putting on a great conference</a:t>
            </a:r>
          </a:p>
          <a:p>
            <a:pPr>
              <a:buFontTx/>
              <a:buNone/>
              <a:defRPr/>
            </a:pPr>
            <a:endParaRPr lang="en-US"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C87D7B2-A9C2-A22C-9C11-60103A868058}"/>
              </a:ext>
            </a:extLst>
          </p:cNvPr>
          <p:cNvSpPr>
            <a:spLocks noGrp="1" noChangeArrowheads="1"/>
          </p:cNvSpPr>
          <p:nvPr>
            <p:ph type="title"/>
          </p:nvPr>
        </p:nvSpPr>
        <p:spPr>
          <a:xfrm>
            <a:off x="495300" y="228600"/>
            <a:ext cx="7772400" cy="1143000"/>
          </a:xfrm>
        </p:spPr>
        <p:txBody>
          <a:bodyPr/>
          <a:lstStyle/>
          <a:p>
            <a:pPr>
              <a:defRPr/>
            </a:pPr>
            <a:r>
              <a:rPr lang="en-US" sz="3600" dirty="0">
                <a:cs typeface="+mj-cs"/>
              </a:rPr>
              <a:t>For more information/to schedule an appointment/ to listen again</a:t>
            </a:r>
          </a:p>
        </p:txBody>
      </p:sp>
      <p:sp>
        <p:nvSpPr>
          <p:cNvPr id="5" name="Rectangle 3">
            <a:extLst>
              <a:ext uri="{FF2B5EF4-FFF2-40B4-BE49-F238E27FC236}">
                <a16:creationId xmlns:a16="http://schemas.microsoft.com/office/drawing/2014/main" id="{E1ABD65C-A4A6-3A7E-5D43-41C98EBFEACA}"/>
              </a:ext>
            </a:extLst>
          </p:cNvPr>
          <p:cNvSpPr txBox="1">
            <a:spLocks noChangeArrowheads="1"/>
          </p:cNvSpPr>
          <p:nvPr/>
        </p:nvSpPr>
        <p:spPr bwMode="auto">
          <a:xfrm>
            <a:off x="1181100" y="1778000"/>
            <a:ext cx="8148638" cy="4114800"/>
          </a:xfrm>
          <a:prstGeom prst="rect">
            <a:avLst/>
          </a:prstGeom>
          <a:noFill/>
          <a:ln>
            <a:noFill/>
          </a:ln>
          <a:effectLst/>
        </p:spPr>
        <p:txBody>
          <a:bodyPr lIns="90488" tIns="44450" rIns="90488" bIns="44450"/>
          <a:lst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a:lstStyle>
          <a:p>
            <a:pPr>
              <a:defRPr/>
            </a:pPr>
            <a:r>
              <a:rPr lang="en-US" sz="2400" dirty="0">
                <a:solidFill>
                  <a:srgbClr val="FAFD00"/>
                </a:solidFill>
                <a:uFill>
                  <a:solidFill>
                    <a:schemeClr val="tx1"/>
                  </a:solidFill>
                </a:uFill>
                <a:cs typeface="+mn-cs"/>
              </a:rPr>
              <a:t>Talk will be posted at </a:t>
            </a:r>
            <a:r>
              <a:rPr lang="en-US" sz="2400" dirty="0">
                <a:solidFill>
                  <a:srgbClr val="FAFD00"/>
                </a:solidFill>
                <a:uFill>
                  <a:solidFill>
                    <a:schemeClr val="tx1"/>
                  </a:solidFill>
                </a:uFill>
                <a:cs typeface="+mn-cs"/>
                <a:hlinkClick r:id="rId2"/>
              </a:rPr>
              <a:t>www.goodhormonehealth.com</a:t>
            </a:r>
            <a:r>
              <a:rPr lang="en-US" sz="2400" dirty="0">
                <a:solidFill>
                  <a:srgbClr val="FAFD00"/>
                </a:solidFill>
                <a:uFill>
                  <a:solidFill>
                    <a:schemeClr val="tx1"/>
                  </a:solidFill>
                </a:uFill>
                <a:cs typeface="+mn-cs"/>
              </a:rPr>
              <a:t> in a few days</a:t>
            </a:r>
          </a:p>
          <a:p>
            <a:pPr marL="0" marR="0" algn="l">
              <a:spcBef>
                <a:spcPts val="0"/>
              </a:spcBef>
              <a:spcAft>
                <a:spcPts val="0"/>
              </a:spcAft>
            </a:pPr>
            <a:r>
              <a:rPr lang="en-US" sz="2400" b="0" i="0" u="sng" strike="noStrike" dirty="0">
                <a:effectLst/>
                <a:latin typeface="Times New Roman" panose="02020603050405020304" pitchFamily="18" charset="0"/>
                <a:cs typeface="Times New Roman" panose="02020603050405020304" pitchFamily="18" charset="0"/>
                <a:hlinkClick r:id="rId3" tooltip="https://www.goodhormonehealth.com/webinars/">
                  <a:extLst>
                    <a:ext uri="{A12FA001-AC4F-418D-AE19-62706E023703}">
                      <ahyp:hlinkClr xmlns:ahyp="http://schemas.microsoft.com/office/drawing/2018/hyperlinkcolor" val="tx"/>
                    </a:ext>
                  </a:extLst>
                </a:hlinkClick>
              </a:rPr>
              <a:t>https://www.goodhormonehealth.com/webinars/</a:t>
            </a:r>
            <a:endParaRPr lang="en-US" sz="2400" b="0" i="0" u="none" strike="noStrike" dirty="0">
              <a:effectLst/>
              <a:latin typeface="Times New Roman" panose="02020603050405020304" pitchFamily="18" charset="0"/>
              <a:cs typeface="Times New Roman" panose="02020603050405020304" pitchFamily="18" charset="0"/>
            </a:endParaRPr>
          </a:p>
          <a:p>
            <a:pPr marL="0" marR="0" algn="l">
              <a:spcBef>
                <a:spcPts val="0"/>
              </a:spcBef>
              <a:spcAft>
                <a:spcPts val="0"/>
              </a:spcAft>
            </a:pPr>
            <a:r>
              <a:rPr lang="en-US" sz="2400" b="0" i="0" u="sng" strike="noStrike" dirty="0">
                <a:effectLst/>
                <a:latin typeface="Times New Roman" panose="02020603050405020304" pitchFamily="18" charset="0"/>
                <a:cs typeface="Times New Roman" panose="02020603050405020304" pitchFamily="18" charset="0"/>
                <a:hlinkClick r:id="rId4" tooltip="https://www.youtube.com/watch?v=wNMhKDxt3zU">
                  <a:extLst>
                    <a:ext uri="{A12FA001-AC4F-418D-AE19-62706E023703}">
                      <ahyp:hlinkClr xmlns:ahyp="http://schemas.microsoft.com/office/drawing/2018/hyperlinkcolor" val="tx"/>
                    </a:ext>
                  </a:extLst>
                </a:hlinkClick>
              </a:rPr>
              <a:t>https://www.youtube.com/watch?v=wNMhKDxt3zU</a:t>
            </a:r>
            <a:endParaRPr lang="en-US" sz="2400" b="0" i="0" u="none" strike="noStrike" dirty="0">
              <a:effectLst/>
              <a:latin typeface="Times New Roman" panose="02020603050405020304" pitchFamily="18" charset="0"/>
              <a:cs typeface="Times New Roman" panose="02020603050405020304" pitchFamily="18" charset="0"/>
            </a:endParaRPr>
          </a:p>
          <a:p>
            <a:pPr marL="0" marR="0" algn="l">
              <a:spcBef>
                <a:spcPts val="0"/>
              </a:spcBef>
              <a:spcAft>
                <a:spcPts val="0"/>
              </a:spcAft>
            </a:pPr>
            <a:r>
              <a:rPr lang="en-US" sz="2400" i="0" u="sng" strike="noStrike" dirty="0">
                <a:effectLst/>
                <a:latin typeface="Times New Roman" panose="02020603050405020304" pitchFamily="18" charset="0"/>
                <a:cs typeface="Times New Roman" panose="02020603050405020304" pitchFamily="18" charset="0"/>
                <a:hlinkClick r:id="rId5" tooltip="https://www.facebook.com/goodhormonehealth/">
                  <a:extLst>
                    <a:ext uri="{A12FA001-AC4F-418D-AE19-62706E023703}">
                      <ahyp:hlinkClr xmlns:ahyp="http://schemas.microsoft.com/office/drawing/2018/hyperlinkcolor" val="tx"/>
                    </a:ext>
                  </a:extLst>
                </a:hlinkClick>
              </a:rPr>
              <a:t>https://www.facebook.com/goodhormonehealth</a:t>
            </a:r>
            <a:r>
              <a:rPr lang="en-US" sz="2400" i="0" u="sng" strike="noStrike">
                <a:effectLst/>
                <a:latin typeface="Times New Roman" panose="02020603050405020304" pitchFamily="18" charset="0"/>
                <a:cs typeface="Times New Roman" panose="02020603050405020304" pitchFamily="18" charset="0"/>
                <a:hlinkClick r:id="rId5" tooltip="https://www.facebook.com/goodhormonehealth/">
                  <a:extLst>
                    <a:ext uri="{A12FA001-AC4F-418D-AE19-62706E023703}">
                      <ahyp:hlinkClr xmlns:ahyp="http://schemas.microsoft.com/office/drawing/2018/hyperlinkcolor" val="tx"/>
                    </a:ext>
                  </a:extLst>
                </a:hlinkClick>
              </a:rPr>
              <a:t>/</a:t>
            </a:r>
            <a:r>
              <a:rPr lang="en-US" sz="2400" i="0" u="none" strike="noStrike">
                <a:effectLst/>
                <a:highlight>
                  <a:srgbClr val="FFFFFF"/>
                </a:highlight>
                <a:latin typeface="Times New Roman" panose="02020603050405020304" pitchFamily="18" charset="0"/>
                <a:cs typeface="Times New Roman" panose="02020603050405020304" pitchFamily="18" charset="0"/>
              </a:rPr>
              <a:t> </a:t>
            </a:r>
            <a:r>
              <a:rPr lang="en-US" sz="2400" b="1" i="0" u="none" strike="noStrike">
                <a:effectLst/>
                <a:highlight>
                  <a:srgbClr val="FFFFFF"/>
                </a:highlight>
                <a:latin typeface="Times New Roman" panose="02020603050405020304" pitchFamily="18" charset="0"/>
                <a:cs typeface="Times New Roman" panose="02020603050405020304" pitchFamily="18" charset="0"/>
              </a:rPr>
              <a:t> </a:t>
            </a:r>
            <a:endParaRPr lang="en-US" sz="2400" dirty="0">
              <a:solidFill>
                <a:srgbClr val="FAFD00"/>
              </a:solidFill>
              <a:uFill>
                <a:solidFill>
                  <a:schemeClr val="tx1"/>
                </a:solidFill>
              </a:uFill>
              <a:cs typeface="+mn-cs"/>
            </a:endParaRPr>
          </a:p>
          <a:p>
            <a:pPr>
              <a:defRPr/>
            </a:pPr>
            <a:r>
              <a:rPr lang="en-US" sz="2400" dirty="0">
                <a:solidFill>
                  <a:srgbClr val="FAFD00"/>
                </a:solidFill>
                <a:uFill>
                  <a:solidFill>
                    <a:schemeClr val="tx1"/>
                  </a:solidFill>
                </a:uFill>
                <a:cs typeface="+mn-cs"/>
              </a:rPr>
              <a:t>Schedule an appointment on </a:t>
            </a:r>
            <a:r>
              <a:rPr lang="en-US" sz="2400" dirty="0">
                <a:solidFill>
                  <a:srgbClr val="FAFD00"/>
                </a:solidFill>
                <a:uFill>
                  <a:solidFill>
                    <a:schemeClr val="tx1"/>
                  </a:solidFill>
                </a:uFill>
                <a:hlinkClick r:id="rId2"/>
              </a:rPr>
              <a:t>www.goodhormonehealth.com</a:t>
            </a:r>
            <a:r>
              <a:rPr lang="en-US" sz="2400" dirty="0">
                <a:solidFill>
                  <a:srgbClr val="FAFD00"/>
                </a:solidFill>
                <a:uFill>
                  <a:solidFill>
                    <a:schemeClr val="tx1"/>
                  </a:solidFill>
                </a:uFill>
              </a:rPr>
              <a:t> </a:t>
            </a:r>
            <a:endParaRPr lang="en-US" sz="2400" dirty="0">
              <a:solidFill>
                <a:srgbClr val="FAFD00"/>
              </a:solidFill>
              <a:uFill>
                <a:solidFill>
                  <a:schemeClr val="tx1"/>
                </a:solidFill>
              </a:uFill>
              <a:cs typeface="+mn-cs"/>
            </a:endParaRPr>
          </a:p>
          <a:p>
            <a:pPr>
              <a:defRPr/>
            </a:pPr>
            <a:r>
              <a:rPr lang="en-US" sz="2400" u="sng" dirty="0">
                <a:solidFill>
                  <a:srgbClr val="FAFD00"/>
                </a:solidFill>
                <a:cs typeface="+mn-cs"/>
              </a:rPr>
              <a:t>Please email us at </a:t>
            </a:r>
            <a:r>
              <a:rPr lang="en-US" sz="2400" u="sng" dirty="0">
                <a:solidFill>
                  <a:srgbClr val="FAFD00"/>
                </a:solidFill>
                <a:cs typeface="+mn-cs"/>
                <a:hlinkClick r:id="rId6"/>
              </a:rPr>
              <a:t>mail@goodhormonehealth.com</a:t>
            </a:r>
            <a:endParaRPr lang="en-US" sz="2400" u="sng" dirty="0">
              <a:solidFill>
                <a:srgbClr val="FAFD00"/>
              </a:solidFill>
              <a:cs typeface="+mn-cs"/>
            </a:endParaRPr>
          </a:p>
          <a:p>
            <a:pPr>
              <a:defRPr/>
            </a:pPr>
            <a:r>
              <a:rPr lang="en-US" sz="2000" u="sng" dirty="0">
                <a:solidFill>
                  <a:srgbClr val="FFC000"/>
                </a:solidFill>
                <a:cs typeface="+mn-cs"/>
              </a:rPr>
              <a:t>It will also be on Dr. Friedman’s podcast channel-</a:t>
            </a:r>
            <a:r>
              <a:rPr lang="en-US" sz="2000" dirty="0">
                <a:solidFill>
                  <a:srgbClr val="FFC000"/>
                </a:solidFill>
                <a:effectLst/>
              </a:rPr>
              <a:t> available on </a:t>
            </a:r>
            <a:r>
              <a:rPr lang="en-US" sz="2000" dirty="0" err="1">
                <a:solidFill>
                  <a:srgbClr val="FFC000"/>
                </a:solidFill>
                <a:effectLst/>
              </a:rPr>
              <a:t>spotify</a:t>
            </a:r>
            <a:r>
              <a:rPr lang="en-US" sz="2000" dirty="0">
                <a:solidFill>
                  <a:srgbClr val="FFC000"/>
                </a:solidFill>
                <a:effectLst/>
              </a:rPr>
              <a:t>, apple podcasts, </a:t>
            </a:r>
            <a:r>
              <a:rPr lang="en-US" sz="2000" dirty="0" err="1">
                <a:solidFill>
                  <a:srgbClr val="FFC000"/>
                </a:solidFill>
                <a:effectLst/>
              </a:rPr>
              <a:t>iheartradio</a:t>
            </a:r>
            <a:r>
              <a:rPr lang="en-US" sz="2000" dirty="0">
                <a:solidFill>
                  <a:srgbClr val="FFC000"/>
                </a:solidFill>
                <a:effectLst/>
              </a:rPr>
              <a:t>, </a:t>
            </a:r>
            <a:r>
              <a:rPr lang="en-US" sz="2000" dirty="0" err="1">
                <a:solidFill>
                  <a:srgbClr val="FFC000"/>
                </a:solidFill>
                <a:effectLst/>
              </a:rPr>
              <a:t>podcastidex</a:t>
            </a:r>
            <a:r>
              <a:rPr lang="en-US" sz="2000" dirty="0">
                <a:solidFill>
                  <a:srgbClr val="FFC000"/>
                </a:solidFill>
                <a:effectLst/>
              </a:rPr>
              <a:t>, and amazon music</a:t>
            </a:r>
          </a:p>
          <a:p>
            <a:pPr>
              <a:defRPr/>
            </a:pPr>
            <a:endParaRPr lang="en-US" sz="2400" u="sng" dirty="0">
              <a:solidFill>
                <a:srgbClr val="FAFD00"/>
              </a:solidFill>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983FE80-B3C6-6B4E-9274-04001600E9A0}"/>
              </a:ext>
            </a:extLst>
          </p:cNvPr>
          <p:cNvSpPr>
            <a:spLocks noGrp="1" noChangeArrowheads="1"/>
          </p:cNvSpPr>
          <p:nvPr>
            <p:ph type="title"/>
          </p:nvPr>
        </p:nvSpPr>
        <p:spPr>
          <a:xfrm>
            <a:off x="1657350" y="1028700"/>
            <a:ext cx="5829300" cy="857250"/>
          </a:xfrm>
        </p:spPr>
        <p:txBody>
          <a:bodyPr/>
          <a:lstStyle/>
          <a:p>
            <a:pPr>
              <a:defRPr/>
            </a:pPr>
            <a:r>
              <a:rPr lang="en-US" altLang="en-US" sz="3600" dirty="0">
                <a:solidFill>
                  <a:srgbClr val="FFC000"/>
                </a:solidFill>
                <a:latin typeface="Goudy Old Style" charset="0"/>
              </a:rPr>
              <a:t>Questions? </a:t>
            </a:r>
            <a:endParaRPr lang="en-US" sz="3600" dirty="0">
              <a:solidFill>
                <a:srgbClr val="FFC000"/>
              </a:solidFill>
            </a:endParaRPr>
          </a:p>
        </p:txBody>
      </p:sp>
    </p:spTree>
    <p:extLst>
      <p:ext uri="{BB962C8B-B14F-4D97-AF65-F5344CB8AC3E}">
        <p14:creationId xmlns:p14="http://schemas.microsoft.com/office/powerpoint/2010/main" val="291013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9DD8105E-58F3-6A46-87DA-E3C5FCEB09FC}"/>
              </a:ext>
            </a:extLst>
          </p:cNvPr>
          <p:cNvSpPr>
            <a:spLocks noGrp="1" noChangeArrowheads="1"/>
          </p:cNvSpPr>
          <p:nvPr>
            <p:ph type="title"/>
          </p:nvPr>
        </p:nvSpPr>
        <p:spPr>
          <a:xfrm>
            <a:off x="790575" y="0"/>
            <a:ext cx="9355138" cy="1193800"/>
          </a:xfrm>
        </p:spPr>
        <p:txBody>
          <a:bodyPr/>
          <a:lstStyle/>
          <a:p>
            <a:r>
              <a:rPr lang="en-US" altLang="en-US" sz="3600"/>
              <a:t>Algorithm for diagnosis of Cushing's syndrome</a:t>
            </a:r>
            <a:br>
              <a:rPr lang="en-US" altLang="en-US" sz="3600"/>
            </a:br>
            <a:endParaRPr lang="en-US" altLang="en-US" sz="3600"/>
          </a:p>
        </p:txBody>
      </p:sp>
      <p:pic>
        <p:nvPicPr>
          <p:cNvPr id="8194" name="Picture 3" descr="Diagram&#10;&#10;Description automatically generated">
            <a:extLst>
              <a:ext uri="{FF2B5EF4-FFF2-40B4-BE49-F238E27FC236}">
                <a16:creationId xmlns:a16="http://schemas.microsoft.com/office/drawing/2014/main" id="{1548EAD0-2F2E-FBBB-3409-D40131F61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596900"/>
            <a:ext cx="506571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C2206379-6B78-26F1-D9CC-D9569C924F7F}"/>
              </a:ext>
            </a:extLst>
          </p:cNvPr>
          <p:cNvSpPr>
            <a:spLocks noGrp="1" noChangeArrowheads="1"/>
          </p:cNvSpPr>
          <p:nvPr>
            <p:ph type="title"/>
          </p:nvPr>
        </p:nvSpPr>
        <p:spPr>
          <a:xfrm>
            <a:off x="790575" y="0"/>
            <a:ext cx="9355138" cy="1193800"/>
          </a:xfrm>
        </p:spPr>
        <p:txBody>
          <a:bodyPr/>
          <a:lstStyle/>
          <a:p>
            <a:r>
              <a:rPr lang="en-US" altLang="en-US" sz="3600"/>
              <a:t>Algorithm for diagnosis of Cushing's syndrome</a:t>
            </a:r>
            <a:br>
              <a:rPr lang="en-US" altLang="en-US" sz="3600"/>
            </a:br>
            <a:endParaRPr lang="en-US" altLang="en-US" sz="3600"/>
          </a:p>
        </p:txBody>
      </p:sp>
      <p:sp>
        <p:nvSpPr>
          <p:cNvPr id="9218" name="TextBox 1">
            <a:extLst>
              <a:ext uri="{FF2B5EF4-FFF2-40B4-BE49-F238E27FC236}">
                <a16:creationId xmlns:a16="http://schemas.microsoft.com/office/drawing/2014/main" id="{6DA7E4C5-DE0B-1B3C-CA3A-973738FE6E0F}"/>
              </a:ext>
            </a:extLst>
          </p:cNvPr>
          <p:cNvSpPr txBox="1">
            <a:spLocks noChangeArrowheads="1"/>
          </p:cNvSpPr>
          <p:nvPr/>
        </p:nvSpPr>
        <p:spPr bwMode="auto">
          <a:xfrm>
            <a:off x="1939925" y="1865313"/>
            <a:ext cx="620395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AutoNum type="arabicPeriod"/>
            </a:pPr>
            <a:r>
              <a:rPr lang="en-US" altLang="en-US" sz="2400"/>
              <a:t>Still emphasizes UFC, late night salivary cortisol (LNSC) and dex test</a:t>
            </a:r>
          </a:p>
          <a:p>
            <a:pPr>
              <a:spcBef>
                <a:spcPct val="0"/>
              </a:spcBef>
              <a:buClrTx/>
              <a:buSzTx/>
              <a:buFontTx/>
              <a:buAutoNum type="arabicPeriod"/>
            </a:pPr>
            <a:r>
              <a:rPr lang="en-US" altLang="en-US" sz="2400"/>
              <a:t>Emphasis on multiple testing, especially LNSC</a:t>
            </a:r>
          </a:p>
          <a:p>
            <a:pPr>
              <a:spcBef>
                <a:spcPct val="0"/>
              </a:spcBef>
              <a:buClrTx/>
              <a:buSzTx/>
              <a:buFontTx/>
              <a:buAutoNum type="arabicPeriod"/>
            </a:pPr>
            <a:r>
              <a:rPr lang="en-US" altLang="en-US" sz="2400"/>
              <a:t>Decreased emphasis on Dex-CRH, Desmopressin test</a:t>
            </a:r>
          </a:p>
          <a:p>
            <a:pPr>
              <a:spcBef>
                <a:spcPct val="0"/>
              </a:spcBef>
              <a:buClrTx/>
              <a:buSzTx/>
              <a:buFontTx/>
              <a:buAutoNum type="arabicPeriod"/>
            </a:pPr>
            <a:r>
              <a:rPr lang="en-US" altLang="en-US" sz="2400"/>
              <a:t>Dex-test didn’t cite our paper of low sensitivity and specificity in those with mild Cushing’s</a:t>
            </a:r>
          </a:p>
          <a:p>
            <a:pPr>
              <a:spcBef>
                <a:spcPct val="0"/>
              </a:spcBef>
              <a:buClrTx/>
              <a:buSzTx/>
              <a:buFontTx/>
              <a:buAutoNum type="arabicPeriod"/>
            </a:pPr>
            <a:r>
              <a:rPr lang="en-US" altLang="en-US" sz="2400"/>
              <a:t>UFC random variation as high as 50%.</a:t>
            </a:r>
          </a:p>
          <a:p>
            <a:pPr>
              <a:spcBef>
                <a:spcPct val="0"/>
              </a:spcBef>
              <a:buClrTx/>
              <a:buSzTx/>
              <a:buFontTx/>
              <a:buAutoNum type="arabicPeriod"/>
            </a:pPr>
            <a:r>
              <a:rPr lang="en-US" altLang="en-US" sz="2400">
                <a:solidFill>
                  <a:srgbClr val="FF0000"/>
                </a:solidFill>
              </a:rPr>
              <a:t>This is due to episodic nature of cortisol secretion.</a:t>
            </a:r>
          </a:p>
          <a:p>
            <a:pPr>
              <a:spcBef>
                <a:spcPct val="0"/>
              </a:spcBef>
              <a:buClrTx/>
              <a:buSzTx/>
              <a:buFontTx/>
              <a:buAutoNum type="arabicPeriod"/>
            </a:pPr>
            <a:endParaRPr lang="en-US" alt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D28CBE9D-5FE2-C71A-128A-D1A0619C0B3F}"/>
              </a:ext>
            </a:extLst>
          </p:cNvPr>
          <p:cNvSpPr>
            <a:spLocks noGrp="1" noChangeArrowheads="1"/>
          </p:cNvSpPr>
          <p:nvPr>
            <p:ph type="title"/>
          </p:nvPr>
        </p:nvSpPr>
        <p:spPr>
          <a:xfrm>
            <a:off x="698500" y="0"/>
            <a:ext cx="8280400" cy="1143000"/>
          </a:xfrm>
        </p:spPr>
        <p:txBody>
          <a:bodyPr/>
          <a:lstStyle/>
          <a:p>
            <a:r>
              <a:rPr lang="en-US" altLang="en-US" sz="3200" b="1">
                <a:solidFill>
                  <a:srgbClr val="FF6600"/>
                </a:solidFill>
                <a:latin typeface="Geneva" panose="020B0503030404040204" pitchFamily="34" charset="0"/>
              </a:rPr>
              <a:t>Overnight dexamethasone test</a:t>
            </a:r>
            <a:endParaRPr lang="en-US" altLang="en-US" sz="3200">
              <a:solidFill>
                <a:srgbClr val="FF6600"/>
              </a:solidFill>
            </a:endParaRPr>
          </a:p>
        </p:txBody>
      </p:sp>
      <p:sp>
        <p:nvSpPr>
          <p:cNvPr id="10242" name="Rectangle 7">
            <a:extLst>
              <a:ext uri="{FF2B5EF4-FFF2-40B4-BE49-F238E27FC236}">
                <a16:creationId xmlns:a16="http://schemas.microsoft.com/office/drawing/2014/main" id="{81C2D452-E3D3-079C-F242-3276471F8E32}"/>
              </a:ext>
            </a:extLst>
          </p:cNvPr>
          <p:cNvSpPr>
            <a:spLocks noChangeArrowheads="1"/>
          </p:cNvSpPr>
          <p:nvPr/>
        </p:nvSpPr>
        <p:spPr bwMode="auto">
          <a:xfrm>
            <a:off x="1546225" y="979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endParaRPr lang="en-US" altLang="en-US" sz="2400"/>
          </a:p>
        </p:txBody>
      </p:sp>
      <p:sp>
        <p:nvSpPr>
          <p:cNvPr id="10243" name="Rectangle 12">
            <a:extLst>
              <a:ext uri="{FF2B5EF4-FFF2-40B4-BE49-F238E27FC236}">
                <a16:creationId xmlns:a16="http://schemas.microsoft.com/office/drawing/2014/main" id="{2B3B8934-E178-E797-C481-1297529B29A0}"/>
              </a:ext>
            </a:extLst>
          </p:cNvPr>
          <p:cNvSpPr>
            <a:spLocks noChangeArrowheads="1"/>
          </p:cNvSpPr>
          <p:nvPr/>
        </p:nvSpPr>
        <p:spPr bwMode="auto">
          <a:xfrm>
            <a:off x="4219575" y="6242050"/>
            <a:ext cx="11604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2400" b="1"/>
              <a:t>Patient #</a:t>
            </a:r>
            <a:endParaRPr lang="en-US" altLang="en-US" sz="2400"/>
          </a:p>
        </p:txBody>
      </p:sp>
      <p:sp>
        <p:nvSpPr>
          <p:cNvPr id="10244" name="Rectangle 13">
            <a:extLst>
              <a:ext uri="{FF2B5EF4-FFF2-40B4-BE49-F238E27FC236}">
                <a16:creationId xmlns:a16="http://schemas.microsoft.com/office/drawing/2014/main" id="{282BE954-3521-ED45-FAEC-AB49C87B2BC7}"/>
              </a:ext>
            </a:extLst>
          </p:cNvPr>
          <p:cNvSpPr>
            <a:spLocks noChangeArrowheads="1"/>
          </p:cNvSpPr>
          <p:nvPr/>
        </p:nvSpPr>
        <p:spPr bwMode="auto">
          <a:xfrm>
            <a:off x="1524000" y="977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endParaRPr lang="en-US" altLang="en-US" sz="2400"/>
          </a:p>
        </p:txBody>
      </p:sp>
      <p:sp>
        <p:nvSpPr>
          <p:cNvPr id="10245" name="Text Box 14">
            <a:extLst>
              <a:ext uri="{FF2B5EF4-FFF2-40B4-BE49-F238E27FC236}">
                <a16:creationId xmlns:a16="http://schemas.microsoft.com/office/drawing/2014/main" id="{305298FF-3031-F1B1-ED04-168AC4453035}"/>
              </a:ext>
            </a:extLst>
          </p:cNvPr>
          <p:cNvSpPr txBox="1">
            <a:spLocks noChangeArrowheads="1"/>
          </p:cNvSpPr>
          <p:nvPr/>
        </p:nvSpPr>
        <p:spPr bwMode="auto">
          <a:xfrm rot="-5400000">
            <a:off x="-598487" y="3259138"/>
            <a:ext cx="2405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0000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panose="020B0600070205080204" pitchFamily="34" charset="-128"/>
              </a:defRPr>
            </a:lvl9pPr>
          </a:lstStyle>
          <a:p>
            <a:pPr>
              <a:spcBef>
                <a:spcPct val="0"/>
              </a:spcBef>
              <a:buClrTx/>
              <a:buSzTx/>
              <a:buFontTx/>
              <a:buNone/>
            </a:pPr>
            <a:r>
              <a:rPr lang="en-US" altLang="en-US" sz="1800" b="1"/>
              <a:t>0800 h cortisol (</a:t>
            </a:r>
            <a:r>
              <a:rPr lang="en-US" altLang="en-US" sz="1800" b="1">
                <a:sym typeface="Symbol" pitchFamily="2" charset="2"/>
              </a:rPr>
              <a:t>g/dL)</a:t>
            </a:r>
            <a:endParaRPr lang="en-US" altLang="en-US" sz="1800" b="1"/>
          </a:p>
        </p:txBody>
      </p:sp>
      <p:graphicFrame>
        <p:nvGraphicFramePr>
          <p:cNvPr id="10246" name="Object 2">
            <a:extLst>
              <a:ext uri="{FF2B5EF4-FFF2-40B4-BE49-F238E27FC236}">
                <a16:creationId xmlns:a16="http://schemas.microsoft.com/office/drawing/2014/main" id="{D7A525EA-4546-EC76-CD68-23B49444AD98}"/>
              </a:ext>
            </a:extLst>
          </p:cNvPr>
          <p:cNvGraphicFramePr>
            <a:graphicFrameLocks noChangeAspect="1"/>
          </p:cNvGraphicFramePr>
          <p:nvPr/>
        </p:nvGraphicFramePr>
        <p:xfrm>
          <a:off x="1389063" y="1352550"/>
          <a:ext cx="6967537" cy="4757738"/>
        </p:xfrm>
        <a:graphic>
          <a:graphicData uri="http://schemas.openxmlformats.org/presentationml/2006/ole">
            <mc:AlternateContent xmlns:mc="http://schemas.openxmlformats.org/markup-compatibility/2006">
              <mc:Choice xmlns:v="urn:schemas-microsoft-com:vml" Requires="v">
                <p:oleObj name="Worksheet" r:id="rId3" imgW="8674100" imgH="5930900" progId="Excel.Sheet.8">
                  <p:embed/>
                </p:oleObj>
              </mc:Choice>
              <mc:Fallback>
                <p:oleObj name="Worksheet" r:id="rId3" imgW="8674100" imgH="5930900" progId="Excel.Sheet.8">
                  <p:embed/>
                  <p:pic>
                    <p:nvPicPr>
                      <p:cNvPr id="10246" name="Object 2">
                        <a:extLst>
                          <a:ext uri="{FF2B5EF4-FFF2-40B4-BE49-F238E27FC236}">
                            <a16:creationId xmlns:a16="http://schemas.microsoft.com/office/drawing/2014/main" id="{D7A525EA-4546-EC76-CD68-23B49444A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063" y="1352550"/>
                        <a:ext cx="6967537"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7" name="Line 17">
            <a:extLst>
              <a:ext uri="{FF2B5EF4-FFF2-40B4-BE49-F238E27FC236}">
                <a16:creationId xmlns:a16="http://schemas.microsoft.com/office/drawing/2014/main" id="{64762FE6-C88E-4706-1279-3CB0767F5CD7}"/>
              </a:ext>
            </a:extLst>
          </p:cNvPr>
          <p:cNvSpPr>
            <a:spLocks noChangeShapeType="1"/>
          </p:cNvSpPr>
          <p:nvPr/>
        </p:nvSpPr>
        <p:spPr bwMode="auto">
          <a:xfrm>
            <a:off x="1739900" y="4254500"/>
            <a:ext cx="6502400" cy="12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Line 18">
            <a:extLst>
              <a:ext uri="{FF2B5EF4-FFF2-40B4-BE49-F238E27FC236}">
                <a16:creationId xmlns:a16="http://schemas.microsoft.com/office/drawing/2014/main" id="{45806006-24EA-4CCB-D487-8E5C0B6C6313}"/>
              </a:ext>
            </a:extLst>
          </p:cNvPr>
          <p:cNvSpPr>
            <a:spLocks noChangeShapeType="1"/>
          </p:cNvSpPr>
          <p:nvPr/>
        </p:nvSpPr>
        <p:spPr bwMode="auto">
          <a:xfrm flipV="1">
            <a:off x="1001713" y="5446713"/>
            <a:ext cx="7618412" cy="1587"/>
          </a:xfrm>
          <a:prstGeom prst="line">
            <a:avLst/>
          </a:prstGeom>
          <a:noFill/>
          <a:ln w="25400">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A9051DB2-9A46-2F61-6AD4-B9635D6661F9}"/>
              </a:ext>
            </a:extLst>
          </p:cNvPr>
          <p:cNvSpPr>
            <a:spLocks noGrp="1" noChangeArrowheads="1"/>
          </p:cNvSpPr>
          <p:nvPr>
            <p:ph type="title"/>
          </p:nvPr>
        </p:nvSpPr>
        <p:spPr>
          <a:xfrm>
            <a:off x="766763" y="346075"/>
            <a:ext cx="9353550" cy="1193800"/>
          </a:xfrm>
        </p:spPr>
        <p:txBody>
          <a:bodyPr/>
          <a:lstStyle/>
          <a:p>
            <a:r>
              <a:rPr lang="en-US" altLang="en-US" sz="2800"/>
              <a:t>Clinical considerations and recommendations for</a:t>
            </a:r>
            <a:br>
              <a:rPr lang="en-US" altLang="en-US" sz="2800"/>
            </a:br>
            <a:r>
              <a:rPr lang="en-US" altLang="en-US" sz="2800"/>
              <a:t>Cushing’s syndrome diagnosis and monitoring of</a:t>
            </a:r>
            <a:br>
              <a:rPr lang="en-US" altLang="en-US" sz="2800"/>
            </a:br>
            <a:r>
              <a:rPr lang="en-US" altLang="en-US" sz="2800"/>
              <a:t>Cushing’s disease recurrence</a:t>
            </a:r>
            <a:br>
              <a:rPr lang="en-US" altLang="en-US" sz="3600"/>
            </a:br>
            <a:endParaRPr lang="en-US" altLang="en-US" sz="3600"/>
          </a:p>
        </p:txBody>
      </p:sp>
      <p:pic>
        <p:nvPicPr>
          <p:cNvPr id="12290" name="Picture 3" descr="Graphical user interface&#10;&#10;Description automatically generated with medium confidence">
            <a:extLst>
              <a:ext uri="{FF2B5EF4-FFF2-40B4-BE49-F238E27FC236}">
                <a16:creationId xmlns:a16="http://schemas.microsoft.com/office/drawing/2014/main" id="{60493824-BD74-9000-0E5F-853AE3C19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86" t="22455" r="51231" b="30228"/>
          <a:stretch>
            <a:fillRect/>
          </a:stretch>
        </p:blipFill>
        <p:spPr bwMode="auto">
          <a:xfrm>
            <a:off x="2854325" y="1335088"/>
            <a:ext cx="380523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a:themeElements>
    <a:clrScheme name="">
      <a:dk1>
        <a:srgbClr val="919191"/>
      </a:dk1>
      <a:lt1>
        <a:srgbClr val="FFF12B"/>
      </a:lt1>
      <a:dk2>
        <a:srgbClr val="114FFB"/>
      </a:dk2>
      <a:lt2>
        <a:srgbClr val="FF7340"/>
      </a:lt2>
      <a:accent1>
        <a:srgbClr val="618FFD"/>
      </a:accent1>
      <a:accent2>
        <a:srgbClr val="00AE00"/>
      </a:accent2>
      <a:accent3>
        <a:srgbClr val="AAB2FD"/>
      </a:accent3>
      <a:accent4>
        <a:srgbClr val="DACE23"/>
      </a:accent4>
      <a:accent5>
        <a:srgbClr val="B7C6FE"/>
      </a:accent5>
      <a:accent6>
        <a:srgbClr val="009D00"/>
      </a:accent6>
      <a:hlink>
        <a:srgbClr val="FC0128"/>
      </a:hlink>
      <a:folHlink>
        <a:srgbClr val="CECECE"/>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15617</TotalTime>
  <Words>3935</Words>
  <Application>Microsoft Macintosh PowerPoint</Application>
  <PresentationFormat>35mm Slides</PresentationFormat>
  <Paragraphs>359</Paragraphs>
  <Slides>56</Slides>
  <Notes>31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8" baseType="lpstr">
      <vt:lpstr>ＭＳ Ｐゴシック</vt:lpstr>
      <vt:lpstr>Aptos</vt:lpstr>
      <vt:lpstr>Calibri</vt:lpstr>
      <vt:lpstr>Cambria</vt:lpstr>
      <vt:lpstr>Geneva</vt:lpstr>
      <vt:lpstr>Goudy Old Style</vt:lpstr>
      <vt:lpstr>Symbol</vt:lpstr>
      <vt:lpstr>Times</vt:lpstr>
      <vt:lpstr>Times New Roman</vt:lpstr>
      <vt:lpstr>Blank</vt:lpstr>
      <vt:lpstr>Worksheet</vt:lpstr>
      <vt:lpstr>Document</vt:lpstr>
      <vt:lpstr>Theodore C. Friedman, M.D., Ph.D.  (the Wiz)  Professor of Medicine-UCLA Chairman, Department of Internal Medicine Charles R. Drew University Dr. Friedman’s Endocrinology Clinic Dr. Friedman's Innovations with Cushing's Disease and New Cushing's Medicines  Adult division of the 30th Annual Magic Foundation Convention  Chicago  July 12, 2024  </vt:lpstr>
      <vt:lpstr>Outline</vt:lpstr>
      <vt:lpstr>Transsphenoidal surgery (TSS) </vt:lpstr>
      <vt:lpstr>Transsphenoidal surgery (TSS) </vt:lpstr>
      <vt:lpstr> Consensus on diagnosis and management of Cushing’s disease: a guideline update  </vt:lpstr>
      <vt:lpstr>Algorithm for diagnosis of Cushing's syndrome </vt:lpstr>
      <vt:lpstr>Algorithm for diagnosis of Cushing's syndrome </vt:lpstr>
      <vt:lpstr>Overnight dexamethasone test</vt:lpstr>
      <vt:lpstr>Clinical considerations and recommendations for Cushing’s syndrome diagnosis and monitoring of Cushing’s disease recurrence </vt:lpstr>
      <vt:lpstr>Clinical considerations and recommendations for Cushing’s syndrome diagnosis and monitoring of Cushing’s disease recurrence </vt:lpstr>
      <vt:lpstr>What is missing? Medications Affecting Cortisol </vt:lpstr>
      <vt:lpstr> MEDICATIONS AND SUPPLEMENTS AFFECTING CORTISOL LEVELS  </vt:lpstr>
      <vt:lpstr> MEDICATIONS AND SUPPLEMENTS AFFECTING CORTISOL LEVELS  </vt:lpstr>
      <vt:lpstr>Episodic vs Cyclic vs Periodic vs Variable Cushing’s  </vt:lpstr>
      <vt:lpstr>  </vt:lpstr>
      <vt:lpstr>Here today, gone tomorrow: a reappraisal of cyclic Cushing’s syndrome, M. Reincke SY60-02  </vt:lpstr>
      <vt:lpstr>Episodic Cushing’s is common</vt:lpstr>
      <vt:lpstr>Episodic Cushing’s is common</vt:lpstr>
      <vt:lpstr>Episodic Cushing’s is common</vt:lpstr>
      <vt:lpstr>Episodic Cushing's: Conclusion</vt:lpstr>
      <vt:lpstr>Episodic Cushing's Conclusions (3)</vt:lpstr>
      <vt:lpstr>Episodic Cushing’s</vt:lpstr>
      <vt:lpstr>Surgery vs Medical Therapy </vt:lpstr>
      <vt:lpstr>Preoperative Medical Therapy </vt:lpstr>
      <vt:lpstr>Medical treatment for Cushing’s syndrome</vt:lpstr>
      <vt:lpstr>Cortisol synthesis</vt:lpstr>
      <vt:lpstr>Ketoconazole</vt:lpstr>
      <vt:lpstr>Ketoconazole</vt:lpstr>
      <vt:lpstr>Ketoconazole drug interactions</vt:lpstr>
      <vt:lpstr>Ketoconazole</vt:lpstr>
      <vt:lpstr>Ketoconazole and testosterone </vt:lpstr>
      <vt:lpstr>Some Endocrinologists say Ketoconazole is a dangerous drug and should only be used in those with severe Cushing’s</vt:lpstr>
      <vt:lpstr>Some Endocrinologists say Ketoconazole should only be used in those with confirmed Cushing’s</vt:lpstr>
      <vt:lpstr>Levoketoconazole (Recorlev) </vt:lpstr>
      <vt:lpstr>Levoketoconazole (Recorlev) </vt:lpstr>
      <vt:lpstr>Levoketoconazole (Recorlev) </vt:lpstr>
      <vt:lpstr>Levoketoconazole (Recorlev) </vt:lpstr>
      <vt:lpstr>Levoketoconazole (Recorlev) </vt:lpstr>
      <vt:lpstr>Isturisa (osilodrostat), works well but has a lot of side effects, same compound as Metyrapone</vt:lpstr>
      <vt:lpstr>Cortisol synthesis</vt:lpstr>
      <vt:lpstr>Isturisa (osilodrostat), works well but has a lot of side effects, same compound as Metyrapone</vt:lpstr>
      <vt:lpstr>Isturisa plus ketoconazole </vt:lpstr>
      <vt:lpstr>Cabergoline</vt:lpstr>
      <vt:lpstr>Korlym (Mifepristone)</vt:lpstr>
      <vt:lpstr>Pasireotide (Signafor)</vt:lpstr>
      <vt:lpstr>Medications used to treat Cushing’s syndrome</vt:lpstr>
      <vt:lpstr>So who gets surgery and who stays on medicines?</vt:lpstr>
      <vt:lpstr>Is Cushing’s rare-Catalyst study says no</vt:lpstr>
      <vt:lpstr>Is Cushing’s rare-Catalyst study says no</vt:lpstr>
      <vt:lpstr>What does the future hold?</vt:lpstr>
      <vt:lpstr>What does the future hold?</vt:lpstr>
      <vt:lpstr>CBS-The early show</vt:lpstr>
      <vt:lpstr>Camille’s wedding</vt:lpstr>
      <vt:lpstr>Who runs the best pituitary patient conference?</vt:lpstr>
      <vt:lpstr>For more information/to schedule an appointment/ to listen again</vt:lpstr>
      <vt:lpstr>Questions? </vt:lpstr>
    </vt:vector>
  </TitlesOfParts>
  <Company>Drew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Theodore C. Friedman, M.D., Ph.D. Endocrinology of Fatigue  Endocrine Grand Rounds   </dc:title>
  <dc:creator>T. Friedman</dc:creator>
  <cp:lastModifiedBy>Theodore Friedman</cp:lastModifiedBy>
  <cp:revision>276</cp:revision>
  <cp:lastPrinted>2003-03-25T19:55:15Z</cp:lastPrinted>
  <dcterms:created xsi:type="dcterms:W3CDTF">2001-11-27T00:20:35Z</dcterms:created>
  <dcterms:modified xsi:type="dcterms:W3CDTF">2024-07-09T03:25:16Z</dcterms:modified>
</cp:coreProperties>
</file>