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9"/>
  </p:notesMasterIdLst>
  <p:sldIdLst>
    <p:sldId id="544" r:id="rId2"/>
    <p:sldId id="383" r:id="rId3"/>
    <p:sldId id="327" r:id="rId4"/>
    <p:sldId id="525" r:id="rId5"/>
    <p:sldId id="347" r:id="rId6"/>
    <p:sldId id="526" r:id="rId7"/>
    <p:sldId id="298" r:id="rId8"/>
    <p:sldId id="299" r:id="rId9"/>
    <p:sldId id="300" r:id="rId10"/>
    <p:sldId id="343" r:id="rId11"/>
    <p:sldId id="524" r:id="rId12"/>
    <p:sldId id="386" r:id="rId13"/>
    <p:sldId id="385" r:id="rId14"/>
    <p:sldId id="522" r:id="rId15"/>
    <p:sldId id="523" r:id="rId16"/>
    <p:sldId id="344" r:id="rId17"/>
    <p:sldId id="302" r:id="rId18"/>
    <p:sldId id="303" r:id="rId19"/>
    <p:sldId id="306" r:id="rId20"/>
    <p:sldId id="307" r:id="rId21"/>
    <p:sldId id="304" r:id="rId22"/>
    <p:sldId id="365" r:id="rId23"/>
    <p:sldId id="528" r:id="rId24"/>
    <p:sldId id="309" r:id="rId25"/>
    <p:sldId id="276" r:id="rId26"/>
    <p:sldId id="345" r:id="rId27"/>
    <p:sldId id="427" r:id="rId28"/>
    <p:sldId id="310" r:id="rId29"/>
    <p:sldId id="277" r:id="rId30"/>
    <p:sldId id="362" r:id="rId31"/>
    <p:sldId id="363" r:id="rId32"/>
    <p:sldId id="312" r:id="rId33"/>
    <p:sldId id="457" r:id="rId34"/>
    <p:sldId id="314" r:id="rId35"/>
    <p:sldId id="547" r:id="rId36"/>
    <p:sldId id="387" r:id="rId37"/>
    <p:sldId id="552" r:id="rId38"/>
    <p:sldId id="553" r:id="rId39"/>
    <p:sldId id="388" r:id="rId40"/>
    <p:sldId id="405" r:id="rId41"/>
    <p:sldId id="406" r:id="rId42"/>
    <p:sldId id="407" r:id="rId43"/>
    <p:sldId id="408" r:id="rId44"/>
    <p:sldId id="433" r:id="rId45"/>
    <p:sldId id="436" r:id="rId46"/>
    <p:sldId id="437" r:id="rId47"/>
    <p:sldId id="440" r:id="rId48"/>
    <p:sldId id="438" r:id="rId49"/>
    <p:sldId id="439" r:id="rId50"/>
    <p:sldId id="551" r:id="rId51"/>
    <p:sldId id="349" r:id="rId52"/>
    <p:sldId id="382" r:id="rId53"/>
    <p:sldId id="315" r:id="rId54"/>
    <p:sldId id="361" r:id="rId55"/>
    <p:sldId id="377" r:id="rId56"/>
    <p:sldId id="318" r:id="rId57"/>
    <p:sldId id="376" r:id="rId58"/>
    <p:sldId id="375" r:id="rId59"/>
    <p:sldId id="359" r:id="rId60"/>
    <p:sldId id="381" r:id="rId61"/>
    <p:sldId id="518" r:id="rId62"/>
    <p:sldId id="273" r:id="rId63"/>
    <p:sldId id="532" r:id="rId64"/>
    <p:sldId id="495" r:id="rId65"/>
    <p:sldId id="519" r:id="rId66"/>
    <p:sldId id="521" r:id="rId67"/>
    <p:sldId id="529" r:id="rId68"/>
    <p:sldId id="335" r:id="rId69"/>
    <p:sldId id="530" r:id="rId70"/>
    <p:sldId id="366" r:id="rId71"/>
    <p:sldId id="368" r:id="rId72"/>
    <p:sldId id="350" r:id="rId73"/>
    <p:sldId id="352" r:id="rId74"/>
    <p:sldId id="319" r:id="rId75"/>
    <p:sldId id="356" r:id="rId76"/>
    <p:sldId id="357" r:id="rId77"/>
    <p:sldId id="531" r:id="rId78"/>
    <p:sldId id="538" r:id="rId79"/>
    <p:sldId id="360" r:id="rId80"/>
    <p:sldId id="533" r:id="rId81"/>
    <p:sldId id="417" r:id="rId82"/>
    <p:sldId id="534" r:id="rId83"/>
    <p:sldId id="367" r:id="rId84"/>
    <p:sldId id="536" r:id="rId85"/>
    <p:sldId id="374" r:id="rId86"/>
    <p:sldId id="535" r:id="rId87"/>
    <p:sldId id="539" r:id="rId88"/>
    <p:sldId id="540" r:id="rId89"/>
    <p:sldId id="541" r:id="rId90"/>
    <p:sldId id="542" r:id="rId91"/>
    <p:sldId id="324" r:id="rId92"/>
    <p:sldId id="332" r:id="rId93"/>
    <p:sldId id="333" r:id="rId94"/>
    <p:sldId id="337" r:id="rId95"/>
    <p:sldId id="426" r:id="rId96"/>
    <p:sldId id="554" r:id="rId97"/>
    <p:sldId id="358" r:id="rId9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94"/>
    <p:restoredTop sz="93127"/>
  </p:normalViewPr>
  <p:slideViewPr>
    <p:cSldViewPr snapToGrid="0" snapToObjects="1">
      <p:cViewPr varScale="1">
        <p:scale>
          <a:sx n="88" d="100"/>
          <a:sy n="88" d="100"/>
        </p:scale>
        <p:origin x="1600" y="18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32031E-D4CB-0F4F-9DA0-F5992A79314C}"/>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3" name="Date Placeholder 2">
            <a:extLst>
              <a:ext uri="{FF2B5EF4-FFF2-40B4-BE49-F238E27FC236}">
                <a16:creationId xmlns:a16="http://schemas.microsoft.com/office/drawing/2014/main" id="{4090582F-0EC1-FF43-91C0-01D4AFBB826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A410B88-B1DC-9442-BB3A-E65A7F1D07CA}" type="datetime1">
              <a:rPr lang="en-US" altLang="en-US"/>
              <a:pPr/>
              <a:t>7/8/24</a:t>
            </a:fld>
            <a:endParaRPr lang="en-US" altLang="en-US"/>
          </a:p>
        </p:txBody>
      </p:sp>
      <p:sp>
        <p:nvSpPr>
          <p:cNvPr id="4" name="Slide Image Placeholder 3">
            <a:extLst>
              <a:ext uri="{FF2B5EF4-FFF2-40B4-BE49-F238E27FC236}">
                <a16:creationId xmlns:a16="http://schemas.microsoft.com/office/drawing/2014/main" id="{B88C326D-4934-1C43-AFAD-F54D2AE991E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C547DBB6-13F6-5D43-845D-77CF8EC3F115}"/>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97DE979-0616-AD44-ACC9-F43442F0671C}"/>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a:extLst>
              <a:ext uri="{FF2B5EF4-FFF2-40B4-BE49-F238E27FC236}">
                <a16:creationId xmlns:a16="http://schemas.microsoft.com/office/drawing/2014/main" id="{844F6B44-2004-2043-BF75-4BCE085A559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4692924-416D-0F47-86B6-E977E1B9FF6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D889BD3-ECA0-5E94-70B6-8F6AD69DD506}"/>
              </a:ext>
            </a:extLst>
          </p:cNvPr>
          <p:cNvSpPr>
            <a:spLocks noGrp="1" noRot="1" noChangeAspect="1" noChangeArrowheads="1" noTextEdit="1"/>
          </p:cNvSpPr>
          <p:nvPr>
            <p:ph type="sldImg"/>
          </p:nvPr>
        </p:nvSpPr>
        <p:spPr>
          <a:xfrm>
            <a:off x="6469063" y="4364038"/>
            <a:ext cx="4587875" cy="3441700"/>
          </a:xfrm>
          <a:ln/>
        </p:spPr>
      </p:sp>
      <p:sp>
        <p:nvSpPr>
          <p:cNvPr id="197635" name="Rectangle 3">
            <a:extLst>
              <a:ext uri="{FF2B5EF4-FFF2-40B4-BE49-F238E27FC236}">
                <a16:creationId xmlns:a16="http://schemas.microsoft.com/office/drawing/2014/main" id="{BD084BEE-3ED2-E4F3-40F4-E81631C987D2}"/>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a:extLst>
              <a:ext uri="{FF2B5EF4-FFF2-40B4-BE49-F238E27FC236}">
                <a16:creationId xmlns:a16="http://schemas.microsoft.com/office/drawing/2014/main" id="{E088D7B2-A739-5948-BE46-639F45A618B9}"/>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3779" name="Rectangle 1027">
            <a:extLst>
              <a:ext uri="{FF2B5EF4-FFF2-40B4-BE49-F238E27FC236}">
                <a16:creationId xmlns:a16="http://schemas.microsoft.com/office/drawing/2014/main" id="{0628F455-D67F-724D-BD4D-FCA9BBAED08D}"/>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142683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a:extLst>
              <a:ext uri="{FF2B5EF4-FFF2-40B4-BE49-F238E27FC236}">
                <a16:creationId xmlns:a16="http://schemas.microsoft.com/office/drawing/2014/main" id="{DA4C0B71-87C7-A048-BAC4-31A193420503}"/>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03779" name="Rectangle 1027">
            <a:extLst>
              <a:ext uri="{FF2B5EF4-FFF2-40B4-BE49-F238E27FC236}">
                <a16:creationId xmlns:a16="http://schemas.microsoft.com/office/drawing/2014/main" id="{764D7C86-259F-664C-AF95-FCD6F2FB122B}"/>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577849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81866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198762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92396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736961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a:extLst>
              <a:ext uri="{FF2B5EF4-FFF2-40B4-BE49-F238E27FC236}">
                <a16:creationId xmlns:a16="http://schemas.microsoft.com/office/drawing/2014/main" id="{DA4C0B71-87C7-A048-BAC4-31A193420503}"/>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3779" name="Rectangle 1027">
            <a:extLst>
              <a:ext uri="{FF2B5EF4-FFF2-40B4-BE49-F238E27FC236}">
                <a16:creationId xmlns:a16="http://schemas.microsoft.com/office/drawing/2014/main" id="{764D7C86-259F-664C-AF95-FCD6F2FB122B}"/>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935217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6A48673B-2525-2539-7D87-E8113F5C615E}"/>
              </a:ext>
            </a:extLst>
          </p:cNvPr>
          <p:cNvSpPr>
            <a:spLocks noGrp="1" noRot="1" noChangeAspect="1" noChangeArrowheads="1" noTextEdit="1"/>
          </p:cNvSpPr>
          <p:nvPr>
            <p:ph type="sldImg"/>
          </p:nvPr>
        </p:nvSpPr>
        <p:spPr>
          <a:xfrm>
            <a:off x="6469063" y="4364038"/>
            <a:ext cx="4587875" cy="3441700"/>
          </a:xfrm>
          <a:ln/>
        </p:spPr>
      </p:sp>
      <p:sp>
        <p:nvSpPr>
          <p:cNvPr id="204803" name="Rectangle 3">
            <a:extLst>
              <a:ext uri="{FF2B5EF4-FFF2-40B4-BE49-F238E27FC236}">
                <a16:creationId xmlns:a16="http://schemas.microsoft.com/office/drawing/2014/main" id="{2ECF692A-AD8C-F452-3CA5-78F1BFA8E49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F9EAFC55-F59C-C7A7-0239-D4B20E934073}"/>
              </a:ext>
            </a:extLst>
          </p:cNvPr>
          <p:cNvSpPr>
            <a:spLocks noGrp="1" noRot="1" noChangeAspect="1" noChangeArrowheads="1" noTextEdit="1"/>
          </p:cNvSpPr>
          <p:nvPr>
            <p:ph type="sldImg"/>
          </p:nvPr>
        </p:nvSpPr>
        <p:spPr>
          <a:xfrm>
            <a:off x="6469063" y="4364038"/>
            <a:ext cx="4587875" cy="3441700"/>
          </a:xfrm>
          <a:ln/>
        </p:spPr>
      </p:sp>
      <p:sp>
        <p:nvSpPr>
          <p:cNvPr id="205827" name="Rectangle 3">
            <a:extLst>
              <a:ext uri="{FF2B5EF4-FFF2-40B4-BE49-F238E27FC236}">
                <a16:creationId xmlns:a16="http://schemas.microsoft.com/office/drawing/2014/main" id="{5FE7759D-0B0D-CF99-288B-B45C346D024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37B11839-7DD3-6924-60CA-4D931067A403}"/>
              </a:ext>
            </a:extLst>
          </p:cNvPr>
          <p:cNvSpPr>
            <a:spLocks noGrp="1" noRot="1" noChangeAspect="1" noChangeArrowheads="1" noTextEdit="1"/>
          </p:cNvSpPr>
          <p:nvPr>
            <p:ph type="sldImg"/>
          </p:nvPr>
        </p:nvSpPr>
        <p:spPr>
          <a:xfrm>
            <a:off x="6469063" y="4364038"/>
            <a:ext cx="4587875" cy="3441700"/>
          </a:xfrm>
          <a:ln/>
        </p:spPr>
      </p:sp>
      <p:sp>
        <p:nvSpPr>
          <p:cNvPr id="206851" name="Rectangle 3">
            <a:extLst>
              <a:ext uri="{FF2B5EF4-FFF2-40B4-BE49-F238E27FC236}">
                <a16:creationId xmlns:a16="http://schemas.microsoft.com/office/drawing/2014/main" id="{BAF5F20D-DB35-D77C-D404-E48DD161CF8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a:extLst>
              <a:ext uri="{FF2B5EF4-FFF2-40B4-BE49-F238E27FC236}">
                <a16:creationId xmlns:a16="http://schemas.microsoft.com/office/drawing/2014/main" id="{401E01C4-3BAB-0248-B1D3-5A1CB7CFD41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00707" name="Rectangle 1027">
            <a:extLst>
              <a:ext uri="{FF2B5EF4-FFF2-40B4-BE49-F238E27FC236}">
                <a16:creationId xmlns:a16="http://schemas.microsoft.com/office/drawing/2014/main" id="{EA1319BC-AB43-3D43-8BBE-18C0E4E08DD9}"/>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76652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D764FF31-B040-F5AF-9CA8-0C86CFF0AC4B}"/>
              </a:ext>
            </a:extLst>
          </p:cNvPr>
          <p:cNvSpPr>
            <a:spLocks noGrp="1" noRot="1" noChangeAspect="1" noChangeArrowheads="1" noTextEdit="1"/>
          </p:cNvSpPr>
          <p:nvPr>
            <p:ph type="sldImg"/>
          </p:nvPr>
        </p:nvSpPr>
        <p:spPr>
          <a:xfrm>
            <a:off x="6469063" y="4364038"/>
            <a:ext cx="4587875" cy="3441700"/>
          </a:xfrm>
          <a:ln/>
        </p:spPr>
      </p:sp>
      <p:sp>
        <p:nvSpPr>
          <p:cNvPr id="208899" name="Rectangle 3">
            <a:extLst>
              <a:ext uri="{FF2B5EF4-FFF2-40B4-BE49-F238E27FC236}">
                <a16:creationId xmlns:a16="http://schemas.microsoft.com/office/drawing/2014/main" id="{1783F0A3-3E36-7779-41E0-75F3D03FF33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BE840B75-E992-7E18-8FE3-3DE37F1597DF}"/>
              </a:ext>
            </a:extLst>
          </p:cNvPr>
          <p:cNvSpPr>
            <a:spLocks noGrp="1" noRot="1" noChangeAspect="1" noChangeArrowheads="1" noTextEdit="1"/>
          </p:cNvSpPr>
          <p:nvPr>
            <p:ph type="sldImg"/>
          </p:nvPr>
        </p:nvSpPr>
        <p:spPr>
          <a:xfrm>
            <a:off x="6469063" y="4364038"/>
            <a:ext cx="4587875" cy="3441700"/>
          </a:xfrm>
          <a:ln/>
        </p:spPr>
      </p:sp>
      <p:sp>
        <p:nvSpPr>
          <p:cNvPr id="209923" name="Rectangle 3">
            <a:extLst>
              <a:ext uri="{FF2B5EF4-FFF2-40B4-BE49-F238E27FC236}">
                <a16:creationId xmlns:a16="http://schemas.microsoft.com/office/drawing/2014/main" id="{D0F4945D-A38A-0D12-F638-F42A7FB0AAC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7F80140B-4396-6646-671F-7C9A5B5CD97F}"/>
              </a:ext>
            </a:extLst>
          </p:cNvPr>
          <p:cNvSpPr>
            <a:spLocks noGrp="1" noRot="1" noChangeAspect="1" noChangeArrowheads="1" noTextEdit="1"/>
          </p:cNvSpPr>
          <p:nvPr>
            <p:ph type="sldImg"/>
          </p:nvPr>
        </p:nvSpPr>
        <p:spPr>
          <a:xfrm>
            <a:off x="2968625" y="1738313"/>
            <a:ext cx="11588750" cy="8691562"/>
          </a:xfrm>
          <a:solidFill>
            <a:srgbClr val="FFFFFF"/>
          </a:solidFill>
          <a:ln/>
        </p:spPr>
      </p:sp>
      <p:sp>
        <p:nvSpPr>
          <p:cNvPr id="54274" name="Rectangle 3">
            <a:extLst>
              <a:ext uri="{FF2B5EF4-FFF2-40B4-BE49-F238E27FC236}">
                <a16:creationId xmlns:a16="http://schemas.microsoft.com/office/drawing/2014/main" id="{8A7DC25B-6324-8589-B819-EB0BC6C780D8}"/>
              </a:ext>
            </a:extLst>
          </p:cNvPr>
          <p:cNvSpPr>
            <a:spLocks noGrp="1" noChangeArrowheads="1"/>
          </p:cNvSpPr>
          <p:nvPr>
            <p:ph type="body" idx="1"/>
          </p:nvPr>
        </p:nvSpPr>
        <p:spPr>
          <a:solidFill>
            <a:srgbClr val="FFFFFF"/>
          </a:solidFill>
          <a:ln>
            <a:solidFill>
              <a:srgbClr val="000000"/>
            </a:solidFill>
          </a:ln>
        </p:spPr>
        <p:txBody>
          <a:bodyPr/>
          <a:lstStyle/>
          <a:p>
            <a:pPr>
              <a:defRPr/>
            </a:pPr>
            <a:r>
              <a:rPr lang="en-US">
                <a:latin typeface="Times New Roman" charset="0"/>
              </a:rPr>
              <a:t>Is 20 an absolute or relative number to baseline cortisol value?</a:t>
            </a:r>
          </a:p>
          <a:p>
            <a:pPr>
              <a:defRPr/>
            </a:pPr>
            <a:r>
              <a:rPr lang="en-US">
                <a:latin typeface="Times New Roman" charset="0"/>
              </a:rPr>
              <a:t>In secondary, adrenal  atrophic b/c of low acth levels but can still respond to high dose acthbut not to low dose/physiiologic doses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FCBAB47C-1878-B4A3-5114-101058DC7E41}"/>
              </a:ext>
            </a:extLst>
          </p:cNvPr>
          <p:cNvSpPr>
            <a:spLocks noGrp="1" noRot="1" noChangeAspect="1" noChangeArrowheads="1" noTextEdit="1"/>
          </p:cNvSpPr>
          <p:nvPr>
            <p:ph type="sldImg"/>
          </p:nvPr>
        </p:nvSpPr>
        <p:spPr>
          <a:xfrm>
            <a:off x="6469063" y="4364038"/>
            <a:ext cx="4587875" cy="3441700"/>
          </a:xfrm>
          <a:ln/>
        </p:spPr>
      </p:sp>
      <p:sp>
        <p:nvSpPr>
          <p:cNvPr id="245763" name="Rectangle 3">
            <a:extLst>
              <a:ext uri="{FF2B5EF4-FFF2-40B4-BE49-F238E27FC236}">
                <a16:creationId xmlns:a16="http://schemas.microsoft.com/office/drawing/2014/main" id="{EB723003-676B-3530-598E-1A8BE46349C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ED47F789-C04D-9571-1995-C32AECD6B7C6}"/>
              </a:ext>
            </a:extLst>
          </p:cNvPr>
          <p:cNvSpPr>
            <a:spLocks noGrp="1" noRot="1" noChangeAspect="1" noChangeArrowheads="1" noTextEdit="1"/>
          </p:cNvSpPr>
          <p:nvPr>
            <p:ph type="sldImg"/>
          </p:nvPr>
        </p:nvSpPr>
        <p:spPr>
          <a:xfrm>
            <a:off x="6469063" y="4364038"/>
            <a:ext cx="4587875" cy="3441700"/>
          </a:xfrm>
          <a:ln/>
        </p:spPr>
      </p:sp>
      <p:sp>
        <p:nvSpPr>
          <p:cNvPr id="211971" name="Rectangle 3">
            <a:extLst>
              <a:ext uri="{FF2B5EF4-FFF2-40B4-BE49-F238E27FC236}">
                <a16:creationId xmlns:a16="http://schemas.microsoft.com/office/drawing/2014/main" id="{B3A25A3D-A0F3-A34D-3B03-5238CAD97D2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4606AECC-E022-A056-0276-710F441F62E0}"/>
              </a:ext>
            </a:extLst>
          </p:cNvPr>
          <p:cNvSpPr>
            <a:spLocks noGrp="1" noRot="1" noChangeAspect="1" noChangeArrowheads="1" noTextEdit="1"/>
          </p:cNvSpPr>
          <p:nvPr>
            <p:ph type="sldImg"/>
          </p:nvPr>
        </p:nvSpPr>
        <p:spPr>
          <a:xfrm>
            <a:off x="6469063" y="4364038"/>
            <a:ext cx="4587875" cy="3441700"/>
          </a:xfrm>
          <a:ln/>
        </p:spPr>
      </p:sp>
      <p:sp>
        <p:nvSpPr>
          <p:cNvPr id="247811" name="Rectangle 3">
            <a:extLst>
              <a:ext uri="{FF2B5EF4-FFF2-40B4-BE49-F238E27FC236}">
                <a16:creationId xmlns:a16="http://schemas.microsoft.com/office/drawing/2014/main" id="{84481F54-ECEE-61F1-7CAB-C34801D3E8F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535FDD36-C97A-AA47-A407-E679BA50FD3E}"/>
              </a:ext>
            </a:extLst>
          </p:cNvPr>
          <p:cNvSpPr>
            <a:spLocks noGrp="1" noRot="1" noChangeAspect="1" noChangeArrowheads="1"/>
          </p:cNvSpPr>
          <p:nvPr>
            <p:ph type="sldImg"/>
          </p:nvPr>
        </p:nvSpPr>
        <p:spPr>
          <a:xfrm>
            <a:off x="2524125" y="1722438"/>
            <a:ext cx="1811338" cy="1357312"/>
          </a:xfrm>
          <a:solidFill>
            <a:srgbClr val="FFFFFF"/>
          </a:solidFill>
          <a:ln/>
        </p:spPr>
      </p:sp>
      <p:sp>
        <p:nvSpPr>
          <p:cNvPr id="61442" name="Rectangle 3">
            <a:extLst>
              <a:ext uri="{FF2B5EF4-FFF2-40B4-BE49-F238E27FC236}">
                <a16:creationId xmlns:a16="http://schemas.microsoft.com/office/drawing/2014/main" id="{31C9A295-5465-2A45-9ACD-585BC7F20867}"/>
              </a:ext>
            </a:extLst>
          </p:cNvPr>
          <p:cNvSpPr>
            <a:spLocks noGrp="1" noChangeArrowheads="1"/>
          </p:cNvSpPr>
          <p:nvPr>
            <p:ph type="body" idx="1"/>
          </p:nvPr>
        </p:nvSpPr>
        <p:spPr>
          <a:solidFill>
            <a:srgbClr val="FFFFFF"/>
          </a:solidFill>
          <a:ln>
            <a:solidFill>
              <a:srgbClr val="000000"/>
            </a:solidFill>
          </a:ln>
        </p:spPr>
        <p:txBody>
          <a:bodyPr lIns="35945" tIns="17973" rIns="35945" bIns="17973"/>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03184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97A5C535-E983-3CA2-A29F-31B382CA674E}"/>
              </a:ext>
            </a:extLst>
          </p:cNvPr>
          <p:cNvSpPr>
            <a:spLocks noGrp="1" noRot="1" noChangeAspect="1" noChangeArrowheads="1" noTextEdit="1"/>
          </p:cNvSpPr>
          <p:nvPr>
            <p:ph type="sldImg"/>
          </p:nvPr>
        </p:nvSpPr>
        <p:spPr>
          <a:xfrm>
            <a:off x="6469063" y="4364038"/>
            <a:ext cx="4587875" cy="3441700"/>
          </a:xfrm>
          <a:ln/>
        </p:spPr>
      </p:sp>
      <p:sp>
        <p:nvSpPr>
          <p:cNvPr id="212995" name="Rectangle 3">
            <a:extLst>
              <a:ext uri="{FF2B5EF4-FFF2-40B4-BE49-F238E27FC236}">
                <a16:creationId xmlns:a16="http://schemas.microsoft.com/office/drawing/2014/main" id="{3BA14626-E372-F2E4-A04B-D12CB551A3C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B53DB472-BB5E-8772-A1B8-081846148C2A}"/>
              </a:ext>
            </a:extLst>
          </p:cNvPr>
          <p:cNvSpPr>
            <a:spLocks noGrp="1" noRot="1" noChangeAspect="1" noChangeArrowheads="1" noTextEdit="1"/>
          </p:cNvSpPr>
          <p:nvPr>
            <p:ph type="sldImg"/>
          </p:nvPr>
        </p:nvSpPr>
        <p:spPr>
          <a:xfrm>
            <a:off x="2968625" y="1738313"/>
            <a:ext cx="11588750" cy="8691562"/>
          </a:xfrm>
          <a:solidFill>
            <a:srgbClr val="FFFFFF"/>
          </a:solidFill>
          <a:ln/>
        </p:spPr>
      </p:sp>
      <p:sp>
        <p:nvSpPr>
          <p:cNvPr id="56322" name="Rectangle 3">
            <a:extLst>
              <a:ext uri="{FF2B5EF4-FFF2-40B4-BE49-F238E27FC236}">
                <a16:creationId xmlns:a16="http://schemas.microsoft.com/office/drawing/2014/main" id="{A6C8788B-35FE-FFB2-F56C-BD08B8087E1F}"/>
              </a:ext>
            </a:extLst>
          </p:cNvPr>
          <p:cNvSpPr>
            <a:spLocks noGrp="1" noChangeArrowheads="1"/>
          </p:cNvSpPr>
          <p:nvPr>
            <p:ph type="body" idx="1"/>
          </p:nvPr>
        </p:nvSpPr>
        <p:spPr>
          <a:solidFill>
            <a:srgbClr val="FFFFFF"/>
          </a:solidFill>
          <a:ln>
            <a:solidFill>
              <a:srgbClr val="000000"/>
            </a:solidFill>
          </a:ln>
        </p:spPr>
        <p:txBody>
          <a:bodyPr/>
          <a:lstStyle/>
          <a:p>
            <a:pPr>
              <a:defRPr/>
            </a:pPr>
            <a:r>
              <a:rPr lang="en-US">
                <a:latin typeface="Times New Roman" charset="0"/>
              </a:rPr>
              <a:t>Is 20 an absolute or relative number to baseline cortisol value?</a:t>
            </a:r>
          </a:p>
          <a:p>
            <a:pPr>
              <a:defRPr/>
            </a:pPr>
            <a:r>
              <a:rPr lang="en-US">
                <a:latin typeface="Times New Roman" charset="0"/>
              </a:rPr>
              <a:t>In secondary, adrenal  atrophic b/c of low acth levels but can still respond to high dose acthbut not to low dose/physiiologic doses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6D700D42-CF7C-BA01-5D39-2A8FB978C5D8}"/>
              </a:ext>
            </a:extLst>
          </p:cNvPr>
          <p:cNvSpPr>
            <a:spLocks noGrp="1" noRot="1" noChangeAspect="1" noChangeArrowheads="1" noTextEdit="1"/>
          </p:cNvSpPr>
          <p:nvPr>
            <p:ph type="sldImg"/>
          </p:nvPr>
        </p:nvSpPr>
        <p:spPr>
          <a:xfrm>
            <a:off x="2968625" y="1738313"/>
            <a:ext cx="11588750" cy="8691562"/>
          </a:xfrm>
          <a:solidFill>
            <a:srgbClr val="FFFFFF"/>
          </a:solidFill>
          <a:ln/>
        </p:spPr>
      </p:sp>
      <p:sp>
        <p:nvSpPr>
          <p:cNvPr id="58370" name="Rectangle 3">
            <a:extLst>
              <a:ext uri="{FF2B5EF4-FFF2-40B4-BE49-F238E27FC236}">
                <a16:creationId xmlns:a16="http://schemas.microsoft.com/office/drawing/2014/main" id="{AA8E8AE7-5C39-2AF7-95A7-DD2B5E82EA92}"/>
              </a:ext>
            </a:extLst>
          </p:cNvPr>
          <p:cNvSpPr>
            <a:spLocks noGrp="1" noChangeArrowheads="1"/>
          </p:cNvSpPr>
          <p:nvPr>
            <p:ph type="body" idx="1"/>
          </p:nvPr>
        </p:nvSpPr>
        <p:spPr>
          <a:solidFill>
            <a:srgbClr val="FFFFFF"/>
          </a:solidFill>
          <a:ln>
            <a:solidFill>
              <a:srgbClr val="000000"/>
            </a:solidFill>
          </a:ln>
        </p:spPr>
        <p:txBody>
          <a:bodyPr/>
          <a:lstStyle/>
          <a:p>
            <a:pPr>
              <a:defRPr/>
            </a:pPr>
            <a:r>
              <a:rPr lang="en-US">
                <a:latin typeface="Times New Roman" charset="0"/>
              </a:rPr>
              <a:t>Is 20 an absolute or relative number to baseline cortisol value?</a:t>
            </a:r>
          </a:p>
          <a:p>
            <a:pPr>
              <a:defRPr/>
            </a:pPr>
            <a:r>
              <a:rPr lang="en-US">
                <a:latin typeface="Times New Roman" charset="0"/>
              </a:rPr>
              <a:t>In secondary, adrenal  atrophic b/c of low acth levels but can still respond to high dose acthbut not to low dose/physiiologic doses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A61E83FF-41AF-496D-39F0-4FF6100F226B}"/>
              </a:ext>
            </a:extLst>
          </p:cNvPr>
          <p:cNvSpPr>
            <a:spLocks noGrp="1" noRot="1" noChangeAspect="1" noChangeArrowheads="1" noTextEdit="1"/>
          </p:cNvSpPr>
          <p:nvPr>
            <p:ph type="sldImg"/>
          </p:nvPr>
        </p:nvSpPr>
        <p:spPr>
          <a:xfrm>
            <a:off x="6469063" y="4364038"/>
            <a:ext cx="4587875" cy="3441700"/>
          </a:xfrm>
          <a:ln/>
        </p:spPr>
      </p:sp>
      <p:sp>
        <p:nvSpPr>
          <p:cNvPr id="198659" name="Rectangle 3">
            <a:extLst>
              <a:ext uri="{FF2B5EF4-FFF2-40B4-BE49-F238E27FC236}">
                <a16:creationId xmlns:a16="http://schemas.microsoft.com/office/drawing/2014/main" id="{FE687000-720A-F9ED-EEB2-E7EA300E933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641EFAF4-5AED-B949-452F-5452ADBC1F48}"/>
              </a:ext>
            </a:extLst>
          </p:cNvPr>
          <p:cNvSpPr>
            <a:spLocks noGrp="1" noRot="1" noChangeAspect="1" noChangeArrowheads="1" noTextEdit="1"/>
          </p:cNvSpPr>
          <p:nvPr>
            <p:ph type="sldImg"/>
          </p:nvPr>
        </p:nvSpPr>
        <p:spPr>
          <a:xfrm>
            <a:off x="6469063" y="4364038"/>
            <a:ext cx="4587875" cy="3441700"/>
          </a:xfrm>
          <a:ln/>
        </p:spPr>
      </p:sp>
      <p:sp>
        <p:nvSpPr>
          <p:cNvPr id="215043" name="Rectangle 3">
            <a:extLst>
              <a:ext uri="{FF2B5EF4-FFF2-40B4-BE49-F238E27FC236}">
                <a16:creationId xmlns:a16="http://schemas.microsoft.com/office/drawing/2014/main" id="{39CFFA66-06A2-E606-25D9-0BE0BEC1AAF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026">
            <a:extLst>
              <a:ext uri="{FF2B5EF4-FFF2-40B4-BE49-F238E27FC236}">
                <a16:creationId xmlns:a16="http://schemas.microsoft.com/office/drawing/2014/main" id="{6033779C-6877-B740-9CDD-D4BFA613A50D}"/>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17481A83-F71E-5348-B16E-254BFA5C1B2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CBDEC13E-31CB-8C82-369C-0E69CF166599}"/>
              </a:ext>
            </a:extLst>
          </p:cNvPr>
          <p:cNvSpPr>
            <a:spLocks noGrp="1" noRot="1" noChangeAspect="1" noChangeArrowheads="1" noTextEdit="1"/>
          </p:cNvSpPr>
          <p:nvPr>
            <p:ph type="sldImg"/>
          </p:nvPr>
        </p:nvSpPr>
        <p:spPr>
          <a:xfrm>
            <a:off x="6469063" y="4364038"/>
            <a:ext cx="4587875" cy="3441700"/>
          </a:xfrm>
          <a:ln/>
        </p:spPr>
      </p:sp>
      <p:sp>
        <p:nvSpPr>
          <p:cNvPr id="217091" name="Rectangle 3">
            <a:extLst>
              <a:ext uri="{FF2B5EF4-FFF2-40B4-BE49-F238E27FC236}">
                <a16:creationId xmlns:a16="http://schemas.microsoft.com/office/drawing/2014/main" id="{2E237DBE-E081-00F4-A7C4-4BFC16050EF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1EC2F280-2358-4372-7A4F-493CF98C640C}"/>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7091" name="Rectangle 1027">
            <a:extLst>
              <a:ext uri="{FF2B5EF4-FFF2-40B4-BE49-F238E27FC236}">
                <a16:creationId xmlns:a16="http://schemas.microsoft.com/office/drawing/2014/main" id="{6C8E3FEB-BB22-829E-E53C-56C14B6A0FA2}"/>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026">
            <a:extLst>
              <a:ext uri="{FF2B5EF4-FFF2-40B4-BE49-F238E27FC236}">
                <a16:creationId xmlns:a16="http://schemas.microsoft.com/office/drawing/2014/main" id="{B1E7286A-CE44-6E47-8A88-176507BA2789}"/>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E6D881C-2C4D-7B40-B904-DD4D947C7BFF}"/>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6">
            <a:extLst>
              <a:ext uri="{FF2B5EF4-FFF2-40B4-BE49-F238E27FC236}">
                <a16:creationId xmlns:a16="http://schemas.microsoft.com/office/drawing/2014/main" id="{94F56C6A-7B96-074E-BAF8-2C32BF3D23DD}"/>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C922DC40-A01D-C645-A6A2-E0ECACDD459E}"/>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026">
            <a:extLst>
              <a:ext uri="{FF2B5EF4-FFF2-40B4-BE49-F238E27FC236}">
                <a16:creationId xmlns:a16="http://schemas.microsoft.com/office/drawing/2014/main" id="{9EA87B75-CBCE-AD4A-BAC3-1549464921C6}"/>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9DC86365-B5BD-614E-940D-7BFE563E4D6B}"/>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777874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973489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44C67775-0DAA-B977-A9B4-FF102609F5C2}"/>
              </a:ext>
            </a:extLst>
          </p:cNvPr>
          <p:cNvSpPr>
            <a:spLocks noGrp="1" noRot="1" noChangeAspect="1" noChangeArrowheads="1" noTextEdit="1"/>
          </p:cNvSpPr>
          <p:nvPr>
            <p:ph type="sldImg"/>
          </p:nvPr>
        </p:nvSpPr>
        <p:spPr>
          <a:xfrm>
            <a:off x="6469063" y="4364038"/>
            <a:ext cx="4587875" cy="3441700"/>
          </a:xfrm>
          <a:ln/>
        </p:spPr>
      </p:sp>
      <p:sp>
        <p:nvSpPr>
          <p:cNvPr id="199683" name="Rectangle 3">
            <a:extLst>
              <a:ext uri="{FF2B5EF4-FFF2-40B4-BE49-F238E27FC236}">
                <a16:creationId xmlns:a16="http://schemas.microsoft.com/office/drawing/2014/main" id="{27679248-51B5-D86D-D262-4F834C04C9F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7204241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102302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966807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752238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484277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7735097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2644655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67593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2887EAA0-3323-830C-6CB8-09E5C3634476}"/>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7091" name="Rectangle 1027">
            <a:extLst>
              <a:ext uri="{FF2B5EF4-FFF2-40B4-BE49-F238E27FC236}">
                <a16:creationId xmlns:a16="http://schemas.microsoft.com/office/drawing/2014/main" id="{1A2273CC-68F8-5CB3-E16C-7D937E5A5D00}"/>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F869BB56-D5C3-A473-86D3-A91B9B29D606}"/>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7091" name="Rectangle 1027">
            <a:extLst>
              <a:ext uri="{FF2B5EF4-FFF2-40B4-BE49-F238E27FC236}">
                <a16:creationId xmlns:a16="http://schemas.microsoft.com/office/drawing/2014/main" id="{F21F7842-3F62-C5AA-D6D3-63ACAF178FFC}"/>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510706FC-3427-C425-D0DB-971B72F56836}"/>
              </a:ext>
            </a:extLst>
          </p:cNvPr>
          <p:cNvSpPr>
            <a:spLocks noGrp="1" noRot="1" noChangeAspect="1" noChangeArrowheads="1" noTextEdit="1"/>
          </p:cNvSpPr>
          <p:nvPr>
            <p:ph type="sldImg"/>
          </p:nvPr>
        </p:nvSpPr>
        <p:spPr>
          <a:xfrm>
            <a:off x="6469063" y="4364038"/>
            <a:ext cx="4587875" cy="3441700"/>
          </a:xfrm>
          <a:ln/>
        </p:spPr>
      </p:sp>
      <p:sp>
        <p:nvSpPr>
          <p:cNvPr id="251907" name="Rectangle 3">
            <a:extLst>
              <a:ext uri="{FF2B5EF4-FFF2-40B4-BE49-F238E27FC236}">
                <a16:creationId xmlns:a16="http://schemas.microsoft.com/office/drawing/2014/main" id="{5CB5D253-9EA9-FD4C-2695-9FC7EEC2C60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26">
            <a:extLst>
              <a:ext uri="{FF2B5EF4-FFF2-40B4-BE49-F238E27FC236}">
                <a16:creationId xmlns:a16="http://schemas.microsoft.com/office/drawing/2014/main" id="{633A8E82-F0E4-E784-7B11-DDC231B03C3F}"/>
              </a:ext>
            </a:extLst>
          </p:cNvPr>
          <p:cNvSpPr>
            <a:spLocks noGrp="1" noRot="1" noChangeAspect="1" noChangeArrowheads="1" noTextEdit="1"/>
          </p:cNvSpPr>
          <p:nvPr>
            <p:ph type="sldImg"/>
          </p:nvPr>
        </p:nvSpPr>
        <p:spPr>
          <a:xfrm>
            <a:off x="6469063" y="4364038"/>
            <a:ext cx="4587875" cy="3441700"/>
          </a:xfrm>
          <a:ln/>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8533034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7815599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670686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1900996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954682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8706739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1062585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7328635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134308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1A1BDED7-0080-689F-8F92-199BE113ACE0}"/>
              </a:ext>
            </a:extLst>
          </p:cNvPr>
          <p:cNvSpPr>
            <a:spLocks noGrp="1" noRot="1" noChangeAspect="1" noChangeArrowheads="1" noTextEdit="1"/>
          </p:cNvSpPr>
          <p:nvPr>
            <p:ph type="sldImg"/>
          </p:nvPr>
        </p:nvSpPr>
        <p:spPr>
          <a:xfrm>
            <a:off x="6469063" y="4364038"/>
            <a:ext cx="4587875" cy="3441700"/>
          </a:xfrm>
          <a:ln/>
        </p:spPr>
      </p:sp>
      <p:sp>
        <p:nvSpPr>
          <p:cNvPr id="203779" name="Rectangle 3">
            <a:extLst>
              <a:ext uri="{FF2B5EF4-FFF2-40B4-BE49-F238E27FC236}">
                <a16:creationId xmlns:a16="http://schemas.microsoft.com/office/drawing/2014/main" id="{FFC05E31-9A45-0162-9F26-234BC6AAA75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687317B4-AC27-DFC4-4C6A-44D241FD49AC}"/>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276483" name="Rectangle 3">
            <a:extLst>
              <a:ext uri="{FF2B5EF4-FFF2-40B4-BE49-F238E27FC236}">
                <a16:creationId xmlns:a16="http://schemas.microsoft.com/office/drawing/2014/main" id="{32E0CF6B-9863-3C5B-F8BD-56B7721F0C28}"/>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8F0FB2C9-2AEE-2F7A-B946-CD4A2FC974BF}"/>
              </a:ext>
            </a:extLst>
          </p:cNvPr>
          <p:cNvSpPr>
            <a:spLocks noGrp="1" noRot="1" noChangeAspect="1" noChangeArrowheads="1" noTextEdit="1"/>
          </p:cNvSpPr>
          <p:nvPr>
            <p:ph type="sldImg"/>
          </p:nvPr>
        </p:nvSpPr>
        <p:spPr>
          <a:xfrm>
            <a:off x="6469063" y="4364038"/>
            <a:ext cx="4587875" cy="3441700"/>
          </a:xfrm>
          <a:ln/>
        </p:spPr>
      </p:sp>
      <p:sp>
        <p:nvSpPr>
          <p:cNvPr id="225283" name="Rectangle 3">
            <a:extLst>
              <a:ext uri="{FF2B5EF4-FFF2-40B4-BE49-F238E27FC236}">
                <a16:creationId xmlns:a16="http://schemas.microsoft.com/office/drawing/2014/main" id="{7E2C9500-E4D4-39CD-1BC0-5AA635D0346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4FB4C686-1678-C55D-5F65-E4698D73AD21}"/>
              </a:ext>
            </a:extLst>
          </p:cNvPr>
          <p:cNvSpPr>
            <a:spLocks noGrp="1" noRot="1" noChangeAspect="1" noChangeArrowheads="1" noTextEdit="1"/>
          </p:cNvSpPr>
          <p:nvPr>
            <p:ph type="sldImg"/>
          </p:nvPr>
        </p:nvSpPr>
        <p:spPr>
          <a:xfrm>
            <a:off x="6469063" y="4364038"/>
            <a:ext cx="4587875" cy="3441700"/>
          </a:xfrm>
          <a:ln/>
        </p:spPr>
      </p:sp>
      <p:sp>
        <p:nvSpPr>
          <p:cNvPr id="226307" name="Rectangle 3">
            <a:extLst>
              <a:ext uri="{FF2B5EF4-FFF2-40B4-BE49-F238E27FC236}">
                <a16:creationId xmlns:a16="http://schemas.microsoft.com/office/drawing/2014/main" id="{3FB998B1-CB5B-9D84-DBEA-F804FE62A2AA}"/>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55343619-8D36-3797-EC34-C435CFD648A0}"/>
              </a:ext>
            </a:extLst>
          </p:cNvPr>
          <p:cNvSpPr>
            <a:spLocks noGrp="1" noRot="1" noChangeAspect="1" noChangeArrowheads="1" noTextEdit="1"/>
          </p:cNvSpPr>
          <p:nvPr>
            <p:ph type="sldImg"/>
          </p:nvPr>
        </p:nvSpPr>
        <p:spPr>
          <a:xfrm>
            <a:off x="6469063" y="4364038"/>
            <a:ext cx="4587875" cy="3441700"/>
          </a:xfrm>
          <a:ln/>
        </p:spPr>
      </p:sp>
      <p:sp>
        <p:nvSpPr>
          <p:cNvPr id="227331" name="Rectangle 3">
            <a:extLst>
              <a:ext uri="{FF2B5EF4-FFF2-40B4-BE49-F238E27FC236}">
                <a16:creationId xmlns:a16="http://schemas.microsoft.com/office/drawing/2014/main" id="{6B9B3F7C-BDC1-49D9-0425-B5F9BBB41EA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E47CE62C-A17C-65BD-9AA6-F5A6497E44B6}"/>
              </a:ext>
            </a:extLst>
          </p:cNvPr>
          <p:cNvSpPr>
            <a:spLocks noGrp="1" noRot="1" noChangeAspect="1" noChangeArrowheads="1" noTextEdit="1"/>
          </p:cNvSpPr>
          <p:nvPr>
            <p:ph type="sldImg"/>
          </p:nvPr>
        </p:nvSpPr>
        <p:spPr>
          <a:xfrm>
            <a:off x="6469063" y="4364038"/>
            <a:ext cx="4587875" cy="3441700"/>
          </a:xfrm>
          <a:ln/>
        </p:spPr>
      </p:sp>
      <p:sp>
        <p:nvSpPr>
          <p:cNvPr id="227331" name="Rectangle 3">
            <a:extLst>
              <a:ext uri="{FF2B5EF4-FFF2-40B4-BE49-F238E27FC236}">
                <a16:creationId xmlns:a16="http://schemas.microsoft.com/office/drawing/2014/main" id="{8EA630FE-9552-028F-88A2-F83ADD2C73E3}"/>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73BC1E62-D373-A04C-926D-DB321159492B}"/>
              </a:ext>
            </a:extLst>
          </p:cNvPr>
          <p:cNvSpPr>
            <a:spLocks noGrp="1" noRot="1" noChangeAspect="1" noChangeArrowheads="1" noTextEdit="1"/>
          </p:cNvSpPr>
          <p:nvPr>
            <p:ph type="sldImg"/>
          </p:nvPr>
        </p:nvSpPr>
        <p:spPr>
          <a:xfrm>
            <a:off x="6469063" y="4364038"/>
            <a:ext cx="4587875" cy="3441700"/>
          </a:xfrm>
          <a:ln/>
        </p:spPr>
      </p:sp>
      <p:sp>
        <p:nvSpPr>
          <p:cNvPr id="227331" name="Rectangle 3">
            <a:extLst>
              <a:ext uri="{FF2B5EF4-FFF2-40B4-BE49-F238E27FC236}">
                <a16:creationId xmlns:a16="http://schemas.microsoft.com/office/drawing/2014/main" id="{AA5DC440-7549-E9B6-2CC7-592A9A3371B2}"/>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4C268D9E-1326-A2D1-9032-3E6CA8258635}"/>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258051" name="Rectangle 3">
            <a:extLst>
              <a:ext uri="{FF2B5EF4-FFF2-40B4-BE49-F238E27FC236}">
                <a16:creationId xmlns:a16="http://schemas.microsoft.com/office/drawing/2014/main" id="{0C7CF5D3-9647-223F-23F4-5FA49C1DF401}"/>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79ABDF9C-7824-4FA0-5CD0-F80D307FB8A4}"/>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262147" name="Rectangle 3">
            <a:extLst>
              <a:ext uri="{FF2B5EF4-FFF2-40B4-BE49-F238E27FC236}">
                <a16:creationId xmlns:a16="http://schemas.microsoft.com/office/drawing/2014/main" id="{2ED037C8-7C69-5BA9-5D69-D78859043089}"/>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2CA9E0EC-3E1F-3656-E91C-0113DC2E55F3}"/>
              </a:ext>
            </a:extLst>
          </p:cNvPr>
          <p:cNvSpPr>
            <a:spLocks noGrp="1" noRot="1" noChangeAspect="1" noChangeArrowheads="1" noTextEdit="1"/>
          </p:cNvSpPr>
          <p:nvPr>
            <p:ph type="sldImg"/>
          </p:nvPr>
        </p:nvSpPr>
        <p:spPr>
          <a:xfrm>
            <a:off x="6469063" y="4364038"/>
            <a:ext cx="4587875" cy="3441700"/>
          </a:xfrm>
          <a:ln/>
        </p:spPr>
      </p:sp>
      <p:sp>
        <p:nvSpPr>
          <p:cNvPr id="221187" name="Rectangle 3">
            <a:extLst>
              <a:ext uri="{FF2B5EF4-FFF2-40B4-BE49-F238E27FC236}">
                <a16:creationId xmlns:a16="http://schemas.microsoft.com/office/drawing/2014/main" id="{94B90D3B-1D55-8E21-7AAB-4EDEF9AB6EB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F72F16F4-A6A6-8855-4679-6997DF174E17}"/>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270339" name="Rectangle 3">
            <a:extLst>
              <a:ext uri="{FF2B5EF4-FFF2-40B4-BE49-F238E27FC236}">
                <a16:creationId xmlns:a16="http://schemas.microsoft.com/office/drawing/2014/main" id="{05853C75-E949-71A9-51F3-C7F67FE64BCD}"/>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a:extLst>
              <a:ext uri="{FF2B5EF4-FFF2-40B4-BE49-F238E27FC236}">
                <a16:creationId xmlns:a16="http://schemas.microsoft.com/office/drawing/2014/main" id="{401E01C4-3BAB-0248-B1D3-5A1CB7CFD41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0707" name="Rectangle 1027">
            <a:extLst>
              <a:ext uri="{FF2B5EF4-FFF2-40B4-BE49-F238E27FC236}">
                <a16:creationId xmlns:a16="http://schemas.microsoft.com/office/drawing/2014/main" id="{EA1319BC-AB43-3D43-8BBE-18C0E4E08DD9}"/>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6432575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43A3DF9C-1266-7D83-0395-CB06BECC8533}"/>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272387" name="Rectangle 3">
            <a:extLst>
              <a:ext uri="{FF2B5EF4-FFF2-40B4-BE49-F238E27FC236}">
                <a16:creationId xmlns:a16="http://schemas.microsoft.com/office/drawing/2014/main" id="{C7DBCF60-EE60-F28D-92EE-4BF18AB1A52B}"/>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57F0AE8C-29E1-4624-C1A3-7472106528B3}"/>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274435" name="Rectangle 3">
            <a:extLst>
              <a:ext uri="{FF2B5EF4-FFF2-40B4-BE49-F238E27FC236}">
                <a16:creationId xmlns:a16="http://schemas.microsoft.com/office/drawing/2014/main" id="{FE48E46E-E741-A3BD-1ACC-A7971F550A8E}"/>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687317B4-AC27-DFC4-4C6A-44D241FD49AC}"/>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276483" name="Rectangle 3">
            <a:extLst>
              <a:ext uri="{FF2B5EF4-FFF2-40B4-BE49-F238E27FC236}">
                <a16:creationId xmlns:a16="http://schemas.microsoft.com/office/drawing/2014/main" id="{32E0CF6B-9863-3C5B-F8BD-56B7721F0C28}"/>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3024240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288D1012-7177-BA65-B51C-7268EE235B3F}"/>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278531" name="Rectangle 3">
            <a:extLst>
              <a:ext uri="{FF2B5EF4-FFF2-40B4-BE49-F238E27FC236}">
                <a16:creationId xmlns:a16="http://schemas.microsoft.com/office/drawing/2014/main" id="{293D3F40-2CD0-9344-EADC-1A7A569B8D6F}"/>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07293A86-133E-0147-E206-119129943557}"/>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280579" name="Rectangle 3">
            <a:extLst>
              <a:ext uri="{FF2B5EF4-FFF2-40B4-BE49-F238E27FC236}">
                <a16:creationId xmlns:a16="http://schemas.microsoft.com/office/drawing/2014/main" id="{B279945A-BF0A-6169-3127-34ED5817ED3E}"/>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a:extLst>
              <a:ext uri="{FF2B5EF4-FFF2-40B4-BE49-F238E27FC236}">
                <a16:creationId xmlns:a16="http://schemas.microsoft.com/office/drawing/2014/main" id="{E496A0B2-2A8B-7F54-3565-6E6781F0EDF3}"/>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401411" name="Rectangle 3">
            <a:extLst>
              <a:ext uri="{FF2B5EF4-FFF2-40B4-BE49-F238E27FC236}">
                <a16:creationId xmlns:a16="http://schemas.microsoft.com/office/drawing/2014/main" id="{8F2AA421-29E7-66C4-C9A0-565002DBE175}"/>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AD1AB269-E587-F190-133E-EC66119FB0C6}"/>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290819" name="Rectangle 3">
            <a:extLst>
              <a:ext uri="{FF2B5EF4-FFF2-40B4-BE49-F238E27FC236}">
                <a16:creationId xmlns:a16="http://schemas.microsoft.com/office/drawing/2014/main" id="{CC055839-831E-44D3-982B-03C44DA0A81E}"/>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a:extLst>
              <a:ext uri="{FF2B5EF4-FFF2-40B4-BE49-F238E27FC236}">
                <a16:creationId xmlns:a16="http://schemas.microsoft.com/office/drawing/2014/main" id="{B5226023-D170-39D5-24A4-1988CE4A6AD8}"/>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292867" name="Rectangle 3">
            <a:extLst>
              <a:ext uri="{FF2B5EF4-FFF2-40B4-BE49-F238E27FC236}">
                <a16:creationId xmlns:a16="http://schemas.microsoft.com/office/drawing/2014/main" id="{E6A04285-6E47-22B1-A8F2-2F89B75B7111}"/>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E2DCBB00-E43A-A7F1-AFC2-66171204780E}"/>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311299" name="Rectangle 3">
            <a:extLst>
              <a:ext uri="{FF2B5EF4-FFF2-40B4-BE49-F238E27FC236}">
                <a16:creationId xmlns:a16="http://schemas.microsoft.com/office/drawing/2014/main" id="{1EDAC2D0-DC0B-D492-B18F-5C442EABBAAC}"/>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a:extLst>
              <a:ext uri="{FF2B5EF4-FFF2-40B4-BE49-F238E27FC236}">
                <a16:creationId xmlns:a16="http://schemas.microsoft.com/office/drawing/2014/main" id="{4C876585-546F-8CA6-FF78-B882777ADF40}"/>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307203" name="Rectangle 3">
            <a:extLst>
              <a:ext uri="{FF2B5EF4-FFF2-40B4-BE49-F238E27FC236}">
                <a16:creationId xmlns:a16="http://schemas.microsoft.com/office/drawing/2014/main" id="{CCE6AF1C-0C7A-C69A-5DE7-FC4264D51173}"/>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026">
            <a:extLst>
              <a:ext uri="{FF2B5EF4-FFF2-40B4-BE49-F238E27FC236}">
                <a16:creationId xmlns:a16="http://schemas.microsoft.com/office/drawing/2014/main" id="{90A71612-D3FE-854C-ABD3-C1B2335DCFCC}"/>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1731" name="Rectangle 1027">
            <a:extLst>
              <a:ext uri="{FF2B5EF4-FFF2-40B4-BE49-F238E27FC236}">
                <a16:creationId xmlns:a16="http://schemas.microsoft.com/office/drawing/2014/main" id="{64A73151-CF5F-2343-8EF1-BB349F952B4D}"/>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279638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4F375398-E5F5-2C6A-6146-C336403C0246}"/>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309251" name="Rectangle 3">
            <a:extLst>
              <a:ext uri="{FF2B5EF4-FFF2-40B4-BE49-F238E27FC236}">
                <a16:creationId xmlns:a16="http://schemas.microsoft.com/office/drawing/2014/main" id="{703A7B93-44AC-2912-5810-BEB3653621EA}"/>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4F375398-E5F5-2C6A-6146-C336403C0246}"/>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309251" name="Rectangle 3">
            <a:extLst>
              <a:ext uri="{FF2B5EF4-FFF2-40B4-BE49-F238E27FC236}">
                <a16:creationId xmlns:a16="http://schemas.microsoft.com/office/drawing/2014/main" id="{703A7B93-44AC-2912-5810-BEB3653621EA}"/>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8089982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4F375398-E5F5-2C6A-6146-C336403C0246}"/>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309251" name="Rectangle 3">
            <a:extLst>
              <a:ext uri="{FF2B5EF4-FFF2-40B4-BE49-F238E27FC236}">
                <a16:creationId xmlns:a16="http://schemas.microsoft.com/office/drawing/2014/main" id="{703A7B93-44AC-2912-5810-BEB3653621EA}"/>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36443221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4F375398-E5F5-2C6A-6146-C336403C0246}"/>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309251" name="Rectangle 3">
            <a:extLst>
              <a:ext uri="{FF2B5EF4-FFF2-40B4-BE49-F238E27FC236}">
                <a16:creationId xmlns:a16="http://schemas.microsoft.com/office/drawing/2014/main" id="{703A7B93-44AC-2912-5810-BEB3653621EA}"/>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40546033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4F375398-E5F5-2C6A-6146-C336403C0246}"/>
              </a:ext>
            </a:extLst>
          </p:cNvPr>
          <p:cNvSpPr>
            <a:spLocks noGrp="1" noRot="1" noChangeAspect="1" noChangeArrowheads="1"/>
          </p:cNvSpPr>
          <p:nvPr>
            <p:ph type="sldImg"/>
          </p:nvPr>
        </p:nvSpPr>
        <p:spPr bwMode="auto">
          <a:xfrm>
            <a:off x="6469063" y="4364038"/>
            <a:ext cx="4587875" cy="3441700"/>
          </a:xfrm>
          <a:prstGeom prst="rect">
            <a:avLst/>
          </a:prstGeom>
          <a:solidFill>
            <a:srgbClr val="FFFFFF"/>
          </a:solidFill>
          <a:ln>
            <a:solidFill>
              <a:srgbClr val="000000"/>
            </a:solidFill>
            <a:miter lim="800000"/>
            <a:headEnd/>
            <a:tailEnd/>
          </a:ln>
        </p:spPr>
      </p:sp>
      <p:sp>
        <p:nvSpPr>
          <p:cNvPr id="309251" name="Rectangle 3">
            <a:extLst>
              <a:ext uri="{FF2B5EF4-FFF2-40B4-BE49-F238E27FC236}">
                <a16:creationId xmlns:a16="http://schemas.microsoft.com/office/drawing/2014/main" id="{703A7B93-44AC-2912-5810-BEB3653621EA}"/>
              </a:ext>
            </a:extLst>
          </p:cNvPr>
          <p:cNvSpPr>
            <a:spLocks noGrp="1" noChangeArrowheads="1"/>
          </p:cNvSpPr>
          <p:nvPr>
            <p:ph type="body" idx="1"/>
          </p:nvPr>
        </p:nvSpPr>
        <p:spPr bwMode="auto">
          <a:xfrm>
            <a:off x="2338388" y="11009313"/>
            <a:ext cx="12850812" cy="10429875"/>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21855992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0EF995E3-B358-35AF-6536-E21EEC6F2E1E}"/>
              </a:ext>
            </a:extLst>
          </p:cNvPr>
          <p:cNvSpPr>
            <a:spLocks noGrp="1" noRot="1" noChangeAspect="1" noChangeArrowheads="1" noTextEdit="1"/>
          </p:cNvSpPr>
          <p:nvPr>
            <p:ph type="sldImg"/>
          </p:nvPr>
        </p:nvSpPr>
        <p:spPr>
          <a:xfrm>
            <a:off x="6469063" y="4364038"/>
            <a:ext cx="4587875" cy="3441700"/>
          </a:xfrm>
          <a:ln/>
        </p:spPr>
      </p:sp>
      <p:sp>
        <p:nvSpPr>
          <p:cNvPr id="229379" name="Rectangle 3">
            <a:extLst>
              <a:ext uri="{FF2B5EF4-FFF2-40B4-BE49-F238E27FC236}">
                <a16:creationId xmlns:a16="http://schemas.microsoft.com/office/drawing/2014/main" id="{1F3B01DE-BF12-9BC6-9C41-74BB94E13A9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B71D6A4B-7582-BD18-AEEE-F42E26D6816A}"/>
              </a:ext>
            </a:extLst>
          </p:cNvPr>
          <p:cNvSpPr>
            <a:spLocks noGrp="1" noRot="1" noChangeAspect="1" noChangeArrowheads="1" noTextEdit="1"/>
          </p:cNvSpPr>
          <p:nvPr>
            <p:ph type="sldImg"/>
          </p:nvPr>
        </p:nvSpPr>
        <p:spPr>
          <a:xfrm>
            <a:off x="6469063" y="4364038"/>
            <a:ext cx="4587875" cy="3441700"/>
          </a:xfrm>
          <a:ln/>
        </p:spPr>
      </p:sp>
      <p:sp>
        <p:nvSpPr>
          <p:cNvPr id="230403" name="Rectangle 3">
            <a:extLst>
              <a:ext uri="{FF2B5EF4-FFF2-40B4-BE49-F238E27FC236}">
                <a16:creationId xmlns:a16="http://schemas.microsoft.com/office/drawing/2014/main" id="{D3B9446B-EE45-8D2E-E9D9-5980618C9DF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8AA3F555-28A3-DEB8-D146-46BEF39F8DB1}"/>
              </a:ext>
            </a:extLst>
          </p:cNvPr>
          <p:cNvSpPr>
            <a:spLocks noGrp="1" noRot="1" noChangeAspect="1" noChangeArrowheads="1" noTextEdit="1"/>
          </p:cNvSpPr>
          <p:nvPr>
            <p:ph type="sldImg"/>
          </p:nvPr>
        </p:nvSpPr>
        <p:spPr>
          <a:xfrm>
            <a:off x="6469063" y="4364038"/>
            <a:ext cx="4587875" cy="3441700"/>
          </a:xfrm>
          <a:ln/>
        </p:spPr>
      </p:sp>
      <p:sp>
        <p:nvSpPr>
          <p:cNvPr id="232451" name="Rectangle 3">
            <a:extLst>
              <a:ext uri="{FF2B5EF4-FFF2-40B4-BE49-F238E27FC236}">
                <a16:creationId xmlns:a16="http://schemas.microsoft.com/office/drawing/2014/main" id="{F7FA7B51-6F1A-71E1-8A49-E7B0E2DF52A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BADB3AE8-9503-A916-CBA2-77A31ADEDBF3}"/>
              </a:ext>
            </a:extLst>
          </p:cNvPr>
          <p:cNvSpPr>
            <a:spLocks noGrp="1" noRot="1" noChangeAspect="1" noChangeArrowheads="1" noTextEdit="1"/>
          </p:cNvSpPr>
          <p:nvPr>
            <p:ph type="sldImg"/>
          </p:nvPr>
        </p:nvSpPr>
        <p:spPr>
          <a:xfrm>
            <a:off x="6469063" y="4364038"/>
            <a:ext cx="4587875" cy="3441700"/>
          </a:xfrm>
          <a:ln/>
        </p:spPr>
      </p:sp>
      <p:sp>
        <p:nvSpPr>
          <p:cNvPr id="228355" name="Rectangle 3">
            <a:extLst>
              <a:ext uri="{FF2B5EF4-FFF2-40B4-BE49-F238E27FC236}">
                <a16:creationId xmlns:a16="http://schemas.microsoft.com/office/drawing/2014/main" id="{9CBC28EF-3AD9-BCEE-862D-610803E74972}"/>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A1C5F893-7061-F3D6-3238-8872F3EC7A46}"/>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41667" name="Rectangle 3">
            <a:extLst>
              <a:ext uri="{FF2B5EF4-FFF2-40B4-BE49-F238E27FC236}">
                <a16:creationId xmlns:a16="http://schemas.microsoft.com/office/drawing/2014/main" id="{6A8A5C72-93D4-8E8A-DD1B-5D49994D7A10}"/>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026">
            <a:extLst>
              <a:ext uri="{FF2B5EF4-FFF2-40B4-BE49-F238E27FC236}">
                <a16:creationId xmlns:a16="http://schemas.microsoft.com/office/drawing/2014/main" id="{3452B947-5281-CA42-AC38-03D88DFFD4C7}"/>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2755" name="Rectangle 1027">
            <a:extLst>
              <a:ext uri="{FF2B5EF4-FFF2-40B4-BE49-F238E27FC236}">
                <a16:creationId xmlns:a16="http://schemas.microsoft.com/office/drawing/2014/main" id="{DAEBE7F6-B0D8-A640-9D56-C9DCD92546ED}"/>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69570517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57EC7852-10E6-174C-99D2-FD1A21EBCBFA}"/>
              </a:ext>
            </a:extLst>
          </p:cNvPr>
          <p:cNvSpPr>
            <a:spLocks noGrp="1" noRot="1" noChangeAspect="1" noChangeArrowheads="1" noTextEdit="1"/>
          </p:cNvSpPr>
          <p:nvPr>
            <p:ph type="sldImg"/>
          </p:nvPr>
        </p:nvSpPr>
        <p:spPr>
          <a:xfrm>
            <a:off x="6469063" y="4364038"/>
            <a:ext cx="4587875" cy="3441700"/>
          </a:xfrm>
          <a:ln/>
        </p:spPr>
      </p:sp>
      <p:sp>
        <p:nvSpPr>
          <p:cNvPr id="240643" name="Rectangle 3">
            <a:extLst>
              <a:ext uri="{FF2B5EF4-FFF2-40B4-BE49-F238E27FC236}">
                <a16:creationId xmlns:a16="http://schemas.microsoft.com/office/drawing/2014/main" id="{2DFEB9EB-3CAD-A34D-B4C4-3EDE0DB76C48}"/>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114066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DDE1FC8-3241-4A41-B5E6-DBDF4B8C06B8}"/>
              </a:ext>
            </a:extLst>
          </p:cNvPr>
          <p:cNvSpPr>
            <a:spLocks noGrp="1"/>
          </p:cNvSpPr>
          <p:nvPr>
            <p:ph type="dt" sz="half" idx="10"/>
          </p:nvPr>
        </p:nvSpPr>
        <p:spPr/>
        <p:txBody>
          <a:bodyPr/>
          <a:lstStyle>
            <a:lvl1pPr>
              <a:defRPr/>
            </a:lvl1pPr>
          </a:lstStyle>
          <a:p>
            <a:fld id="{7C0B901C-0105-1249-BA5B-FD9D34A28311}" type="datetime1">
              <a:rPr lang="en-US" altLang="en-US"/>
              <a:pPr/>
              <a:t>7/8/24</a:t>
            </a:fld>
            <a:endParaRPr lang="en-US" altLang="en-US"/>
          </a:p>
        </p:txBody>
      </p:sp>
      <p:sp>
        <p:nvSpPr>
          <p:cNvPr id="5" name="Footer Placeholder 4">
            <a:extLst>
              <a:ext uri="{FF2B5EF4-FFF2-40B4-BE49-F238E27FC236}">
                <a16:creationId xmlns:a16="http://schemas.microsoft.com/office/drawing/2014/main" id="{C31A83DD-56A2-1B40-952E-FF088A7C03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EBFE3B-3B44-2B40-9D05-33CB5DF599B0}"/>
              </a:ext>
            </a:extLst>
          </p:cNvPr>
          <p:cNvSpPr>
            <a:spLocks noGrp="1"/>
          </p:cNvSpPr>
          <p:nvPr>
            <p:ph type="sldNum" sz="quarter" idx="12"/>
          </p:nvPr>
        </p:nvSpPr>
        <p:spPr/>
        <p:txBody>
          <a:bodyPr/>
          <a:lstStyle>
            <a:lvl1pPr>
              <a:defRPr/>
            </a:lvl1pPr>
          </a:lstStyle>
          <a:p>
            <a:fld id="{45EBB0DF-0A22-0844-98B6-C956F2998DF7}" type="slidenum">
              <a:rPr lang="en-US" altLang="en-US"/>
              <a:pPr/>
              <a:t>‹#›</a:t>
            </a:fld>
            <a:endParaRPr lang="en-US" altLang="en-US"/>
          </a:p>
        </p:txBody>
      </p:sp>
    </p:spTree>
    <p:extLst>
      <p:ext uri="{BB962C8B-B14F-4D97-AF65-F5344CB8AC3E}">
        <p14:creationId xmlns:p14="http://schemas.microsoft.com/office/powerpoint/2010/main" val="4127891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DD4EBE-8DAF-DB42-B8F5-3E025B35E80A}"/>
              </a:ext>
            </a:extLst>
          </p:cNvPr>
          <p:cNvSpPr>
            <a:spLocks noGrp="1"/>
          </p:cNvSpPr>
          <p:nvPr>
            <p:ph type="dt" sz="half" idx="10"/>
          </p:nvPr>
        </p:nvSpPr>
        <p:spPr/>
        <p:txBody>
          <a:bodyPr/>
          <a:lstStyle>
            <a:lvl1pPr>
              <a:defRPr/>
            </a:lvl1pPr>
          </a:lstStyle>
          <a:p>
            <a:fld id="{E1B99FC6-E279-4049-9F4E-3D612DCE9239}" type="datetime1">
              <a:rPr lang="en-US" altLang="en-US"/>
              <a:pPr/>
              <a:t>7/8/24</a:t>
            </a:fld>
            <a:endParaRPr lang="en-US" altLang="en-US"/>
          </a:p>
        </p:txBody>
      </p:sp>
      <p:sp>
        <p:nvSpPr>
          <p:cNvPr id="5" name="Footer Placeholder 4">
            <a:extLst>
              <a:ext uri="{FF2B5EF4-FFF2-40B4-BE49-F238E27FC236}">
                <a16:creationId xmlns:a16="http://schemas.microsoft.com/office/drawing/2014/main" id="{BE173924-5C7D-AA40-88EA-E97FDAE307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BD3483C-D7B4-CF45-A2D7-997DA1B9D17B}"/>
              </a:ext>
            </a:extLst>
          </p:cNvPr>
          <p:cNvSpPr>
            <a:spLocks noGrp="1"/>
          </p:cNvSpPr>
          <p:nvPr>
            <p:ph type="sldNum" sz="quarter" idx="12"/>
          </p:nvPr>
        </p:nvSpPr>
        <p:spPr/>
        <p:txBody>
          <a:bodyPr/>
          <a:lstStyle>
            <a:lvl1pPr>
              <a:defRPr/>
            </a:lvl1pPr>
          </a:lstStyle>
          <a:p>
            <a:fld id="{48BB3AB9-5737-874A-A63F-554A6D4EEF92}" type="slidenum">
              <a:rPr lang="en-US" altLang="en-US"/>
              <a:pPr/>
              <a:t>‹#›</a:t>
            </a:fld>
            <a:endParaRPr lang="en-US" altLang="en-US"/>
          </a:p>
        </p:txBody>
      </p:sp>
    </p:spTree>
    <p:extLst>
      <p:ext uri="{BB962C8B-B14F-4D97-AF65-F5344CB8AC3E}">
        <p14:creationId xmlns:p14="http://schemas.microsoft.com/office/powerpoint/2010/main" val="28661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4D9B9-00C2-9C41-B63B-59E7C0B866E6}"/>
              </a:ext>
            </a:extLst>
          </p:cNvPr>
          <p:cNvSpPr>
            <a:spLocks noGrp="1"/>
          </p:cNvSpPr>
          <p:nvPr>
            <p:ph type="dt" sz="half" idx="10"/>
          </p:nvPr>
        </p:nvSpPr>
        <p:spPr/>
        <p:txBody>
          <a:bodyPr/>
          <a:lstStyle>
            <a:lvl1pPr>
              <a:defRPr/>
            </a:lvl1pPr>
          </a:lstStyle>
          <a:p>
            <a:fld id="{36572C08-7476-B146-AF73-604EE8052B66}" type="datetime1">
              <a:rPr lang="en-US" altLang="en-US"/>
              <a:pPr/>
              <a:t>7/8/24</a:t>
            </a:fld>
            <a:endParaRPr lang="en-US" altLang="en-US"/>
          </a:p>
        </p:txBody>
      </p:sp>
      <p:sp>
        <p:nvSpPr>
          <p:cNvPr id="5" name="Footer Placeholder 4">
            <a:extLst>
              <a:ext uri="{FF2B5EF4-FFF2-40B4-BE49-F238E27FC236}">
                <a16:creationId xmlns:a16="http://schemas.microsoft.com/office/drawing/2014/main" id="{C8F5E84F-CCB7-984C-8E51-03E113A24E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95824C3-1BB7-714B-A3DF-29E9B9133F77}"/>
              </a:ext>
            </a:extLst>
          </p:cNvPr>
          <p:cNvSpPr>
            <a:spLocks noGrp="1"/>
          </p:cNvSpPr>
          <p:nvPr>
            <p:ph type="sldNum" sz="quarter" idx="12"/>
          </p:nvPr>
        </p:nvSpPr>
        <p:spPr/>
        <p:txBody>
          <a:bodyPr/>
          <a:lstStyle>
            <a:lvl1pPr>
              <a:defRPr/>
            </a:lvl1pPr>
          </a:lstStyle>
          <a:p>
            <a:fld id="{AF0612A3-AB4F-0642-B786-FFF1F2511C0F}" type="slidenum">
              <a:rPr lang="en-US" altLang="en-US"/>
              <a:pPr/>
              <a:t>‹#›</a:t>
            </a:fld>
            <a:endParaRPr lang="en-US" altLang="en-US"/>
          </a:p>
        </p:txBody>
      </p:sp>
    </p:spTree>
    <p:extLst>
      <p:ext uri="{BB962C8B-B14F-4D97-AF65-F5344CB8AC3E}">
        <p14:creationId xmlns:p14="http://schemas.microsoft.com/office/powerpoint/2010/main" val="2732943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03024-7D30-7945-9FA8-CD5580C9DDAC}"/>
              </a:ext>
            </a:extLst>
          </p:cNvPr>
          <p:cNvSpPr>
            <a:spLocks noGrp="1"/>
          </p:cNvSpPr>
          <p:nvPr>
            <p:ph type="dt" sz="half" idx="10"/>
          </p:nvPr>
        </p:nvSpPr>
        <p:spPr/>
        <p:txBody>
          <a:bodyPr/>
          <a:lstStyle>
            <a:lvl1pPr>
              <a:defRPr/>
            </a:lvl1pPr>
          </a:lstStyle>
          <a:p>
            <a:fld id="{AEE9AB85-82FA-3247-A3D5-93FF25561CC5}" type="datetime1">
              <a:rPr lang="en-US" altLang="en-US"/>
              <a:pPr/>
              <a:t>7/8/24</a:t>
            </a:fld>
            <a:endParaRPr lang="en-US" altLang="en-US"/>
          </a:p>
        </p:txBody>
      </p:sp>
      <p:sp>
        <p:nvSpPr>
          <p:cNvPr id="5" name="Footer Placeholder 4">
            <a:extLst>
              <a:ext uri="{FF2B5EF4-FFF2-40B4-BE49-F238E27FC236}">
                <a16:creationId xmlns:a16="http://schemas.microsoft.com/office/drawing/2014/main" id="{256A5AC8-E5DB-654F-92C5-4F66990E4D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EF476D-EF1B-DB42-A6AB-758688EFA2A0}"/>
              </a:ext>
            </a:extLst>
          </p:cNvPr>
          <p:cNvSpPr>
            <a:spLocks noGrp="1"/>
          </p:cNvSpPr>
          <p:nvPr>
            <p:ph type="sldNum" sz="quarter" idx="12"/>
          </p:nvPr>
        </p:nvSpPr>
        <p:spPr/>
        <p:txBody>
          <a:bodyPr/>
          <a:lstStyle>
            <a:lvl1pPr>
              <a:defRPr/>
            </a:lvl1pPr>
          </a:lstStyle>
          <a:p>
            <a:fld id="{A63936FB-EA68-FD4D-9DA1-248D22849361}" type="slidenum">
              <a:rPr lang="en-US" altLang="en-US"/>
              <a:pPr/>
              <a:t>‹#›</a:t>
            </a:fld>
            <a:endParaRPr lang="en-US" altLang="en-US"/>
          </a:p>
        </p:txBody>
      </p:sp>
    </p:spTree>
    <p:extLst>
      <p:ext uri="{BB962C8B-B14F-4D97-AF65-F5344CB8AC3E}">
        <p14:creationId xmlns:p14="http://schemas.microsoft.com/office/powerpoint/2010/main" val="1058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2883D0-DD71-204A-AF96-10CABF9CB69A}"/>
              </a:ext>
            </a:extLst>
          </p:cNvPr>
          <p:cNvSpPr>
            <a:spLocks noGrp="1"/>
          </p:cNvSpPr>
          <p:nvPr>
            <p:ph type="dt" sz="half" idx="10"/>
          </p:nvPr>
        </p:nvSpPr>
        <p:spPr/>
        <p:txBody>
          <a:bodyPr/>
          <a:lstStyle>
            <a:lvl1pPr>
              <a:defRPr/>
            </a:lvl1pPr>
          </a:lstStyle>
          <a:p>
            <a:fld id="{5B2F955F-B1AF-F249-9BE3-F1D49A06A257}" type="datetime1">
              <a:rPr lang="en-US" altLang="en-US"/>
              <a:pPr/>
              <a:t>7/8/24</a:t>
            </a:fld>
            <a:endParaRPr lang="en-US" altLang="en-US"/>
          </a:p>
        </p:txBody>
      </p:sp>
      <p:sp>
        <p:nvSpPr>
          <p:cNvPr id="5" name="Footer Placeholder 4">
            <a:extLst>
              <a:ext uri="{FF2B5EF4-FFF2-40B4-BE49-F238E27FC236}">
                <a16:creationId xmlns:a16="http://schemas.microsoft.com/office/drawing/2014/main" id="{23CC4776-6256-5F46-8703-DB437D9A3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B242B8-667D-904C-9C66-53AC01CA754B}"/>
              </a:ext>
            </a:extLst>
          </p:cNvPr>
          <p:cNvSpPr>
            <a:spLocks noGrp="1"/>
          </p:cNvSpPr>
          <p:nvPr>
            <p:ph type="sldNum" sz="quarter" idx="12"/>
          </p:nvPr>
        </p:nvSpPr>
        <p:spPr/>
        <p:txBody>
          <a:bodyPr/>
          <a:lstStyle>
            <a:lvl1pPr>
              <a:defRPr/>
            </a:lvl1pPr>
          </a:lstStyle>
          <a:p>
            <a:fld id="{73D46C61-9943-364D-90DF-D41B9F3F6212}" type="slidenum">
              <a:rPr lang="en-US" altLang="en-US"/>
              <a:pPr/>
              <a:t>‹#›</a:t>
            </a:fld>
            <a:endParaRPr lang="en-US" altLang="en-US"/>
          </a:p>
        </p:txBody>
      </p:sp>
    </p:spTree>
    <p:extLst>
      <p:ext uri="{BB962C8B-B14F-4D97-AF65-F5344CB8AC3E}">
        <p14:creationId xmlns:p14="http://schemas.microsoft.com/office/powerpoint/2010/main" val="3144054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12FD998-D271-0046-B269-425BC767A500}"/>
              </a:ext>
            </a:extLst>
          </p:cNvPr>
          <p:cNvSpPr>
            <a:spLocks noGrp="1"/>
          </p:cNvSpPr>
          <p:nvPr>
            <p:ph type="dt" sz="half" idx="10"/>
          </p:nvPr>
        </p:nvSpPr>
        <p:spPr/>
        <p:txBody>
          <a:bodyPr/>
          <a:lstStyle>
            <a:lvl1pPr>
              <a:defRPr/>
            </a:lvl1pPr>
          </a:lstStyle>
          <a:p>
            <a:fld id="{6CBE97D8-62BF-A948-B718-95595A8FB221}" type="datetime1">
              <a:rPr lang="en-US" altLang="en-US"/>
              <a:pPr/>
              <a:t>7/8/24</a:t>
            </a:fld>
            <a:endParaRPr lang="en-US" altLang="en-US"/>
          </a:p>
        </p:txBody>
      </p:sp>
      <p:sp>
        <p:nvSpPr>
          <p:cNvPr id="6" name="Footer Placeholder 4">
            <a:extLst>
              <a:ext uri="{FF2B5EF4-FFF2-40B4-BE49-F238E27FC236}">
                <a16:creationId xmlns:a16="http://schemas.microsoft.com/office/drawing/2014/main" id="{50240470-988B-734C-86A8-206C00A1F8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BC71325-2262-D34D-BDDB-72D451C0E901}"/>
              </a:ext>
            </a:extLst>
          </p:cNvPr>
          <p:cNvSpPr>
            <a:spLocks noGrp="1"/>
          </p:cNvSpPr>
          <p:nvPr>
            <p:ph type="sldNum" sz="quarter" idx="12"/>
          </p:nvPr>
        </p:nvSpPr>
        <p:spPr/>
        <p:txBody>
          <a:bodyPr/>
          <a:lstStyle>
            <a:lvl1pPr>
              <a:defRPr/>
            </a:lvl1pPr>
          </a:lstStyle>
          <a:p>
            <a:fld id="{4469E5A5-AA13-9A45-A862-86C62D1F21C2}" type="slidenum">
              <a:rPr lang="en-US" altLang="en-US"/>
              <a:pPr/>
              <a:t>‹#›</a:t>
            </a:fld>
            <a:endParaRPr lang="en-US" altLang="en-US"/>
          </a:p>
        </p:txBody>
      </p:sp>
    </p:spTree>
    <p:extLst>
      <p:ext uri="{BB962C8B-B14F-4D97-AF65-F5344CB8AC3E}">
        <p14:creationId xmlns:p14="http://schemas.microsoft.com/office/powerpoint/2010/main" val="334073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B564C4B-65BD-974A-982D-65B197369DB8}"/>
              </a:ext>
            </a:extLst>
          </p:cNvPr>
          <p:cNvSpPr>
            <a:spLocks noGrp="1"/>
          </p:cNvSpPr>
          <p:nvPr>
            <p:ph type="dt" sz="half" idx="10"/>
          </p:nvPr>
        </p:nvSpPr>
        <p:spPr/>
        <p:txBody>
          <a:bodyPr/>
          <a:lstStyle>
            <a:lvl1pPr>
              <a:defRPr/>
            </a:lvl1pPr>
          </a:lstStyle>
          <a:p>
            <a:fld id="{3870BC11-6AA6-1947-878B-90CE9FBD2B72}" type="datetime1">
              <a:rPr lang="en-US" altLang="en-US"/>
              <a:pPr/>
              <a:t>7/8/24</a:t>
            </a:fld>
            <a:endParaRPr lang="en-US" altLang="en-US"/>
          </a:p>
        </p:txBody>
      </p:sp>
      <p:sp>
        <p:nvSpPr>
          <p:cNvPr id="8" name="Footer Placeholder 4">
            <a:extLst>
              <a:ext uri="{FF2B5EF4-FFF2-40B4-BE49-F238E27FC236}">
                <a16:creationId xmlns:a16="http://schemas.microsoft.com/office/drawing/2014/main" id="{06E4EAD5-BA9A-D746-86B5-C38FA35E5C3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EA540AA-9462-B746-86D4-A9D9CB96B067}"/>
              </a:ext>
            </a:extLst>
          </p:cNvPr>
          <p:cNvSpPr>
            <a:spLocks noGrp="1"/>
          </p:cNvSpPr>
          <p:nvPr>
            <p:ph type="sldNum" sz="quarter" idx="12"/>
          </p:nvPr>
        </p:nvSpPr>
        <p:spPr/>
        <p:txBody>
          <a:bodyPr/>
          <a:lstStyle>
            <a:lvl1pPr>
              <a:defRPr/>
            </a:lvl1pPr>
          </a:lstStyle>
          <a:p>
            <a:fld id="{46B3608D-6B23-6540-B180-5D14936F9BED}" type="slidenum">
              <a:rPr lang="en-US" altLang="en-US"/>
              <a:pPr/>
              <a:t>‹#›</a:t>
            </a:fld>
            <a:endParaRPr lang="en-US" altLang="en-US"/>
          </a:p>
        </p:txBody>
      </p:sp>
    </p:spTree>
    <p:extLst>
      <p:ext uri="{BB962C8B-B14F-4D97-AF65-F5344CB8AC3E}">
        <p14:creationId xmlns:p14="http://schemas.microsoft.com/office/powerpoint/2010/main" val="394306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42482DD-7BE2-1242-A5C0-0B8EABE3423E}"/>
              </a:ext>
            </a:extLst>
          </p:cNvPr>
          <p:cNvSpPr>
            <a:spLocks noGrp="1"/>
          </p:cNvSpPr>
          <p:nvPr>
            <p:ph type="dt" sz="half" idx="10"/>
          </p:nvPr>
        </p:nvSpPr>
        <p:spPr/>
        <p:txBody>
          <a:bodyPr/>
          <a:lstStyle>
            <a:lvl1pPr>
              <a:defRPr/>
            </a:lvl1pPr>
          </a:lstStyle>
          <a:p>
            <a:fld id="{779450F6-BBE3-384F-A65D-760D247D0B35}" type="datetime1">
              <a:rPr lang="en-US" altLang="en-US"/>
              <a:pPr/>
              <a:t>7/8/24</a:t>
            </a:fld>
            <a:endParaRPr lang="en-US" altLang="en-US"/>
          </a:p>
        </p:txBody>
      </p:sp>
      <p:sp>
        <p:nvSpPr>
          <p:cNvPr id="4" name="Footer Placeholder 4">
            <a:extLst>
              <a:ext uri="{FF2B5EF4-FFF2-40B4-BE49-F238E27FC236}">
                <a16:creationId xmlns:a16="http://schemas.microsoft.com/office/drawing/2014/main" id="{74916532-62F9-C243-AD93-DB37E8D939F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52E249D-2777-7B43-AA16-ECF81AAA7124}"/>
              </a:ext>
            </a:extLst>
          </p:cNvPr>
          <p:cNvSpPr>
            <a:spLocks noGrp="1"/>
          </p:cNvSpPr>
          <p:nvPr>
            <p:ph type="sldNum" sz="quarter" idx="12"/>
          </p:nvPr>
        </p:nvSpPr>
        <p:spPr/>
        <p:txBody>
          <a:bodyPr/>
          <a:lstStyle>
            <a:lvl1pPr>
              <a:defRPr/>
            </a:lvl1pPr>
          </a:lstStyle>
          <a:p>
            <a:fld id="{F407D64F-ADC4-5C40-AAB1-B090F992EC7F}" type="slidenum">
              <a:rPr lang="en-US" altLang="en-US"/>
              <a:pPr/>
              <a:t>‹#›</a:t>
            </a:fld>
            <a:endParaRPr lang="en-US" altLang="en-US"/>
          </a:p>
        </p:txBody>
      </p:sp>
    </p:spTree>
    <p:extLst>
      <p:ext uri="{BB962C8B-B14F-4D97-AF65-F5344CB8AC3E}">
        <p14:creationId xmlns:p14="http://schemas.microsoft.com/office/powerpoint/2010/main" val="131453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F0AA15-28E0-4F43-812E-F91D0765877A}"/>
              </a:ext>
            </a:extLst>
          </p:cNvPr>
          <p:cNvSpPr>
            <a:spLocks noGrp="1"/>
          </p:cNvSpPr>
          <p:nvPr>
            <p:ph type="dt" sz="half" idx="10"/>
          </p:nvPr>
        </p:nvSpPr>
        <p:spPr/>
        <p:txBody>
          <a:bodyPr/>
          <a:lstStyle>
            <a:lvl1pPr>
              <a:defRPr/>
            </a:lvl1pPr>
          </a:lstStyle>
          <a:p>
            <a:fld id="{3F299796-651D-E64C-AFE0-2B61750C3859}" type="datetime1">
              <a:rPr lang="en-US" altLang="en-US"/>
              <a:pPr/>
              <a:t>7/8/24</a:t>
            </a:fld>
            <a:endParaRPr lang="en-US" altLang="en-US"/>
          </a:p>
        </p:txBody>
      </p:sp>
      <p:sp>
        <p:nvSpPr>
          <p:cNvPr id="3" name="Footer Placeholder 4">
            <a:extLst>
              <a:ext uri="{FF2B5EF4-FFF2-40B4-BE49-F238E27FC236}">
                <a16:creationId xmlns:a16="http://schemas.microsoft.com/office/drawing/2014/main" id="{9A38865B-C955-6342-9708-DF1B2C65091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72D09C0-8815-8F4A-92B1-61DDAB275D18}"/>
              </a:ext>
            </a:extLst>
          </p:cNvPr>
          <p:cNvSpPr>
            <a:spLocks noGrp="1"/>
          </p:cNvSpPr>
          <p:nvPr>
            <p:ph type="sldNum" sz="quarter" idx="12"/>
          </p:nvPr>
        </p:nvSpPr>
        <p:spPr/>
        <p:txBody>
          <a:bodyPr/>
          <a:lstStyle>
            <a:lvl1pPr>
              <a:defRPr/>
            </a:lvl1pPr>
          </a:lstStyle>
          <a:p>
            <a:fld id="{E5A7040E-A7AC-5843-8B4C-F179BEB2A6F8}" type="slidenum">
              <a:rPr lang="en-US" altLang="en-US"/>
              <a:pPr/>
              <a:t>‹#›</a:t>
            </a:fld>
            <a:endParaRPr lang="en-US" altLang="en-US"/>
          </a:p>
        </p:txBody>
      </p:sp>
    </p:spTree>
    <p:extLst>
      <p:ext uri="{BB962C8B-B14F-4D97-AF65-F5344CB8AC3E}">
        <p14:creationId xmlns:p14="http://schemas.microsoft.com/office/powerpoint/2010/main" val="377540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C080C21-E509-6E41-B8E7-C2D8FFC57186}"/>
              </a:ext>
            </a:extLst>
          </p:cNvPr>
          <p:cNvSpPr>
            <a:spLocks noGrp="1"/>
          </p:cNvSpPr>
          <p:nvPr>
            <p:ph type="dt" sz="half" idx="10"/>
          </p:nvPr>
        </p:nvSpPr>
        <p:spPr/>
        <p:txBody>
          <a:bodyPr/>
          <a:lstStyle>
            <a:lvl1pPr>
              <a:defRPr/>
            </a:lvl1pPr>
          </a:lstStyle>
          <a:p>
            <a:fld id="{534A998A-73D2-DD44-BD89-7EF0472962B5}" type="datetime1">
              <a:rPr lang="en-US" altLang="en-US"/>
              <a:pPr/>
              <a:t>7/8/24</a:t>
            </a:fld>
            <a:endParaRPr lang="en-US" altLang="en-US"/>
          </a:p>
        </p:txBody>
      </p:sp>
      <p:sp>
        <p:nvSpPr>
          <p:cNvPr id="6" name="Footer Placeholder 4">
            <a:extLst>
              <a:ext uri="{FF2B5EF4-FFF2-40B4-BE49-F238E27FC236}">
                <a16:creationId xmlns:a16="http://schemas.microsoft.com/office/drawing/2014/main" id="{0763B964-4AC4-B14F-B78F-387D6D9063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2172F1E-754B-D946-93CF-4F140C722AD0}"/>
              </a:ext>
            </a:extLst>
          </p:cNvPr>
          <p:cNvSpPr>
            <a:spLocks noGrp="1"/>
          </p:cNvSpPr>
          <p:nvPr>
            <p:ph type="sldNum" sz="quarter" idx="12"/>
          </p:nvPr>
        </p:nvSpPr>
        <p:spPr/>
        <p:txBody>
          <a:bodyPr/>
          <a:lstStyle>
            <a:lvl1pPr>
              <a:defRPr/>
            </a:lvl1pPr>
          </a:lstStyle>
          <a:p>
            <a:fld id="{D29B66BC-0EBC-3C48-A80B-2AA637218C20}" type="slidenum">
              <a:rPr lang="en-US" altLang="en-US"/>
              <a:pPr/>
              <a:t>‹#›</a:t>
            </a:fld>
            <a:endParaRPr lang="en-US" altLang="en-US"/>
          </a:p>
        </p:txBody>
      </p:sp>
    </p:spTree>
    <p:extLst>
      <p:ext uri="{BB962C8B-B14F-4D97-AF65-F5344CB8AC3E}">
        <p14:creationId xmlns:p14="http://schemas.microsoft.com/office/powerpoint/2010/main" val="2844315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8B74D12-9096-5E45-9DFE-D744775C3D04}"/>
              </a:ext>
            </a:extLst>
          </p:cNvPr>
          <p:cNvSpPr>
            <a:spLocks noGrp="1"/>
          </p:cNvSpPr>
          <p:nvPr>
            <p:ph type="dt" sz="half" idx="10"/>
          </p:nvPr>
        </p:nvSpPr>
        <p:spPr/>
        <p:txBody>
          <a:bodyPr/>
          <a:lstStyle>
            <a:lvl1pPr>
              <a:defRPr/>
            </a:lvl1pPr>
          </a:lstStyle>
          <a:p>
            <a:fld id="{1A24D8BB-7A98-F843-BFD9-0565EBAEB94E}" type="datetime1">
              <a:rPr lang="en-US" altLang="en-US"/>
              <a:pPr/>
              <a:t>7/8/24</a:t>
            </a:fld>
            <a:endParaRPr lang="en-US" altLang="en-US"/>
          </a:p>
        </p:txBody>
      </p:sp>
      <p:sp>
        <p:nvSpPr>
          <p:cNvPr id="6" name="Footer Placeholder 4">
            <a:extLst>
              <a:ext uri="{FF2B5EF4-FFF2-40B4-BE49-F238E27FC236}">
                <a16:creationId xmlns:a16="http://schemas.microsoft.com/office/drawing/2014/main" id="{4E3FCA0A-28B5-674C-BDC8-44E64F8D39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0413C3-37F6-A34F-91DB-8782E7897545}"/>
              </a:ext>
            </a:extLst>
          </p:cNvPr>
          <p:cNvSpPr>
            <a:spLocks noGrp="1"/>
          </p:cNvSpPr>
          <p:nvPr>
            <p:ph type="sldNum" sz="quarter" idx="12"/>
          </p:nvPr>
        </p:nvSpPr>
        <p:spPr/>
        <p:txBody>
          <a:bodyPr/>
          <a:lstStyle>
            <a:lvl1pPr>
              <a:defRPr/>
            </a:lvl1pPr>
          </a:lstStyle>
          <a:p>
            <a:fld id="{8C15576F-7395-CD46-8128-95B51197C136}" type="slidenum">
              <a:rPr lang="en-US" altLang="en-US"/>
              <a:pPr/>
              <a:t>‹#›</a:t>
            </a:fld>
            <a:endParaRPr lang="en-US" altLang="en-US"/>
          </a:p>
        </p:txBody>
      </p:sp>
    </p:spTree>
    <p:extLst>
      <p:ext uri="{BB962C8B-B14F-4D97-AF65-F5344CB8AC3E}">
        <p14:creationId xmlns:p14="http://schemas.microsoft.com/office/powerpoint/2010/main" val="1055682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CDB3A5-9424-6545-95A1-BE73CD5D677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4123EB6-7B9A-F443-9B9F-A0814078EC3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117548A-63BB-454E-B795-E0E63600A39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A53A8D80-8861-6648-8642-448CBC4E9353}" type="datetime1">
              <a:rPr lang="en-US" altLang="en-US"/>
              <a:pPr/>
              <a:t>7/8/24</a:t>
            </a:fld>
            <a:endParaRPr lang="en-US" altLang="en-US"/>
          </a:p>
        </p:txBody>
      </p:sp>
      <p:sp>
        <p:nvSpPr>
          <p:cNvPr id="5" name="Footer Placeholder 4">
            <a:extLst>
              <a:ext uri="{FF2B5EF4-FFF2-40B4-BE49-F238E27FC236}">
                <a16:creationId xmlns:a16="http://schemas.microsoft.com/office/drawing/2014/main" id="{226B0439-52BD-9347-893C-1EFCF94F6EF0}"/>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1" charset="0"/>
                <a:ea typeface="ＭＳ Ｐゴシック" pitchFamily="-111" charset="-128"/>
                <a:cs typeface="ＭＳ Ｐゴシック" pitchFamily="-111" charset="-128"/>
              </a:defRPr>
            </a:lvl1pPr>
          </a:lstStyle>
          <a:p>
            <a:pPr>
              <a:defRPr/>
            </a:pPr>
            <a:endParaRPr lang="en-US"/>
          </a:p>
        </p:txBody>
      </p:sp>
      <p:sp>
        <p:nvSpPr>
          <p:cNvPr id="6" name="Slide Number Placeholder 5">
            <a:extLst>
              <a:ext uri="{FF2B5EF4-FFF2-40B4-BE49-F238E27FC236}">
                <a16:creationId xmlns:a16="http://schemas.microsoft.com/office/drawing/2014/main" id="{0BE59507-7FE7-DB4D-BF3C-16B72B649E7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D16A1F3-51DB-734B-8A4E-E6890065257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8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goodhormonehealth.com/webinars/" TargetMode="External"/><Relationship Id="rId2" Type="http://schemas.openxmlformats.org/officeDocument/2006/relationships/hyperlink" Target="http://www.goodhormonehealth.com/" TargetMode="External"/><Relationship Id="rId1" Type="http://schemas.openxmlformats.org/officeDocument/2006/relationships/slideLayout" Target="../slideLayouts/slideLayout2.xml"/><Relationship Id="rId6" Type="http://schemas.openxmlformats.org/officeDocument/2006/relationships/hyperlink" Target="mailto:mail@goodhormonehealth.com" TargetMode="External"/><Relationship Id="rId5" Type="http://schemas.openxmlformats.org/officeDocument/2006/relationships/hyperlink" Target="https://www.facebook.com/goodhormonehealth/" TargetMode="External"/><Relationship Id="rId4" Type="http://schemas.openxmlformats.org/officeDocument/2006/relationships/hyperlink" Target="https://www.youtube.com/channel/UCC02VSVWL11qk1HUuT4ksoA"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a:extLst>
              <a:ext uri="{FF2B5EF4-FFF2-40B4-BE49-F238E27FC236}">
                <a16:creationId xmlns:a16="http://schemas.microsoft.com/office/drawing/2014/main" id="{9ED9B9BB-1166-C532-2C2D-A39E79283086}"/>
              </a:ext>
            </a:extLst>
          </p:cNvPr>
          <p:cNvSpPr>
            <a:spLocks noGrp="1" noChangeArrowheads="1"/>
          </p:cNvSpPr>
          <p:nvPr>
            <p:ph type="title"/>
          </p:nvPr>
        </p:nvSpPr>
        <p:spPr>
          <a:xfrm>
            <a:off x="1083733" y="3769078"/>
            <a:ext cx="6931378" cy="1016000"/>
          </a:xfrm>
        </p:spPr>
        <p:txBody>
          <a:bodyPr/>
          <a:lstStyle/>
          <a:p>
            <a:r>
              <a:rPr lang="en-US" altLang="en-US" sz="2489" dirty="0">
                <a:solidFill>
                  <a:srgbClr val="FF0000"/>
                </a:solidFill>
              </a:rPr>
              <a:t>Theodore C. Friedman, M.D., Ph.D.</a:t>
            </a:r>
            <a:br>
              <a:rPr lang="en-US" altLang="en-US" sz="2489" dirty="0">
                <a:solidFill>
                  <a:srgbClr val="FF0000"/>
                </a:solidFill>
              </a:rPr>
            </a:br>
            <a:r>
              <a:rPr lang="en-US" altLang="en-US" sz="2489" dirty="0">
                <a:solidFill>
                  <a:srgbClr val="FF0000"/>
                </a:solidFill>
              </a:rPr>
              <a:t> (the Wiz) </a:t>
            </a:r>
            <a:br>
              <a:rPr lang="en-US" altLang="en-US" sz="2489" dirty="0">
                <a:solidFill>
                  <a:srgbClr val="FF0000"/>
                </a:solidFill>
              </a:rPr>
            </a:br>
            <a:r>
              <a:rPr lang="en-US" altLang="en-US" sz="2489" dirty="0">
                <a:solidFill>
                  <a:srgbClr val="FF0000"/>
                </a:solidFill>
              </a:rPr>
              <a:t>Professor of Medicine-UCLA</a:t>
            </a:r>
            <a:br>
              <a:rPr lang="en-US" altLang="en-US" sz="2489" dirty="0">
                <a:solidFill>
                  <a:srgbClr val="FF0000"/>
                </a:solidFill>
              </a:rPr>
            </a:br>
            <a:r>
              <a:rPr lang="en-US" altLang="en-US" sz="2489" dirty="0">
                <a:solidFill>
                  <a:srgbClr val="FF0000"/>
                </a:solidFill>
              </a:rPr>
              <a:t>Chairman, Department of Internal Medicine</a:t>
            </a:r>
            <a:br>
              <a:rPr lang="en-US" altLang="en-US" sz="2489" dirty="0">
                <a:solidFill>
                  <a:srgbClr val="FF0000"/>
                </a:solidFill>
              </a:rPr>
            </a:br>
            <a:r>
              <a:rPr lang="en-US" altLang="en-US" sz="2489" dirty="0">
                <a:solidFill>
                  <a:srgbClr val="FF0000"/>
                </a:solidFill>
              </a:rPr>
              <a:t>Charles R. Drew University</a:t>
            </a:r>
            <a:br>
              <a:rPr lang="en-US" altLang="en-US" sz="2489" dirty="0">
                <a:solidFill>
                  <a:srgbClr val="FF0000"/>
                </a:solidFill>
              </a:rPr>
            </a:br>
            <a:r>
              <a:rPr lang="en-US" altLang="en-US" sz="2489" dirty="0">
                <a:solidFill>
                  <a:srgbClr val="FF0000"/>
                </a:solidFill>
              </a:rPr>
              <a:t>Dr. Friedman’s Endocrinology Clinic</a:t>
            </a:r>
            <a:br>
              <a:rPr lang="en-US" altLang="en-US" sz="2489" dirty="0">
                <a:solidFill>
                  <a:srgbClr val="FAFD00"/>
                </a:solidFill>
              </a:rPr>
            </a:br>
            <a:r>
              <a:rPr lang="en-US" sz="2133" b="1" kern="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Optimal Replacement for Hypopituitarism</a:t>
            </a:r>
            <a:br>
              <a:rPr lang="en-US" altLang="en-US" dirty="0">
                <a:solidFill>
                  <a:srgbClr val="FFFF00"/>
                </a:solidFill>
              </a:rPr>
            </a:br>
            <a:br>
              <a:rPr lang="en-US" altLang="en-US" sz="2844" dirty="0">
                <a:solidFill>
                  <a:srgbClr val="FFFF00"/>
                </a:solidFill>
              </a:rPr>
            </a:br>
            <a:r>
              <a:rPr lang="en-US" sz="1778" b="1" kern="0" dirty="0">
                <a:latin typeface="Times New Roman" panose="02020603050405020304" pitchFamily="18" charset="0"/>
                <a:ea typeface="Times New Roman" panose="02020603050405020304" pitchFamily="18" charset="0"/>
              </a:rPr>
              <a:t>Adult division of the 30</a:t>
            </a:r>
            <a:r>
              <a:rPr lang="en-US" sz="1778" b="1" kern="0" baseline="30000" dirty="0">
                <a:latin typeface="Times New Roman" panose="02020603050405020304" pitchFamily="18" charset="0"/>
                <a:ea typeface="Times New Roman" panose="02020603050405020304" pitchFamily="18" charset="0"/>
              </a:rPr>
              <a:t>th</a:t>
            </a:r>
            <a:r>
              <a:rPr lang="en-US" sz="1778" b="1" kern="0" dirty="0">
                <a:latin typeface="Times New Roman" panose="02020603050405020304" pitchFamily="18" charset="0"/>
                <a:ea typeface="Times New Roman" panose="02020603050405020304" pitchFamily="18" charset="0"/>
              </a:rPr>
              <a:t> Annual Magic Foundation Convention </a:t>
            </a:r>
            <a:br>
              <a:rPr lang="en-US" sz="2133" b="1" dirty="0">
                <a:latin typeface="Times New Roman" panose="02020603050405020304" pitchFamily="18" charset="0"/>
                <a:ea typeface="Times New Roman" panose="02020603050405020304" pitchFamily="18" charset="0"/>
              </a:rPr>
            </a:br>
            <a:r>
              <a:rPr lang="en-US" sz="2133" b="1" kern="0" dirty="0">
                <a:latin typeface="Times New Roman" panose="02020603050405020304" pitchFamily="18" charset="0"/>
                <a:ea typeface="Times New Roman" panose="02020603050405020304" pitchFamily="18" charset="0"/>
              </a:rPr>
              <a:t>Chicago </a:t>
            </a:r>
            <a:br>
              <a:rPr lang="en-US" sz="2133" b="1" kern="0" dirty="0">
                <a:latin typeface="Times New Roman" panose="02020603050405020304" pitchFamily="18" charset="0"/>
                <a:ea typeface="Times New Roman" panose="02020603050405020304" pitchFamily="18" charset="0"/>
              </a:rPr>
            </a:br>
            <a:r>
              <a:rPr lang="en-US" sz="2133" b="1" kern="0" dirty="0">
                <a:latin typeface="Times New Roman" panose="02020603050405020304" pitchFamily="18" charset="0"/>
                <a:ea typeface="Times New Roman" panose="02020603050405020304" pitchFamily="18" charset="0"/>
              </a:rPr>
              <a:t>July 12, 2024</a:t>
            </a:r>
            <a:br>
              <a:rPr lang="en-US" altLang="en-US" sz="3200" dirty="0">
                <a:solidFill>
                  <a:srgbClr val="FAFD00"/>
                </a:solidFill>
              </a:rPr>
            </a:br>
            <a:br>
              <a:rPr lang="en-US" altLang="en-US" sz="3200" dirty="0">
                <a:solidFill>
                  <a:srgbClr val="FAFD00"/>
                </a:solidFill>
              </a:rPr>
            </a:br>
            <a:endParaRPr lang="en-US" altLang="en-US" sz="3200" dirty="0">
              <a:solidFill>
                <a:srgbClr val="FAFD00"/>
              </a:solidFill>
            </a:endParaRPr>
          </a:p>
        </p:txBody>
      </p:sp>
      <p:pic>
        <p:nvPicPr>
          <p:cNvPr id="4098" name="Picture 2">
            <a:extLst>
              <a:ext uri="{FF2B5EF4-FFF2-40B4-BE49-F238E27FC236}">
                <a16:creationId xmlns:a16="http://schemas.microsoft.com/office/drawing/2014/main" id="{B40D21A3-0F31-7CE7-1730-16CE5D54A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2167467" cy="69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33865EE3-C543-4C28-FA0C-86B3FD95E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1590" y="537634"/>
            <a:ext cx="1634067" cy="163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7085C11F-F586-7B43-9039-42050B15001E}"/>
              </a:ext>
            </a:extLst>
          </p:cNvPr>
          <p:cNvSpPr>
            <a:spLocks noGrp="1" noChangeArrowheads="1"/>
          </p:cNvSpPr>
          <p:nvPr>
            <p:ph type="title"/>
          </p:nvPr>
        </p:nvSpPr>
        <p:spPr>
          <a:xfrm>
            <a:off x="1027289" y="604815"/>
            <a:ext cx="7281333" cy="1016000"/>
          </a:xfrm>
        </p:spPr>
        <p:txBody>
          <a:bodyPr/>
          <a:lstStyle/>
          <a:p>
            <a:pPr>
              <a:defRPr/>
            </a:pPr>
            <a:r>
              <a:rPr lang="en-US" dirty="0" err="1">
                <a:solidFill>
                  <a:schemeClr val="accent6"/>
                </a:solidFill>
                <a:cs typeface="+mj-cs"/>
              </a:rPr>
              <a:t>Microadenomas</a:t>
            </a:r>
            <a:r>
              <a:rPr lang="en-US" dirty="0">
                <a:solidFill>
                  <a:schemeClr val="accent6"/>
                </a:solidFill>
                <a:cs typeface="+mj-cs"/>
              </a:rPr>
              <a:t> and hypopituitarism (Yuen et al, 2008)</a:t>
            </a:r>
          </a:p>
        </p:txBody>
      </p:sp>
      <p:sp>
        <p:nvSpPr>
          <p:cNvPr id="154627" name="Rectangle 3">
            <a:extLst>
              <a:ext uri="{FF2B5EF4-FFF2-40B4-BE49-F238E27FC236}">
                <a16:creationId xmlns:a16="http://schemas.microsoft.com/office/drawing/2014/main" id="{4AC5A209-E4E4-3F48-B608-E15492125DAB}"/>
              </a:ext>
            </a:extLst>
          </p:cNvPr>
          <p:cNvSpPr>
            <a:spLocks noGrp="1" noChangeArrowheads="1"/>
          </p:cNvSpPr>
          <p:nvPr>
            <p:ph type="body" idx="1"/>
          </p:nvPr>
        </p:nvSpPr>
        <p:spPr>
          <a:xfrm>
            <a:off x="361245" y="2142067"/>
            <a:ext cx="8613422" cy="3657600"/>
          </a:xfrm>
        </p:spPr>
        <p:txBody>
          <a:bodyPr/>
          <a:lstStyle/>
          <a:p>
            <a:r>
              <a:rPr lang="en-US" altLang="en-US" sz="2133"/>
              <a:t>38 patients with non-secreting pituitary microadenomas (mean tumor size 4.2 mm) and normal serum IGF-I levels were studied. </a:t>
            </a:r>
          </a:p>
          <a:p>
            <a:r>
              <a:rPr lang="en-US" altLang="en-US" sz="2133"/>
              <a:t>19 patients (50%) were found to be GH-deficient, and had higher body mass index (BMI) than those that passed the GHRH-arginine test and healthy controls. </a:t>
            </a:r>
          </a:p>
          <a:p>
            <a:r>
              <a:rPr lang="en-US" altLang="en-US" sz="2133"/>
              <a:t>19 patients (50%) had at least one other pituitary hormone deficit. </a:t>
            </a:r>
          </a:p>
          <a:p>
            <a:r>
              <a:rPr lang="en-US" altLang="en-US" sz="2133"/>
              <a:t>We concluded that a substantial number of patients with non-secreting pituitary microadenomas were GH-deficient despite normal serum IGF-I levels, and had at least one other pituitary hormone deficit, suggesting that non-secreting microadenomas may not be clinically harmless.</a:t>
            </a:r>
          </a:p>
        </p:txBody>
      </p:sp>
    </p:spTree>
    <p:extLst>
      <p:ext uri="{BB962C8B-B14F-4D97-AF65-F5344CB8AC3E}">
        <p14:creationId xmlns:p14="http://schemas.microsoft.com/office/powerpoint/2010/main" val="751390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0CBF18CA-DFBA-1540-B99D-0A3DEFF1DC0F}"/>
              </a:ext>
            </a:extLst>
          </p:cNvPr>
          <p:cNvSpPr>
            <a:spLocks noGrp="1" noChangeArrowheads="1"/>
          </p:cNvSpPr>
          <p:nvPr>
            <p:ph type="title"/>
          </p:nvPr>
        </p:nvSpPr>
        <p:spPr/>
        <p:txBody>
          <a:bodyPr/>
          <a:lstStyle/>
          <a:p>
            <a:pPr>
              <a:defRPr/>
            </a:pPr>
            <a:r>
              <a:rPr lang="en-US" dirty="0" err="1">
                <a:solidFill>
                  <a:schemeClr val="accent6"/>
                </a:solidFill>
                <a:cs typeface="+mj-cs"/>
              </a:rPr>
              <a:t>Microadenomas</a:t>
            </a:r>
            <a:r>
              <a:rPr lang="en-US" dirty="0">
                <a:solidFill>
                  <a:schemeClr val="accent6"/>
                </a:solidFill>
                <a:cs typeface="+mj-cs"/>
              </a:rPr>
              <a:t> and hypopituitarism</a:t>
            </a:r>
          </a:p>
        </p:txBody>
      </p:sp>
      <p:sp>
        <p:nvSpPr>
          <p:cNvPr id="154627" name="Rectangle 3">
            <a:extLst>
              <a:ext uri="{FF2B5EF4-FFF2-40B4-BE49-F238E27FC236}">
                <a16:creationId xmlns:a16="http://schemas.microsoft.com/office/drawing/2014/main" id="{C3C2AAAD-959B-1D4A-9FA8-CAE532354A30}"/>
              </a:ext>
            </a:extLst>
          </p:cNvPr>
          <p:cNvSpPr>
            <a:spLocks noGrp="1" noChangeArrowheads="1"/>
          </p:cNvSpPr>
          <p:nvPr>
            <p:ph type="body" idx="1"/>
          </p:nvPr>
        </p:nvSpPr>
        <p:spPr>
          <a:xfrm>
            <a:off x="361245" y="2142067"/>
            <a:ext cx="8613422" cy="3657600"/>
          </a:xfrm>
        </p:spPr>
        <p:txBody>
          <a:bodyPr/>
          <a:lstStyle/>
          <a:p>
            <a:pPr>
              <a:defRPr/>
            </a:pPr>
            <a:r>
              <a:rPr lang="en-US" sz="2133" dirty="0">
                <a:cs typeface="+mn-cs"/>
              </a:rPr>
              <a:t>Patients with low IGF-1 and a </a:t>
            </a:r>
            <a:r>
              <a:rPr lang="en-US" sz="2133" dirty="0" err="1">
                <a:cs typeface="+mn-cs"/>
              </a:rPr>
              <a:t>microadenomas</a:t>
            </a:r>
            <a:r>
              <a:rPr lang="en-US" sz="2133" dirty="0">
                <a:cs typeface="+mn-cs"/>
              </a:rPr>
              <a:t> are even more likely to be growth hormone deficient.  </a:t>
            </a:r>
          </a:p>
          <a:p>
            <a:pPr>
              <a:defRPr/>
            </a:pPr>
            <a:r>
              <a:rPr lang="en-US" sz="2133" dirty="0">
                <a:cs typeface="+mn-cs"/>
              </a:rPr>
              <a:t>Many Endocrinologists test for hypopituitarism only if a patient has had prior surgery or radiation to their pituitary.</a:t>
            </a:r>
          </a:p>
          <a:p>
            <a:pPr>
              <a:defRPr/>
            </a:pPr>
            <a:r>
              <a:rPr lang="en-US" sz="2133" dirty="0">
                <a:cs typeface="+mn-cs"/>
              </a:rPr>
              <a:t>Many guidelines do not recommend testing for GH deficiency in patients with pituitary tumors</a:t>
            </a:r>
          </a:p>
          <a:p>
            <a:pPr>
              <a:defRPr/>
            </a:pPr>
            <a:r>
              <a:rPr lang="en-US" sz="2133" dirty="0">
                <a:cs typeface="+mn-cs"/>
              </a:rPr>
              <a:t>My approach is to measure pituitary hormones first in patients with symptoms of hypopituitarism and if it points to hypopituitarism, then get a pituitary MRI</a:t>
            </a:r>
          </a:p>
          <a:p>
            <a:pPr>
              <a:defRPr/>
            </a:pPr>
            <a:r>
              <a:rPr lang="en-US" sz="2133" dirty="0">
                <a:cs typeface="+mn-cs"/>
              </a:rPr>
              <a:t>If MRI shows a small pituitary or a tumor and IGF-1 is low, and the patient has symptoms of growth hormone deficiency, then do a growth hormone  stimulation test </a:t>
            </a:r>
          </a:p>
        </p:txBody>
      </p:sp>
    </p:spTree>
    <p:extLst>
      <p:ext uri="{BB962C8B-B14F-4D97-AF65-F5344CB8AC3E}">
        <p14:creationId xmlns:p14="http://schemas.microsoft.com/office/powerpoint/2010/main" val="996436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dirty="0">
                <a:solidFill>
                  <a:schemeClr val="accent6"/>
                </a:solidFill>
                <a:cs typeface="+mj-cs"/>
              </a:rPr>
              <a:t>Traumatic Brain Injury</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endParaRPr lang="en-US"/>
          </a:p>
          <a:p>
            <a:pPr>
              <a:lnSpc>
                <a:spcPct val="90000"/>
              </a:lnSpc>
              <a:defRPr/>
            </a:pPr>
            <a:endParaRPr lang="en-US" sz="2489">
              <a:cs typeface="+mn-cs"/>
            </a:endParaRPr>
          </a:p>
        </p:txBody>
      </p:sp>
      <p:pic>
        <p:nvPicPr>
          <p:cNvPr id="3" name="Picture 2">
            <a:extLst>
              <a:ext uri="{FF2B5EF4-FFF2-40B4-BE49-F238E27FC236}">
                <a16:creationId xmlns:a16="http://schemas.microsoft.com/office/drawing/2014/main" id="{6693CF2F-32FB-D540-978C-B6444A822E02}"/>
              </a:ext>
            </a:extLst>
          </p:cNvPr>
          <p:cNvPicPr>
            <a:picLocks noChangeAspect="1"/>
          </p:cNvPicPr>
          <p:nvPr/>
        </p:nvPicPr>
        <p:blipFill>
          <a:blip r:embed="rId3"/>
          <a:stretch>
            <a:fillRect/>
          </a:stretch>
        </p:blipFill>
        <p:spPr>
          <a:xfrm>
            <a:off x="2582608" y="1746955"/>
            <a:ext cx="5508215" cy="3096893"/>
          </a:xfrm>
          <a:prstGeom prst="rect">
            <a:avLst/>
          </a:prstGeom>
        </p:spPr>
      </p:pic>
    </p:spTree>
    <p:extLst>
      <p:ext uri="{BB962C8B-B14F-4D97-AF65-F5344CB8AC3E}">
        <p14:creationId xmlns:p14="http://schemas.microsoft.com/office/powerpoint/2010/main" val="1436601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dirty="0">
                <a:solidFill>
                  <a:srgbClr val="FFC000"/>
                </a:solidFill>
                <a:cs typeface="+mj-cs"/>
              </a:rPr>
              <a:t>Traumatic Brain Injury</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endParaRPr lang="en-US"/>
          </a:p>
          <a:p>
            <a:pPr>
              <a:lnSpc>
                <a:spcPct val="90000"/>
              </a:lnSpc>
              <a:defRPr/>
            </a:pPr>
            <a:endParaRPr lang="en-US" sz="2489">
              <a:cs typeface="+mn-cs"/>
            </a:endParaRPr>
          </a:p>
        </p:txBody>
      </p:sp>
      <p:pic>
        <p:nvPicPr>
          <p:cNvPr id="4" name="Picture 3">
            <a:extLst>
              <a:ext uri="{FF2B5EF4-FFF2-40B4-BE49-F238E27FC236}">
                <a16:creationId xmlns:a16="http://schemas.microsoft.com/office/drawing/2014/main" id="{5C8D719B-3943-B940-A5F8-69A8DC896E41}"/>
              </a:ext>
            </a:extLst>
          </p:cNvPr>
          <p:cNvPicPr>
            <a:picLocks noChangeAspect="1"/>
          </p:cNvPicPr>
          <p:nvPr/>
        </p:nvPicPr>
        <p:blipFill>
          <a:blip r:embed="rId3"/>
          <a:stretch>
            <a:fillRect/>
          </a:stretch>
        </p:blipFill>
        <p:spPr>
          <a:xfrm>
            <a:off x="1455180" y="1746956"/>
            <a:ext cx="3416300" cy="3086100"/>
          </a:xfrm>
          <a:prstGeom prst="rect">
            <a:avLst/>
          </a:prstGeom>
        </p:spPr>
      </p:pic>
      <p:pic>
        <p:nvPicPr>
          <p:cNvPr id="6" name="Picture 5">
            <a:extLst>
              <a:ext uri="{FF2B5EF4-FFF2-40B4-BE49-F238E27FC236}">
                <a16:creationId xmlns:a16="http://schemas.microsoft.com/office/drawing/2014/main" id="{3D46C73A-CD92-BC46-BFF8-8597DC300452}"/>
              </a:ext>
            </a:extLst>
          </p:cNvPr>
          <p:cNvPicPr>
            <a:picLocks noChangeAspect="1"/>
          </p:cNvPicPr>
          <p:nvPr/>
        </p:nvPicPr>
        <p:blipFill>
          <a:blip r:embed="rId4"/>
          <a:stretch>
            <a:fillRect/>
          </a:stretch>
        </p:blipFill>
        <p:spPr>
          <a:xfrm>
            <a:off x="5311422" y="2297327"/>
            <a:ext cx="2692400" cy="1447800"/>
          </a:xfrm>
          <a:prstGeom prst="rect">
            <a:avLst/>
          </a:prstGeom>
        </p:spPr>
      </p:pic>
    </p:spTree>
    <p:extLst>
      <p:ext uri="{BB962C8B-B14F-4D97-AF65-F5344CB8AC3E}">
        <p14:creationId xmlns:p14="http://schemas.microsoft.com/office/powerpoint/2010/main" val="4075807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dirty="0">
                <a:solidFill>
                  <a:srgbClr val="FFC000"/>
                </a:solidFill>
                <a:cs typeface="+mj-cs"/>
              </a:rPr>
              <a:t>Sheehan’s syndrome</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endParaRPr lang="en-US"/>
          </a:p>
          <a:p>
            <a:pPr>
              <a:lnSpc>
                <a:spcPct val="90000"/>
              </a:lnSpc>
              <a:defRPr/>
            </a:pPr>
            <a:endParaRPr lang="en-US" sz="2489">
              <a:cs typeface="+mn-cs"/>
            </a:endParaRPr>
          </a:p>
        </p:txBody>
      </p:sp>
      <p:sp>
        <p:nvSpPr>
          <p:cNvPr id="3" name="TextBox 2">
            <a:extLst>
              <a:ext uri="{FF2B5EF4-FFF2-40B4-BE49-F238E27FC236}">
                <a16:creationId xmlns:a16="http://schemas.microsoft.com/office/drawing/2014/main" id="{D2F6A89A-09E9-1FFA-8AD4-893957EC647B}"/>
              </a:ext>
            </a:extLst>
          </p:cNvPr>
          <p:cNvSpPr txBox="1"/>
          <p:nvPr/>
        </p:nvSpPr>
        <p:spPr>
          <a:xfrm>
            <a:off x="1984917" y="1746956"/>
            <a:ext cx="4572000" cy="4247317"/>
          </a:xfrm>
          <a:prstGeom prst="rect">
            <a:avLst/>
          </a:prstGeom>
          <a:noFill/>
        </p:spPr>
        <p:txBody>
          <a:bodyPr wrap="square">
            <a:spAutoFit/>
          </a:bodyPr>
          <a:lstStyle/>
          <a:p>
            <a:pPr marL="285750" indent="-285750">
              <a:buFont typeface="Arial" panose="020B0604020202020204" pitchFamily="34" charset="0"/>
              <a:buChar char="•"/>
            </a:pPr>
            <a:r>
              <a:rPr lang="en-US" b="0" i="0" u="none" strike="noStrike" dirty="0">
                <a:solidFill>
                  <a:srgbClr val="212121"/>
                </a:solidFill>
                <a:effectLst/>
                <a:latin typeface="BlinkMacSystemFont"/>
              </a:rPr>
              <a:t>Sheehan's syndrome is post-partum pituitary injury due to massive hemorrhage.</a:t>
            </a:r>
          </a:p>
          <a:p>
            <a:pPr marL="285750" indent="-285750">
              <a:buFont typeface="Arial" panose="020B0604020202020204" pitchFamily="34" charset="0"/>
              <a:buChar char="•"/>
            </a:pPr>
            <a:r>
              <a:rPr lang="en-US" b="0" i="0" u="none" strike="noStrike" dirty="0" err="1">
                <a:solidFill>
                  <a:srgbClr val="212121"/>
                </a:solidFill>
                <a:effectLst/>
                <a:latin typeface="BlinkMacSystemFont"/>
              </a:rPr>
              <a:t>Simmond's</a:t>
            </a:r>
            <a:r>
              <a:rPr lang="en-US" b="0" i="0" u="none" strike="noStrike" dirty="0">
                <a:solidFill>
                  <a:srgbClr val="212121"/>
                </a:solidFill>
                <a:effectLst/>
                <a:latin typeface="BlinkMacSystemFont"/>
              </a:rPr>
              <a:t> disease is atrophy or destruction of the anterior lobe of the pituitary gland resulting in hypopituitarism. </a:t>
            </a:r>
          </a:p>
          <a:p>
            <a:pPr marL="285750" indent="-285750">
              <a:buFont typeface="Arial" panose="020B0604020202020204" pitchFamily="34" charset="0"/>
              <a:buChar char="•"/>
            </a:pPr>
            <a:r>
              <a:rPr lang="en-US" b="0" i="0" u="none" strike="noStrike" dirty="0">
                <a:solidFill>
                  <a:srgbClr val="212121"/>
                </a:solidFill>
                <a:effectLst/>
                <a:latin typeface="BlinkMacSystemFont"/>
              </a:rPr>
              <a:t>Traumatic injury resulting in hemorrhage in a non-pregnancy state can also cause partial or complete pituitary failure.</a:t>
            </a:r>
          </a:p>
          <a:p>
            <a:pPr marL="285750" indent="-285750">
              <a:buFont typeface="Arial" panose="020B0604020202020204" pitchFamily="34" charset="0"/>
              <a:buChar char="•"/>
            </a:pPr>
            <a:r>
              <a:rPr lang="en-US" b="0" i="0" u="none" strike="noStrike" dirty="0" err="1">
                <a:solidFill>
                  <a:srgbClr val="212121"/>
                </a:solidFill>
                <a:effectLst/>
                <a:latin typeface="BlinkMacSystemFont"/>
              </a:rPr>
              <a:t>Dahan's</a:t>
            </a:r>
            <a:r>
              <a:rPr lang="en-US" b="0" i="0" u="none" strike="noStrike" dirty="0">
                <a:solidFill>
                  <a:srgbClr val="212121"/>
                </a:solidFill>
                <a:effectLst/>
                <a:latin typeface="BlinkMacSystemFont"/>
              </a:rPr>
              <a:t> syndrome is pituitary injury due to severe vasospasm, without significant hemorrhage. </a:t>
            </a:r>
          </a:p>
          <a:p>
            <a:pPr marL="285750" indent="-285750">
              <a:buFont typeface="Arial" panose="020B0604020202020204" pitchFamily="34" charset="0"/>
              <a:buChar char="•"/>
            </a:pPr>
            <a:r>
              <a:rPr lang="en-US" b="0" i="0" u="none" strike="noStrike" dirty="0">
                <a:solidFill>
                  <a:srgbClr val="212121"/>
                </a:solidFill>
                <a:effectLst/>
                <a:latin typeface="BlinkMacSystemFont"/>
              </a:rPr>
              <a:t>Pituitary apoplexy is infarction of a pituitary adenoma and intra-mass hemorrhage with result injury to hormone production by the gland.</a:t>
            </a:r>
            <a:endParaRPr lang="en-US" dirty="0"/>
          </a:p>
        </p:txBody>
      </p:sp>
    </p:spTree>
    <p:extLst>
      <p:ext uri="{BB962C8B-B14F-4D97-AF65-F5344CB8AC3E}">
        <p14:creationId xmlns:p14="http://schemas.microsoft.com/office/powerpoint/2010/main" val="463126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dirty="0">
                <a:solidFill>
                  <a:srgbClr val="FFC000"/>
                </a:solidFill>
                <a:cs typeface="+mj-cs"/>
              </a:rPr>
              <a:t>Sheehan’s syndrome</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endParaRPr lang="en-US"/>
          </a:p>
          <a:p>
            <a:pPr>
              <a:lnSpc>
                <a:spcPct val="90000"/>
              </a:lnSpc>
              <a:defRPr/>
            </a:pPr>
            <a:endParaRPr lang="en-US" sz="2489">
              <a:cs typeface="+mn-cs"/>
            </a:endParaRPr>
          </a:p>
        </p:txBody>
      </p:sp>
      <p:pic>
        <p:nvPicPr>
          <p:cNvPr id="4" name="Picture 3" descr="A side view of a person's head&#10;&#10;Description automatically generated">
            <a:extLst>
              <a:ext uri="{FF2B5EF4-FFF2-40B4-BE49-F238E27FC236}">
                <a16:creationId xmlns:a16="http://schemas.microsoft.com/office/drawing/2014/main" id="{FE067952-5B41-01BB-C0FD-B75F57EAAB6B}"/>
              </a:ext>
            </a:extLst>
          </p:cNvPr>
          <p:cNvPicPr>
            <a:picLocks noChangeAspect="1"/>
          </p:cNvPicPr>
          <p:nvPr/>
        </p:nvPicPr>
        <p:blipFill>
          <a:blip r:embed="rId3"/>
          <a:stretch>
            <a:fillRect/>
          </a:stretch>
        </p:blipFill>
        <p:spPr>
          <a:xfrm>
            <a:off x="638618" y="843844"/>
            <a:ext cx="1295400" cy="1219200"/>
          </a:xfrm>
          <a:prstGeom prst="rect">
            <a:avLst/>
          </a:prstGeom>
        </p:spPr>
      </p:pic>
      <p:pic>
        <p:nvPicPr>
          <p:cNvPr id="14" name="Picture 13" descr="A diagram of a human brain&#10;&#10;Description automatically generated">
            <a:extLst>
              <a:ext uri="{FF2B5EF4-FFF2-40B4-BE49-F238E27FC236}">
                <a16:creationId xmlns:a16="http://schemas.microsoft.com/office/drawing/2014/main" id="{F0F4A19C-D4FE-CBC2-EC6B-C860F28E6C70}"/>
              </a:ext>
            </a:extLst>
          </p:cNvPr>
          <p:cNvPicPr>
            <a:picLocks noChangeAspect="1"/>
          </p:cNvPicPr>
          <p:nvPr/>
        </p:nvPicPr>
        <p:blipFill>
          <a:blip r:embed="rId4"/>
          <a:stretch>
            <a:fillRect/>
          </a:stretch>
        </p:blipFill>
        <p:spPr>
          <a:xfrm>
            <a:off x="7529242" y="310444"/>
            <a:ext cx="1244600" cy="1168400"/>
          </a:xfrm>
          <a:prstGeom prst="rect">
            <a:avLst/>
          </a:prstGeom>
        </p:spPr>
      </p:pic>
      <p:pic>
        <p:nvPicPr>
          <p:cNvPr id="16" name="Picture 15" descr="A diagram of a human body&#10;&#10;Description automatically generated">
            <a:extLst>
              <a:ext uri="{FF2B5EF4-FFF2-40B4-BE49-F238E27FC236}">
                <a16:creationId xmlns:a16="http://schemas.microsoft.com/office/drawing/2014/main" id="{6B47F6A8-5171-7C82-8EA2-32074D9CD186}"/>
              </a:ext>
            </a:extLst>
          </p:cNvPr>
          <p:cNvPicPr>
            <a:picLocks noChangeAspect="1"/>
          </p:cNvPicPr>
          <p:nvPr/>
        </p:nvPicPr>
        <p:blipFill>
          <a:blip r:embed="rId5"/>
          <a:stretch>
            <a:fillRect/>
          </a:stretch>
        </p:blipFill>
        <p:spPr>
          <a:xfrm>
            <a:off x="2571511" y="1924756"/>
            <a:ext cx="2819639" cy="2120194"/>
          </a:xfrm>
          <a:prstGeom prst="rect">
            <a:avLst/>
          </a:prstGeom>
        </p:spPr>
      </p:pic>
      <p:pic>
        <p:nvPicPr>
          <p:cNvPr id="18" name="Picture 17" descr="A close-up of a card&#10;&#10;Description automatically generated">
            <a:extLst>
              <a:ext uri="{FF2B5EF4-FFF2-40B4-BE49-F238E27FC236}">
                <a16:creationId xmlns:a16="http://schemas.microsoft.com/office/drawing/2014/main" id="{68D247D3-2DE7-D85B-3E88-19C968145536}"/>
              </a:ext>
            </a:extLst>
          </p:cNvPr>
          <p:cNvPicPr>
            <a:picLocks noChangeAspect="1"/>
          </p:cNvPicPr>
          <p:nvPr/>
        </p:nvPicPr>
        <p:blipFill>
          <a:blip r:embed="rId6"/>
          <a:stretch>
            <a:fillRect/>
          </a:stretch>
        </p:blipFill>
        <p:spPr>
          <a:xfrm>
            <a:off x="6106842" y="2394414"/>
            <a:ext cx="2746298" cy="2746298"/>
          </a:xfrm>
          <a:prstGeom prst="rect">
            <a:avLst/>
          </a:prstGeom>
        </p:spPr>
      </p:pic>
      <p:pic>
        <p:nvPicPr>
          <p:cNvPr id="19" name="Picture 18">
            <a:extLst>
              <a:ext uri="{FF2B5EF4-FFF2-40B4-BE49-F238E27FC236}">
                <a16:creationId xmlns:a16="http://schemas.microsoft.com/office/drawing/2014/main" id="{677DBFBF-48CB-2714-3F75-4898D219AE49}"/>
              </a:ext>
            </a:extLst>
          </p:cNvPr>
          <p:cNvPicPr>
            <a:picLocks noChangeAspect="1"/>
          </p:cNvPicPr>
          <p:nvPr/>
        </p:nvPicPr>
        <p:blipFill>
          <a:blip r:embed="rId7"/>
          <a:stretch>
            <a:fillRect/>
          </a:stretch>
        </p:blipFill>
        <p:spPr>
          <a:xfrm>
            <a:off x="290859" y="4301068"/>
            <a:ext cx="2280651" cy="1599860"/>
          </a:xfrm>
          <a:prstGeom prst="rect">
            <a:avLst/>
          </a:prstGeom>
        </p:spPr>
      </p:pic>
    </p:spTree>
    <p:extLst>
      <p:ext uri="{BB962C8B-B14F-4D97-AF65-F5344CB8AC3E}">
        <p14:creationId xmlns:p14="http://schemas.microsoft.com/office/powerpoint/2010/main" val="198625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0CBF18CA-DFBA-1540-B99D-0A3DEFF1DC0F}"/>
              </a:ext>
            </a:extLst>
          </p:cNvPr>
          <p:cNvSpPr>
            <a:spLocks noGrp="1" noChangeArrowheads="1"/>
          </p:cNvSpPr>
          <p:nvPr>
            <p:ph type="title"/>
          </p:nvPr>
        </p:nvSpPr>
        <p:spPr/>
        <p:txBody>
          <a:bodyPr/>
          <a:lstStyle/>
          <a:p>
            <a:pPr>
              <a:defRPr/>
            </a:pPr>
            <a:r>
              <a:rPr lang="en-US" dirty="0">
                <a:solidFill>
                  <a:srgbClr val="FFC000"/>
                </a:solidFill>
                <a:cs typeface="+mj-cs"/>
              </a:rPr>
              <a:t>Sheehan’s syndrome</a:t>
            </a:r>
          </a:p>
        </p:txBody>
      </p:sp>
      <p:sp>
        <p:nvSpPr>
          <p:cNvPr id="154627" name="Rectangle 3">
            <a:extLst>
              <a:ext uri="{FF2B5EF4-FFF2-40B4-BE49-F238E27FC236}">
                <a16:creationId xmlns:a16="http://schemas.microsoft.com/office/drawing/2014/main" id="{C3C2AAAD-959B-1D4A-9FA8-CAE532354A30}"/>
              </a:ext>
            </a:extLst>
          </p:cNvPr>
          <p:cNvSpPr>
            <a:spLocks noGrp="1" noChangeArrowheads="1"/>
          </p:cNvSpPr>
          <p:nvPr>
            <p:ph type="body" idx="1"/>
          </p:nvPr>
        </p:nvSpPr>
        <p:spPr>
          <a:xfrm>
            <a:off x="361245" y="2142067"/>
            <a:ext cx="8613422" cy="3657600"/>
          </a:xfrm>
        </p:spPr>
        <p:txBody>
          <a:bodyPr/>
          <a:lstStyle/>
          <a:p>
            <a:pPr>
              <a:defRPr/>
            </a:pPr>
            <a:r>
              <a:rPr lang="en-US" sz="2133" dirty="0">
                <a:cs typeface="+mn-cs"/>
              </a:rPr>
              <a:t>Severe headache</a:t>
            </a:r>
          </a:p>
          <a:p>
            <a:pPr>
              <a:defRPr/>
            </a:pPr>
            <a:r>
              <a:rPr lang="en-US" sz="2133" dirty="0">
                <a:cs typeface="+mn-cs"/>
              </a:rPr>
              <a:t>Hemorrhage</a:t>
            </a:r>
          </a:p>
          <a:p>
            <a:pPr>
              <a:defRPr/>
            </a:pPr>
            <a:r>
              <a:rPr lang="en-US" sz="2133" dirty="0">
                <a:cs typeface="+mn-cs"/>
              </a:rPr>
              <a:t>Can’t lactate</a:t>
            </a:r>
          </a:p>
          <a:p>
            <a:pPr>
              <a:defRPr/>
            </a:pPr>
            <a:r>
              <a:rPr lang="en-US" sz="2133" dirty="0">
                <a:cs typeface="+mn-cs"/>
              </a:rPr>
              <a:t>Adrenal insufficiency symptoms</a:t>
            </a:r>
          </a:p>
          <a:p>
            <a:pPr>
              <a:defRPr/>
            </a:pPr>
            <a:r>
              <a:rPr lang="en-US" sz="2133" dirty="0">
                <a:cs typeface="+mn-cs"/>
              </a:rPr>
              <a:t>May be delayed</a:t>
            </a:r>
          </a:p>
          <a:p>
            <a:pPr>
              <a:defRPr/>
            </a:pPr>
            <a:r>
              <a:rPr lang="en-US" sz="2133" dirty="0">
                <a:cs typeface="+mn-cs"/>
              </a:rPr>
              <a:t>May recover with time</a:t>
            </a:r>
          </a:p>
          <a:p>
            <a:pPr>
              <a:defRPr/>
            </a:pPr>
            <a:r>
              <a:rPr lang="en-US" sz="2133" dirty="0">
                <a:cs typeface="+mn-cs"/>
              </a:rPr>
              <a:t>Replace hormones as indicated</a:t>
            </a:r>
          </a:p>
          <a:p>
            <a:pPr>
              <a:defRPr/>
            </a:pPr>
            <a:endParaRPr lang="en-US" sz="2133" dirty="0">
              <a:cs typeface="+mn-cs"/>
            </a:endParaRPr>
          </a:p>
        </p:txBody>
      </p:sp>
    </p:spTree>
    <p:extLst>
      <p:ext uri="{BB962C8B-B14F-4D97-AF65-F5344CB8AC3E}">
        <p14:creationId xmlns:p14="http://schemas.microsoft.com/office/powerpoint/2010/main" val="942460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41A551AD-72C8-377E-392C-19FEB9251FE6}"/>
              </a:ext>
            </a:extLst>
          </p:cNvPr>
          <p:cNvSpPr>
            <a:spLocks noGrp="1" noChangeArrowheads="1"/>
          </p:cNvSpPr>
          <p:nvPr>
            <p:ph type="title"/>
          </p:nvPr>
        </p:nvSpPr>
        <p:spPr/>
        <p:txBody>
          <a:bodyPr/>
          <a:lstStyle/>
          <a:p>
            <a:pPr>
              <a:spcBef>
                <a:spcPts val="0"/>
              </a:spcBef>
              <a:spcAft>
                <a:spcPts val="0"/>
              </a:spcAft>
            </a:pPr>
            <a:r>
              <a:rPr lang="en-US" altLang="en-US" sz="3200" dirty="0">
                <a:solidFill>
                  <a:schemeClr val="accent6"/>
                </a:solidFill>
              </a:rPr>
              <a:t>Glucocorticoid Insufficiency </a:t>
            </a:r>
            <a:br>
              <a:rPr lang="en-US" altLang="en-US" sz="2800" dirty="0">
                <a:solidFill>
                  <a:schemeClr val="accent6"/>
                </a:solidFill>
              </a:rPr>
            </a:br>
            <a:endParaRPr lang="en-US" sz="2800" dirty="0">
              <a:solidFill>
                <a:schemeClr val="accent6"/>
              </a:solidFill>
              <a:effectLst/>
              <a:latin typeface="Calibri" panose="020F0502020204030204" pitchFamily="34" charset="0"/>
              <a:ea typeface="Aptos" panose="020B0004020202020204" pitchFamily="34" charset="0"/>
            </a:endParaRPr>
          </a:p>
        </p:txBody>
      </p:sp>
      <p:sp>
        <p:nvSpPr>
          <p:cNvPr id="155651" name="Rectangle 3">
            <a:extLst>
              <a:ext uri="{FF2B5EF4-FFF2-40B4-BE49-F238E27FC236}">
                <a16:creationId xmlns:a16="http://schemas.microsoft.com/office/drawing/2014/main" id="{FEB5B82A-E723-9461-5D02-C98AC480F06B}"/>
              </a:ext>
            </a:extLst>
          </p:cNvPr>
          <p:cNvSpPr>
            <a:spLocks noGrp="1" noChangeArrowheads="1"/>
          </p:cNvSpPr>
          <p:nvPr>
            <p:ph type="body" idx="1"/>
          </p:nvPr>
        </p:nvSpPr>
        <p:spPr>
          <a:xfrm>
            <a:off x="706966" y="1600200"/>
            <a:ext cx="7730067" cy="3657600"/>
          </a:xfrm>
        </p:spPr>
        <p:txBody>
          <a:bodyPr/>
          <a:lstStyle/>
          <a:p>
            <a:pPr>
              <a:lnSpc>
                <a:spcPct val="90000"/>
              </a:lnSpc>
            </a:pPr>
            <a:r>
              <a:rPr lang="en-US" altLang="en-US" sz="2489" dirty="0"/>
              <a:t>Needs significant impairment of pituitary function</a:t>
            </a:r>
          </a:p>
          <a:p>
            <a:pPr>
              <a:lnSpc>
                <a:spcPct val="90000"/>
              </a:lnSpc>
            </a:pPr>
            <a:r>
              <a:rPr lang="en-US" altLang="en-US" sz="2489" dirty="0"/>
              <a:t>Classically, pituitary only affects cortisol, not mineralocorticoids (salt regulating hormones from the adrenals)</a:t>
            </a:r>
          </a:p>
          <a:p>
            <a:pPr>
              <a:lnSpc>
                <a:spcPct val="90000"/>
              </a:lnSpc>
            </a:pPr>
            <a:r>
              <a:rPr lang="en-US" altLang="en-US" sz="2489" dirty="0"/>
              <a:t>Can be life-threatening, but most patients do surprisingly well</a:t>
            </a:r>
          </a:p>
          <a:p>
            <a:pPr>
              <a:lnSpc>
                <a:spcPct val="90000"/>
              </a:lnSpc>
            </a:pPr>
            <a:r>
              <a:rPr lang="en-US" altLang="en-US" sz="2489" dirty="0"/>
              <a:t>Fatigue, lethargy, nausea, vomiting, joint pains, abdominal pain, weight loss, hypoglycemia (rare in adults), low sodium</a:t>
            </a:r>
          </a:p>
          <a:p>
            <a:pPr>
              <a:lnSpc>
                <a:spcPct val="90000"/>
              </a:lnSpc>
            </a:pPr>
            <a:r>
              <a:rPr lang="en-US" altLang="en-US" sz="2489" dirty="0"/>
              <a:t>I see a tetrad of GI effects: nausea, vomiting, diarrhea, abdominal pain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8E2587F5-EB17-F6B1-0A83-AF6A7131F226}"/>
              </a:ext>
            </a:extLst>
          </p:cNvPr>
          <p:cNvSpPr>
            <a:spLocks noGrp="1" noChangeArrowheads="1"/>
          </p:cNvSpPr>
          <p:nvPr>
            <p:ph type="title"/>
          </p:nvPr>
        </p:nvSpPr>
        <p:spPr/>
        <p:txBody>
          <a:bodyPr/>
          <a:lstStyle/>
          <a:p>
            <a:r>
              <a:rPr lang="en-US" altLang="en-US" dirty="0">
                <a:solidFill>
                  <a:schemeClr val="accent6"/>
                </a:solidFill>
              </a:rPr>
              <a:t>Glucocorticoid Insufficiency</a:t>
            </a:r>
            <a:br>
              <a:rPr lang="en-US" altLang="en-US" dirty="0">
                <a:solidFill>
                  <a:schemeClr val="accent6"/>
                </a:solidFill>
              </a:rPr>
            </a:br>
            <a:r>
              <a:rPr lang="en-US" altLang="en-US" sz="3556" i="1" dirty="0">
                <a:solidFill>
                  <a:schemeClr val="accent6"/>
                </a:solidFill>
              </a:rPr>
              <a:t>Diagnosis</a:t>
            </a:r>
          </a:p>
        </p:txBody>
      </p:sp>
      <p:sp>
        <p:nvSpPr>
          <p:cNvPr id="156675" name="Rectangle 3">
            <a:extLst>
              <a:ext uri="{FF2B5EF4-FFF2-40B4-BE49-F238E27FC236}">
                <a16:creationId xmlns:a16="http://schemas.microsoft.com/office/drawing/2014/main" id="{C7C811C3-03DF-0E01-0A14-4736D9A57E58}"/>
              </a:ext>
            </a:extLst>
          </p:cNvPr>
          <p:cNvSpPr>
            <a:spLocks noGrp="1" noChangeArrowheads="1"/>
          </p:cNvSpPr>
          <p:nvPr>
            <p:ph type="body" idx="1"/>
          </p:nvPr>
        </p:nvSpPr>
        <p:spPr>
          <a:xfrm>
            <a:off x="685800" y="2319867"/>
            <a:ext cx="7670800" cy="3657600"/>
          </a:xfrm>
        </p:spPr>
        <p:txBody>
          <a:bodyPr/>
          <a:lstStyle/>
          <a:p>
            <a:pPr>
              <a:lnSpc>
                <a:spcPct val="90000"/>
              </a:lnSpc>
            </a:pPr>
            <a:r>
              <a:rPr lang="en-US" altLang="en-US" sz="2489" dirty="0"/>
              <a:t>Screen with 8 AM cortisol</a:t>
            </a:r>
          </a:p>
          <a:p>
            <a:pPr>
              <a:lnSpc>
                <a:spcPct val="90000"/>
              </a:lnSpc>
            </a:pPr>
            <a:r>
              <a:rPr lang="en-US" altLang="en-US" sz="2489" dirty="0"/>
              <a:t>If &lt; 3 </a:t>
            </a:r>
            <a:r>
              <a:rPr lang="en-US" altLang="en-US" sz="2489" dirty="0">
                <a:latin typeface="Symbol" pitchFamily="2" charset="2"/>
              </a:rPr>
              <a:t>m</a:t>
            </a:r>
            <a:r>
              <a:rPr lang="en-US" altLang="en-US" sz="2489" dirty="0"/>
              <a:t>g/dL-clear glucocorticoid insufficiency</a:t>
            </a:r>
          </a:p>
          <a:p>
            <a:pPr>
              <a:lnSpc>
                <a:spcPct val="90000"/>
              </a:lnSpc>
            </a:pPr>
            <a:r>
              <a:rPr lang="en-US" altLang="en-US" sz="2489" dirty="0"/>
              <a:t>If &gt; 10 </a:t>
            </a:r>
            <a:r>
              <a:rPr lang="en-US" altLang="en-US" sz="2489" dirty="0">
                <a:latin typeface="Symbol" pitchFamily="2" charset="2"/>
              </a:rPr>
              <a:t>m</a:t>
            </a:r>
            <a:r>
              <a:rPr lang="en-US" altLang="en-US" sz="2489" dirty="0"/>
              <a:t>g/dL and not severe stress, glucocorticoid insufficiency unlikely</a:t>
            </a:r>
          </a:p>
          <a:p>
            <a:pPr>
              <a:lnSpc>
                <a:spcPct val="90000"/>
              </a:lnSpc>
            </a:pPr>
            <a:r>
              <a:rPr lang="en-US" altLang="en-US" sz="2489" dirty="0"/>
              <a:t>3-10 </a:t>
            </a:r>
            <a:r>
              <a:rPr lang="en-US" altLang="en-US" sz="2489" dirty="0">
                <a:latin typeface="Symbol" pitchFamily="2" charset="2"/>
              </a:rPr>
              <a:t>m</a:t>
            </a:r>
            <a:r>
              <a:rPr lang="en-US" altLang="en-US" sz="2489" dirty="0"/>
              <a:t>g/dL-gray zone-do cosyntropin test (unless acute)</a:t>
            </a:r>
          </a:p>
          <a:p>
            <a:pPr>
              <a:lnSpc>
                <a:spcPct val="90000"/>
              </a:lnSpc>
            </a:pPr>
            <a:r>
              <a:rPr lang="en-US" altLang="en-US" sz="2489" dirty="0"/>
              <a:t>Stimulation tests need to be performed in a place that has expertise.</a:t>
            </a:r>
          </a:p>
          <a:p>
            <a:pPr>
              <a:lnSpc>
                <a:spcPct val="90000"/>
              </a:lnSpc>
            </a:pPr>
            <a:endParaRPr lang="en-US" altLang="en-US" sz="2489" dirty="0"/>
          </a:p>
        </p:txBody>
      </p:sp>
      <p:pic>
        <p:nvPicPr>
          <p:cNvPr id="156676" name="Picture 4">
            <a:extLst>
              <a:ext uri="{FF2B5EF4-FFF2-40B4-BE49-F238E27FC236}">
                <a16:creationId xmlns:a16="http://schemas.microsoft.com/office/drawing/2014/main" id="{00425C9C-5484-89A7-09D9-D5BDACDEF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356" y="2221089"/>
            <a:ext cx="774700" cy="7732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C543E581-9DF3-45CC-4A1D-E4705850D6CB}"/>
              </a:ext>
            </a:extLst>
          </p:cNvPr>
          <p:cNvSpPr>
            <a:spLocks noGrp="1" noChangeArrowheads="1"/>
          </p:cNvSpPr>
          <p:nvPr>
            <p:ph type="title"/>
          </p:nvPr>
        </p:nvSpPr>
        <p:spPr>
          <a:xfrm>
            <a:off x="1117600" y="753533"/>
            <a:ext cx="6908800" cy="1016000"/>
          </a:xfrm>
        </p:spPr>
        <p:txBody>
          <a:bodyPr/>
          <a:lstStyle/>
          <a:p>
            <a:r>
              <a:rPr lang="en-US" altLang="en-US" dirty="0">
                <a:solidFill>
                  <a:schemeClr val="accent6"/>
                </a:solidFill>
              </a:rPr>
              <a:t>Standard  (1 </a:t>
            </a:r>
            <a:r>
              <a:rPr lang="en-US" altLang="en-US" dirty="0" err="1">
                <a:solidFill>
                  <a:schemeClr val="accent6"/>
                </a:solidFill>
              </a:rPr>
              <a:t>hr</a:t>
            </a:r>
            <a:r>
              <a:rPr lang="en-US" altLang="en-US" dirty="0">
                <a:solidFill>
                  <a:schemeClr val="accent6"/>
                </a:solidFill>
              </a:rPr>
              <a:t>) Cosyntropin Test</a:t>
            </a:r>
          </a:p>
        </p:txBody>
      </p:sp>
      <p:sp>
        <p:nvSpPr>
          <p:cNvPr id="159747" name="Rectangle 3">
            <a:extLst>
              <a:ext uri="{FF2B5EF4-FFF2-40B4-BE49-F238E27FC236}">
                <a16:creationId xmlns:a16="http://schemas.microsoft.com/office/drawing/2014/main" id="{709FE461-4A72-67D6-3D83-F4D024E74161}"/>
              </a:ext>
            </a:extLst>
          </p:cNvPr>
          <p:cNvSpPr>
            <a:spLocks noGrp="1" noChangeArrowheads="1"/>
          </p:cNvSpPr>
          <p:nvPr>
            <p:ph type="body" idx="1"/>
          </p:nvPr>
        </p:nvSpPr>
        <p:spPr>
          <a:xfrm>
            <a:off x="499534" y="2057400"/>
            <a:ext cx="8017933" cy="3657600"/>
          </a:xfrm>
        </p:spPr>
        <p:txBody>
          <a:bodyPr/>
          <a:lstStyle/>
          <a:p>
            <a:r>
              <a:rPr lang="en-US" altLang="en-US" sz="2400" dirty="0">
                <a:latin typeface="Times New Roman" panose="02020603050405020304" pitchFamily="18" charset="0"/>
                <a:cs typeface="Times New Roman" panose="02020603050405020304" pitchFamily="18" charset="0"/>
              </a:rPr>
              <a:t>250 mg of IV cosyntropin (ACTH</a:t>
            </a:r>
            <a:r>
              <a:rPr lang="en-US" altLang="en-US" sz="2400" baseline="-25000" dirty="0">
                <a:latin typeface="Times New Roman" panose="02020603050405020304" pitchFamily="18" charset="0"/>
                <a:cs typeface="Times New Roman" panose="02020603050405020304" pitchFamily="18" charset="0"/>
              </a:rPr>
              <a:t>1-24</a:t>
            </a:r>
            <a:r>
              <a:rPr lang="en-US" altLang="en-US" sz="2400" dirty="0">
                <a:latin typeface="Times New Roman" panose="02020603050405020304" pitchFamily="18" charset="0"/>
                <a:cs typeface="Times New Roman" panose="02020603050405020304" pitchFamily="18" charset="0"/>
              </a:rPr>
              <a:t>)</a:t>
            </a:r>
          </a:p>
          <a:p>
            <a:r>
              <a:rPr lang="en-US" altLang="en-US" sz="2400" dirty="0">
                <a:latin typeface="Times New Roman" panose="02020603050405020304" pitchFamily="18" charset="0"/>
                <a:cs typeface="Times New Roman" panose="02020603050405020304" pitchFamily="18" charset="0"/>
              </a:rPr>
              <a:t>Plasma cortisol at time 0, 30 and 60 minutes</a:t>
            </a:r>
          </a:p>
          <a:p>
            <a:pPr lvl="1"/>
            <a:r>
              <a:rPr lang="en-US" altLang="en-US" sz="2400" dirty="0">
                <a:latin typeface="Times New Roman" panose="02020603050405020304" pitchFamily="18" charset="0"/>
                <a:cs typeface="Times New Roman" panose="02020603050405020304" pitchFamily="18" charset="0"/>
              </a:rPr>
              <a:t>Any value over 16 mg/dL is normal</a:t>
            </a:r>
          </a:p>
          <a:p>
            <a:r>
              <a:rPr lang="en-US" altLang="en-US" sz="2400" dirty="0">
                <a:latin typeface="Times New Roman" panose="02020603050405020304" pitchFamily="18" charset="0"/>
                <a:cs typeface="Times New Roman" panose="02020603050405020304" pitchFamily="18" charset="0"/>
              </a:rPr>
              <a:t>If peak response is less than 10 mg/dL, glucocorticoid replacement is required</a:t>
            </a:r>
          </a:p>
          <a:p>
            <a:r>
              <a:rPr lang="en-US" altLang="en-US" sz="2400" dirty="0">
                <a:latin typeface="Times New Roman" panose="02020603050405020304" pitchFamily="18" charset="0"/>
                <a:cs typeface="Times New Roman" panose="02020603050405020304" pitchFamily="18" charset="0"/>
              </a:rPr>
              <a:t>If peak response is between 10 and 16 mg/dL </a:t>
            </a:r>
          </a:p>
          <a:p>
            <a:pPr lvl="1"/>
            <a:r>
              <a:rPr lang="en-US" altLang="en-US" sz="2400" dirty="0">
                <a:latin typeface="Times New Roman" panose="02020603050405020304" pitchFamily="18" charset="0"/>
                <a:cs typeface="Times New Roman" panose="02020603050405020304" pitchFamily="18" charset="0"/>
              </a:rPr>
              <a:t>Glucocorticoid replacement is recommended during stress,</a:t>
            </a:r>
          </a:p>
          <a:p>
            <a:pPr lvl="1"/>
            <a:r>
              <a:rPr lang="en-US" altLang="en-US" sz="2400" dirty="0">
                <a:latin typeface="Times New Roman" panose="02020603050405020304" pitchFamily="18" charset="0"/>
                <a:cs typeface="Times New Roman" panose="02020603050405020304" pitchFamily="18" charset="0"/>
              </a:rPr>
              <a:t>Otherwise, replacement needs to be individualized </a:t>
            </a:r>
          </a:p>
          <a:p>
            <a:pPr marL="400050"/>
            <a:r>
              <a:rPr lang="en-US" sz="2400" dirty="0">
                <a:latin typeface="Times New Roman" panose="02020603050405020304" pitchFamily="18" charset="0"/>
                <a:cs typeface="Times New Roman" panose="02020603050405020304" pitchFamily="18" charset="0"/>
              </a:rPr>
              <a:t>Due to improvements in the  cortisol assay, cortisol cutoff has decreased from 18 to 16.</a:t>
            </a:r>
          </a:p>
          <a:p>
            <a:pPr lvl="1"/>
            <a:endParaRPr lang="en-US" altLang="en-US" sz="1778" dirty="0"/>
          </a:p>
          <a:p>
            <a:pPr>
              <a:buFontTx/>
              <a:buNone/>
            </a:pPr>
            <a:endParaRPr lang="en-US" altLang="en-US" dirty="0"/>
          </a:p>
        </p:txBody>
      </p:sp>
      <p:pic>
        <p:nvPicPr>
          <p:cNvPr id="159748" name="Picture 4">
            <a:extLst>
              <a:ext uri="{FF2B5EF4-FFF2-40B4-BE49-F238E27FC236}">
                <a16:creationId xmlns:a16="http://schemas.microsoft.com/office/drawing/2014/main" id="{25876419-C3A6-1143-B4C5-0D391A48E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0822" y="1799168"/>
            <a:ext cx="1286933" cy="12996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5B9DB83-F1EB-C441-B8F6-8E289E8F9905}"/>
              </a:ext>
            </a:extLst>
          </p:cNvPr>
          <p:cNvSpPr>
            <a:spLocks noGrp="1" noChangeArrowheads="1"/>
          </p:cNvSpPr>
          <p:nvPr>
            <p:ph type="title"/>
          </p:nvPr>
        </p:nvSpPr>
        <p:spPr/>
        <p:txBody>
          <a:bodyPr/>
          <a:lstStyle/>
          <a:p>
            <a:pPr>
              <a:defRPr/>
            </a:pPr>
            <a:r>
              <a:rPr lang="en-US" dirty="0">
                <a:solidFill>
                  <a:srgbClr val="FF0000"/>
                </a:solidFill>
                <a:cs typeface="+mj-cs"/>
              </a:rPr>
              <a:t>Outline</a:t>
            </a:r>
          </a:p>
        </p:txBody>
      </p:sp>
      <p:sp>
        <p:nvSpPr>
          <p:cNvPr id="151555" name="Rectangle 3">
            <a:extLst>
              <a:ext uri="{FF2B5EF4-FFF2-40B4-BE49-F238E27FC236}">
                <a16:creationId xmlns:a16="http://schemas.microsoft.com/office/drawing/2014/main" id="{DF0C8557-3415-0D4E-B006-A793353DBB60}"/>
              </a:ext>
            </a:extLst>
          </p:cNvPr>
          <p:cNvSpPr>
            <a:spLocks noGrp="1" noChangeArrowheads="1"/>
          </p:cNvSpPr>
          <p:nvPr>
            <p:ph type="body" idx="1"/>
          </p:nvPr>
        </p:nvSpPr>
        <p:spPr/>
        <p:txBody>
          <a:bodyPr/>
          <a:lstStyle/>
          <a:p>
            <a:pPr marL="342900" marR="0" lvl="0" indent="-342900">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Causes of Hypopituitarism</a:t>
            </a:r>
          </a:p>
          <a:p>
            <a:pPr marL="342900" marR="0" lvl="0" indent="-342900">
              <a:spcBef>
                <a:spcPts val="0"/>
              </a:spcBef>
              <a:spcAft>
                <a:spcPts val="0"/>
              </a:spcAft>
              <a:buFont typeface="Symbol"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Cortisol, the right and wrong way to give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Thyroid optimization</a:t>
            </a:r>
          </a:p>
          <a:p>
            <a:pPr marL="342900" marR="0" lvl="0" indent="-342900">
              <a:spcBef>
                <a:spcPts val="0"/>
              </a:spcBef>
              <a:spcAft>
                <a:spcPts val="0"/>
              </a:spcAft>
              <a:buFont typeface="Symbol" pitchFamily="2" charset="2"/>
              <a:buChar char=""/>
            </a:pP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Desiccated thyroid for central hypothyroidism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spcAft>
                <a:spcPts val="0"/>
              </a:spcAft>
              <a:buFont typeface="Symbol"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Growth hormone, not just for kids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Oxytocin-the love hormone</a:t>
            </a:r>
          </a:p>
          <a:p>
            <a:pPr marL="342900" marR="0" lvl="0" indent="-342900">
              <a:spcBef>
                <a:spcPts val="0"/>
              </a:spcBef>
              <a:spcAft>
                <a:spcPts val="0"/>
              </a:spcAft>
              <a:buFont typeface="Symbol"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Testosterone, not just for men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Stimulants to treat pituitary apathy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Learn about the common medicine you should never take if on growth hormone</a:t>
            </a:r>
          </a:p>
          <a:p>
            <a:pPr marL="342900" marR="0" lvl="0" indent="-342900">
              <a:spcBef>
                <a:spcPts val="0"/>
              </a:spcBef>
              <a:spcAft>
                <a:spcPts val="0"/>
              </a:spcAft>
              <a:buFont typeface="Symbol" pitchFamily="2" charset="2"/>
              <a:buChar char=""/>
            </a:pP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Learn how hormones interact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buFontTx/>
              <a:buNone/>
              <a:defRPr/>
            </a:pPr>
            <a:r>
              <a:rPr lang="en-US" dirty="0">
                <a:latin typeface="Times New Roman" panose="02020603050405020304" pitchFamily="18" charset="0"/>
                <a:cs typeface="Times New Roman" panose="02020603050405020304" pitchFamily="18" charset="0"/>
              </a:rPr>
              <a:t> </a:t>
            </a:r>
          </a:p>
        </p:txBody>
      </p:sp>
      <p:pic>
        <p:nvPicPr>
          <p:cNvPr id="2" name="Picture 6" descr="MMj02347170000[1]">
            <a:extLst>
              <a:ext uri="{FF2B5EF4-FFF2-40B4-BE49-F238E27FC236}">
                <a16:creationId xmlns:a16="http://schemas.microsoft.com/office/drawing/2014/main" id="{CA3E2FA5-E5F3-352E-FC03-8F81EE9A45E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86713" y="5105400"/>
            <a:ext cx="10969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975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CA732FB6-D162-4EEE-5758-5E852C39DB2C}"/>
              </a:ext>
            </a:extLst>
          </p:cNvPr>
          <p:cNvSpPr>
            <a:spLocks noGrp="1" noChangeArrowheads="1"/>
          </p:cNvSpPr>
          <p:nvPr>
            <p:ph type="title"/>
          </p:nvPr>
        </p:nvSpPr>
        <p:spPr/>
        <p:txBody>
          <a:bodyPr/>
          <a:lstStyle/>
          <a:p>
            <a:r>
              <a:rPr lang="en-US" altLang="en-US" dirty="0">
                <a:solidFill>
                  <a:schemeClr val="accent6"/>
                </a:solidFill>
              </a:rPr>
              <a:t>ITT/ metyrapone Tests</a:t>
            </a:r>
          </a:p>
        </p:txBody>
      </p:sp>
      <p:sp>
        <p:nvSpPr>
          <p:cNvPr id="160771" name="Rectangle 3">
            <a:extLst>
              <a:ext uri="{FF2B5EF4-FFF2-40B4-BE49-F238E27FC236}">
                <a16:creationId xmlns:a16="http://schemas.microsoft.com/office/drawing/2014/main" id="{386E43D9-55DA-79B9-A659-D6AD9423B3A7}"/>
              </a:ext>
            </a:extLst>
          </p:cNvPr>
          <p:cNvSpPr>
            <a:spLocks noGrp="1" noChangeArrowheads="1"/>
          </p:cNvSpPr>
          <p:nvPr>
            <p:ph type="body" idx="1"/>
          </p:nvPr>
        </p:nvSpPr>
        <p:spPr/>
        <p:txBody>
          <a:bodyPr/>
          <a:lstStyle/>
          <a:p>
            <a:r>
              <a:rPr lang="en-US" altLang="en-US" sz="1800" dirty="0"/>
              <a:t>Both can exacerbate glucocorticoid insufficiency</a:t>
            </a:r>
          </a:p>
          <a:p>
            <a:r>
              <a:rPr lang="en-US" altLang="en-US" sz="1800" dirty="0"/>
              <a:t>Both are non-physiological</a:t>
            </a:r>
          </a:p>
          <a:p>
            <a:r>
              <a:rPr lang="en-US" altLang="en-US" sz="1800" dirty="0"/>
              <a:t>Rarely needed</a:t>
            </a:r>
          </a:p>
          <a:p>
            <a:r>
              <a:rPr lang="en-US" altLang="en-US" sz="1800" dirty="0"/>
              <a:t>ITT requires physician supervision, but can also be used to diagnose GH deficiency</a:t>
            </a:r>
          </a:p>
          <a:p>
            <a:r>
              <a:rPr lang="en-US" altLang="en-US" sz="1800" dirty="0"/>
              <a:t>Patients often feel bad after metyrapone test</a:t>
            </a:r>
          </a:p>
          <a:p>
            <a:r>
              <a:rPr lang="en-US" sz="1800" b="0" i="0" u="none" strike="noStrike" dirty="0">
                <a:effectLst/>
              </a:rPr>
              <a:t>Alliance Rx, </a:t>
            </a:r>
            <a:r>
              <a:rPr lang="en-US" sz="1800" b="0" i="0" u="none" strike="noStrike" dirty="0" err="1">
                <a:effectLst/>
              </a:rPr>
              <a:t>metopirone</a:t>
            </a:r>
            <a:r>
              <a:rPr lang="en-US" sz="1800" b="0" i="0" u="none" strike="noStrike" dirty="0">
                <a:effectLst/>
              </a:rPr>
              <a:t> 30 mg/kg</a:t>
            </a:r>
          </a:p>
          <a:p>
            <a:r>
              <a:rPr lang="en-US" altLang="en-US" sz="1800" dirty="0"/>
              <a:t>Comes in 250 mg pills 11 pills</a:t>
            </a:r>
          </a:p>
          <a:p>
            <a:r>
              <a:rPr lang="en-US" altLang="en-US" sz="1800" dirty="0"/>
              <a:t>11-deoxycortisol at 8 am, give 50 mg of hydrocortisone after blood draw</a:t>
            </a:r>
          </a:p>
          <a:p>
            <a:r>
              <a:rPr lang="en-US" sz="1800" dirty="0">
                <a:effectLst/>
              </a:rPr>
              <a:t>Adrenal insufficiency is diagnosed if the 11-S level does not exceed 70 ng/mL and the cortisol level is &lt;5 </a:t>
            </a:r>
            <a:r>
              <a:rPr lang="el-GR" sz="1800" dirty="0">
                <a:effectLst/>
              </a:rPr>
              <a:t>μ</a:t>
            </a:r>
            <a:r>
              <a:rPr lang="en-US" sz="1800" dirty="0">
                <a:effectLst/>
              </a:rPr>
              <a:t>g/dL</a:t>
            </a:r>
          </a:p>
          <a:p>
            <a:endParaRPr lang="en-US" altLang="en-US" sz="2489" dirty="0"/>
          </a:p>
          <a:p>
            <a:endParaRPr lang="en-US" altLang="en-US" dirty="0"/>
          </a:p>
        </p:txBody>
      </p:sp>
      <p:pic>
        <p:nvPicPr>
          <p:cNvPr id="160772" name="Picture 4">
            <a:extLst>
              <a:ext uri="{FF2B5EF4-FFF2-40B4-BE49-F238E27FC236}">
                <a16:creationId xmlns:a16="http://schemas.microsoft.com/office/drawing/2014/main" id="{17DA07E1-880C-CC29-9324-CA81236B0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8910" y="4856356"/>
            <a:ext cx="1267178" cy="16368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80D90DBD-103D-D738-8EAE-AF55279742FE}"/>
              </a:ext>
            </a:extLst>
          </p:cNvPr>
          <p:cNvSpPr>
            <a:spLocks noGrp="1" noChangeArrowheads="1"/>
          </p:cNvSpPr>
          <p:nvPr>
            <p:ph type="title"/>
          </p:nvPr>
        </p:nvSpPr>
        <p:spPr>
          <a:xfrm>
            <a:off x="1075267" y="615244"/>
            <a:ext cx="6908800" cy="1016000"/>
          </a:xfrm>
        </p:spPr>
        <p:txBody>
          <a:bodyPr/>
          <a:lstStyle/>
          <a:p>
            <a:r>
              <a:rPr lang="en-US" altLang="en-US" sz="2844" b="1" dirty="0">
                <a:solidFill>
                  <a:schemeClr val="accent6"/>
                </a:solidFill>
                <a:latin typeface="Times New Roman" panose="02020603050405020304" pitchFamily="18" charset="0"/>
              </a:rPr>
              <a:t>Daily Cortisol Production Rate In Man</a:t>
            </a:r>
            <a:endParaRPr lang="en-US" altLang="en-US" sz="2489" b="1" dirty="0">
              <a:solidFill>
                <a:schemeClr val="accent6"/>
              </a:solidFill>
              <a:latin typeface="Times New Roman" panose="02020603050405020304" pitchFamily="18" charset="0"/>
            </a:endParaRPr>
          </a:p>
        </p:txBody>
      </p:sp>
      <p:sp>
        <p:nvSpPr>
          <p:cNvPr id="157699" name="Rectangle 3">
            <a:extLst>
              <a:ext uri="{FF2B5EF4-FFF2-40B4-BE49-F238E27FC236}">
                <a16:creationId xmlns:a16="http://schemas.microsoft.com/office/drawing/2014/main" id="{7EBCDC24-AC1D-966D-BF46-F08A3C7DF70C}"/>
              </a:ext>
            </a:extLst>
          </p:cNvPr>
          <p:cNvSpPr>
            <a:spLocks noGrp="1" noChangeArrowheads="1"/>
          </p:cNvSpPr>
          <p:nvPr>
            <p:ph type="body" idx="1"/>
          </p:nvPr>
        </p:nvSpPr>
        <p:spPr>
          <a:xfrm>
            <a:off x="465667" y="1600200"/>
            <a:ext cx="8001000" cy="3657600"/>
          </a:xfrm>
        </p:spPr>
        <p:txBody>
          <a:bodyPr/>
          <a:lstStyle/>
          <a:p>
            <a:pPr>
              <a:lnSpc>
                <a:spcPct val="90000"/>
              </a:lnSpc>
            </a:pPr>
            <a:r>
              <a:rPr lang="en-US" altLang="en-US" sz="2133" dirty="0">
                <a:latin typeface="Times New Roman" panose="02020603050405020304" pitchFamily="18" charset="0"/>
              </a:rPr>
              <a:t>Esteban et al. (</a:t>
            </a:r>
            <a:r>
              <a:rPr lang="en-US" altLang="en-US" sz="2133" i="1" dirty="0">
                <a:latin typeface="Times New Roman" panose="02020603050405020304" pitchFamily="18" charset="0"/>
              </a:rPr>
              <a:t>JCEM</a:t>
            </a:r>
            <a:r>
              <a:rPr lang="en-US" altLang="en-US" sz="2133" dirty="0">
                <a:latin typeface="Times New Roman" panose="02020603050405020304" pitchFamily="18" charset="0"/>
              </a:rPr>
              <a:t>, 72: 39, 1991) measured daily cortisol production rates in normal volunteers with a stable cortisol isotope method</a:t>
            </a:r>
          </a:p>
          <a:p>
            <a:pPr lvl="1">
              <a:lnSpc>
                <a:spcPct val="90000"/>
              </a:lnSpc>
            </a:pPr>
            <a:r>
              <a:rPr lang="en-US" altLang="en-US" sz="1778" dirty="0">
                <a:latin typeface="Times New Roman" panose="02020603050405020304" pitchFamily="18" charset="0"/>
              </a:rPr>
              <a:t>9.9 +/- 2.7 mg/day, 5.7 mg/m</a:t>
            </a:r>
            <a:r>
              <a:rPr lang="en-US" altLang="en-US" sz="1778" baseline="30000" dirty="0">
                <a:latin typeface="Times New Roman" panose="02020603050405020304" pitchFamily="18" charset="0"/>
              </a:rPr>
              <a:t>2</a:t>
            </a:r>
            <a:r>
              <a:rPr lang="en-US" altLang="en-US" sz="1778" dirty="0">
                <a:latin typeface="Times New Roman" panose="02020603050405020304" pitchFamily="18" charset="0"/>
              </a:rPr>
              <a:t> day</a:t>
            </a:r>
          </a:p>
          <a:p>
            <a:pPr>
              <a:lnSpc>
                <a:spcPct val="90000"/>
              </a:lnSpc>
            </a:pPr>
            <a:r>
              <a:rPr lang="en-US" altLang="en-US" sz="2133" dirty="0">
                <a:latin typeface="Times New Roman" panose="02020603050405020304" pitchFamily="18" charset="0"/>
              </a:rPr>
              <a:t>Most, but not all of oral cortisol is absorbed</a:t>
            </a:r>
          </a:p>
          <a:p>
            <a:pPr lvl="1">
              <a:lnSpc>
                <a:spcPct val="90000"/>
              </a:lnSpc>
            </a:pPr>
            <a:r>
              <a:rPr lang="en-US" altLang="en-US" sz="1778" dirty="0">
                <a:latin typeface="Times New Roman" panose="02020603050405020304" pitchFamily="18" charset="0"/>
              </a:rPr>
              <a:t>Need to take 12-15 mg/day</a:t>
            </a:r>
          </a:p>
          <a:p>
            <a:pPr>
              <a:lnSpc>
                <a:spcPct val="90000"/>
              </a:lnSpc>
            </a:pPr>
            <a:r>
              <a:rPr lang="en-US" altLang="en-US" sz="2133" dirty="0">
                <a:latin typeface="Times New Roman" panose="02020603050405020304" pitchFamily="18" charset="0"/>
              </a:rPr>
              <a:t>True physiological replacement is likely to be benign</a:t>
            </a:r>
          </a:p>
          <a:p>
            <a:pPr>
              <a:lnSpc>
                <a:spcPct val="90000"/>
              </a:lnSpc>
            </a:pPr>
            <a:r>
              <a:rPr lang="en-US" altLang="en-US" sz="2133" dirty="0">
                <a:latin typeface="Times New Roman" panose="02020603050405020304" pitchFamily="18" charset="0"/>
              </a:rPr>
              <a:t>Cortisol secretion is highly regulated </a:t>
            </a:r>
          </a:p>
          <a:p>
            <a:pPr lvl="1">
              <a:lnSpc>
                <a:spcPct val="90000"/>
              </a:lnSpc>
            </a:pPr>
            <a:r>
              <a:rPr lang="en-US" altLang="en-US" sz="1778" dirty="0">
                <a:latin typeface="Times New Roman" panose="02020603050405020304" pitchFamily="18" charset="0"/>
              </a:rPr>
              <a:t>Stress, circadian rhythm-doubt we can do as well as mother nature</a:t>
            </a:r>
          </a:p>
          <a:p>
            <a:pPr>
              <a:lnSpc>
                <a:spcPct val="90000"/>
              </a:lnSpc>
            </a:pPr>
            <a:r>
              <a:rPr lang="en-US" altLang="en-US" sz="2133" dirty="0">
                <a:latin typeface="Times New Roman" panose="02020603050405020304" pitchFamily="18" charset="0"/>
              </a:rPr>
              <a:t>Most glucocorticoid replacement is supraphysiological</a:t>
            </a:r>
          </a:p>
          <a:p>
            <a:pPr lvl="1">
              <a:lnSpc>
                <a:spcPct val="90000"/>
              </a:lnSpc>
            </a:pPr>
            <a:r>
              <a:rPr lang="en-US" altLang="en-US" sz="1778" dirty="0">
                <a:latin typeface="Times New Roman" panose="02020603050405020304" pitchFamily="18" charset="0"/>
              </a:rPr>
              <a:t>Leads to osteoporosis, glucose intolerance and increased infections</a:t>
            </a:r>
          </a:p>
          <a:p>
            <a:pPr>
              <a:lnSpc>
                <a:spcPct val="90000"/>
              </a:lnSpc>
            </a:pPr>
            <a:endParaRPr lang="en-US" altLang="en-US" sz="2178" dirty="0">
              <a:latin typeface="Times New Roman" panose="02020603050405020304" pitchFamily="18" charset="0"/>
            </a:endParaRPr>
          </a:p>
          <a:p>
            <a:pPr>
              <a:lnSpc>
                <a:spcPct val="90000"/>
              </a:lnSpc>
            </a:pPr>
            <a:endParaRPr lang="en-US" altLang="en-US" sz="1422" dirty="0">
              <a:solidFill>
                <a:srgbClr val="000000"/>
              </a:solidFill>
              <a:latin typeface="Times New Roman" panose="02020603050405020304" pitchFamily="18" charset="0"/>
            </a:endParaRPr>
          </a:p>
        </p:txBody>
      </p:sp>
      <p:pic>
        <p:nvPicPr>
          <p:cNvPr id="157700" name="Picture 4">
            <a:extLst>
              <a:ext uri="{FF2B5EF4-FFF2-40B4-BE49-F238E27FC236}">
                <a16:creationId xmlns:a16="http://schemas.microsoft.com/office/drawing/2014/main" id="{42E1F028-1081-B197-BEA8-15BA6B53E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110"/>
          <a:stretch>
            <a:fillRect/>
          </a:stretch>
        </p:blipFill>
        <p:spPr bwMode="auto">
          <a:xfrm>
            <a:off x="5969000" y="2353734"/>
            <a:ext cx="1320800" cy="17638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F792360E-2247-25DF-5BC6-59FD07B26ECF}"/>
              </a:ext>
            </a:extLst>
          </p:cNvPr>
          <p:cNvSpPr>
            <a:spLocks noGrp="1" noChangeArrowheads="1"/>
          </p:cNvSpPr>
          <p:nvPr>
            <p:ph type="title"/>
          </p:nvPr>
        </p:nvSpPr>
        <p:spPr/>
        <p:txBody>
          <a:bodyPr/>
          <a:lstStyle/>
          <a:p>
            <a:pPr>
              <a:defRPr/>
            </a:pPr>
            <a:r>
              <a:rPr lang="en-US" dirty="0">
                <a:solidFill>
                  <a:schemeClr val="accent6"/>
                </a:solidFill>
                <a:latin typeface="Times New Roman" charset="0"/>
              </a:rPr>
              <a:t>Reminder</a:t>
            </a:r>
          </a:p>
        </p:txBody>
      </p:sp>
      <p:sp>
        <p:nvSpPr>
          <p:cNvPr id="53250" name="Rectangle 3">
            <a:extLst>
              <a:ext uri="{FF2B5EF4-FFF2-40B4-BE49-F238E27FC236}">
                <a16:creationId xmlns:a16="http://schemas.microsoft.com/office/drawing/2014/main" id="{FC1F6B64-F624-1B66-C806-DFA127DC8960}"/>
              </a:ext>
            </a:extLst>
          </p:cNvPr>
          <p:cNvSpPr>
            <a:spLocks noGrp="1" noChangeArrowheads="1"/>
          </p:cNvSpPr>
          <p:nvPr>
            <p:ph type="body" idx="1"/>
          </p:nvPr>
        </p:nvSpPr>
        <p:spPr>
          <a:xfrm>
            <a:off x="660400" y="1825978"/>
            <a:ext cx="7772400" cy="3657600"/>
          </a:xfrm>
        </p:spPr>
        <p:txBody>
          <a:bodyPr/>
          <a:lstStyle/>
          <a:p>
            <a:pPr>
              <a:lnSpc>
                <a:spcPct val="90000"/>
              </a:lnSpc>
              <a:defRPr/>
            </a:pPr>
            <a:r>
              <a:rPr lang="en-US" sz="1778">
                <a:latin typeface="Times New Roman" charset="0"/>
              </a:rPr>
              <a:t>ACTH is the last hormone to be affected in pituitary insufficiency (GH, TSH, gonadotropins have to be invariably lost)</a:t>
            </a:r>
          </a:p>
          <a:p>
            <a:pPr>
              <a:lnSpc>
                <a:spcPct val="90000"/>
              </a:lnSpc>
              <a:defRPr/>
            </a:pPr>
            <a:r>
              <a:rPr lang="en-US" sz="1778">
                <a:latin typeface="Times New Roman" charset="0"/>
              </a:rPr>
              <a:t>Symptoms of glucocorticoid insufficiency are unique (weight loss, nausea, abdominal pain)</a:t>
            </a:r>
          </a:p>
          <a:p>
            <a:pPr>
              <a:lnSpc>
                <a:spcPct val="90000"/>
              </a:lnSpc>
              <a:defRPr/>
            </a:pPr>
            <a:r>
              <a:rPr lang="en-US" sz="1778">
                <a:latin typeface="Times New Roman" charset="0"/>
              </a:rPr>
              <a:t>Primary adrenal insufficiency is relatively rare and also has a unique symptom and lab complex.</a:t>
            </a:r>
          </a:p>
          <a:p>
            <a:pPr>
              <a:lnSpc>
                <a:spcPct val="90000"/>
              </a:lnSpc>
              <a:defRPr/>
            </a:pPr>
            <a:r>
              <a:rPr lang="en-US" sz="1778">
                <a:latin typeface="Times New Roman" charset="0"/>
              </a:rPr>
              <a:t>Once started, glucocorticoids may be hard to stop and are often very detrimental.</a:t>
            </a:r>
          </a:p>
          <a:p>
            <a:pPr>
              <a:lnSpc>
                <a:spcPct val="90000"/>
              </a:lnSpc>
              <a:defRPr/>
            </a:pPr>
            <a:r>
              <a:rPr lang="en-US" sz="1778">
                <a:latin typeface="Times New Roman" charset="0"/>
              </a:rPr>
              <a:t>Its probably a false-positive test, unless its in the right context.</a:t>
            </a:r>
          </a:p>
          <a:p>
            <a:pPr>
              <a:lnSpc>
                <a:spcPct val="90000"/>
              </a:lnSpc>
              <a:defRPr/>
            </a:pPr>
            <a:r>
              <a:rPr lang="en-US" sz="1778">
                <a:latin typeface="Times New Roman" charset="0"/>
              </a:rPr>
              <a:t>Think twice before going on glucocorticoids.</a:t>
            </a:r>
          </a:p>
          <a:p>
            <a:pPr>
              <a:lnSpc>
                <a:spcPct val="90000"/>
              </a:lnSpc>
              <a:defRPr/>
            </a:pPr>
            <a:r>
              <a:rPr lang="en-US" sz="1778">
                <a:latin typeface="Times New Roman" charset="0"/>
              </a:rPr>
              <a:t>Glucocorticoids stimulate mood, so the fact that you feel better on glucocorticoids does not mean you have adrenal insufficiency</a:t>
            </a:r>
          </a:p>
        </p:txBody>
      </p:sp>
      <p:pic>
        <p:nvPicPr>
          <p:cNvPr id="2" name="Picture 5">
            <a:extLst>
              <a:ext uri="{FF2B5EF4-FFF2-40B4-BE49-F238E27FC236}">
                <a16:creationId xmlns:a16="http://schemas.microsoft.com/office/drawing/2014/main" id="{8F46CBDA-DAF9-00D2-4FB0-60C5E5DE2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83719">
            <a:off x="6758852" y="5096249"/>
            <a:ext cx="1563511" cy="16058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1026">
            <a:extLst>
              <a:ext uri="{FF2B5EF4-FFF2-40B4-BE49-F238E27FC236}">
                <a16:creationId xmlns:a16="http://schemas.microsoft.com/office/drawing/2014/main" id="{D2B2E911-2362-9C92-B88B-69692FD391F7}"/>
              </a:ext>
            </a:extLst>
          </p:cNvPr>
          <p:cNvSpPr>
            <a:spLocks noGrp="1" noChangeArrowheads="1"/>
          </p:cNvSpPr>
          <p:nvPr>
            <p:ph type="title"/>
          </p:nvPr>
        </p:nvSpPr>
        <p:spPr>
          <a:xfrm>
            <a:off x="348344" y="516467"/>
            <a:ext cx="8276366" cy="821267"/>
          </a:xfrm>
        </p:spPr>
        <p:txBody>
          <a:bodyPr/>
          <a:lstStyle/>
          <a:p>
            <a:r>
              <a:rPr lang="en-US" sz="3600" dirty="0">
                <a:solidFill>
                  <a:schemeClr val="accent6"/>
                </a:solidFill>
                <a:effectLst/>
                <a:latin typeface="Times New Roman" panose="02020603050405020304" pitchFamily="18" charset="0"/>
                <a:ea typeface="Times New Roman" panose="02020603050405020304" pitchFamily="18" charset="0"/>
              </a:rPr>
              <a:t>Cortisol, the right and wrong way to give</a:t>
            </a:r>
            <a:endParaRPr lang="en-US" altLang="en-US" sz="3600" i="1" dirty="0">
              <a:solidFill>
                <a:schemeClr val="accent6"/>
              </a:solidFill>
            </a:endParaRPr>
          </a:p>
        </p:txBody>
      </p:sp>
      <p:sp>
        <p:nvSpPr>
          <p:cNvPr id="244739" name="Rectangle 1027">
            <a:extLst>
              <a:ext uri="{FF2B5EF4-FFF2-40B4-BE49-F238E27FC236}">
                <a16:creationId xmlns:a16="http://schemas.microsoft.com/office/drawing/2014/main" id="{F91C40C4-DB3E-B9FA-9DC1-BB016C333BD7}"/>
              </a:ext>
            </a:extLst>
          </p:cNvPr>
          <p:cNvSpPr>
            <a:spLocks noGrp="1" noChangeArrowheads="1"/>
          </p:cNvSpPr>
          <p:nvPr>
            <p:ph type="body" idx="1"/>
          </p:nvPr>
        </p:nvSpPr>
        <p:spPr>
          <a:xfrm>
            <a:off x="519290" y="1238956"/>
            <a:ext cx="8017933" cy="3657600"/>
          </a:xfrm>
        </p:spPr>
        <p:txBody>
          <a:bodyPr/>
          <a:lstStyle/>
          <a:p>
            <a:pPr>
              <a:lnSpc>
                <a:spcPct val="90000"/>
              </a:lnSpc>
            </a:pPr>
            <a:r>
              <a:rPr lang="en-US" altLang="en-US" sz="2311" dirty="0"/>
              <a:t>Most patients are over-treated</a:t>
            </a:r>
          </a:p>
          <a:p>
            <a:pPr>
              <a:lnSpc>
                <a:spcPct val="90000"/>
              </a:lnSpc>
            </a:pPr>
            <a:r>
              <a:rPr lang="en-US" altLang="en-US" sz="2311" dirty="0"/>
              <a:t>Earliest manifestation of </a:t>
            </a:r>
            <a:r>
              <a:rPr lang="en-US" altLang="en-US" sz="2311" i="1" dirty="0"/>
              <a:t>excess</a:t>
            </a:r>
            <a:r>
              <a:rPr lang="en-US" altLang="en-US" sz="2311" dirty="0"/>
              <a:t> treatment is </a:t>
            </a:r>
          </a:p>
          <a:p>
            <a:pPr lvl="1">
              <a:lnSpc>
                <a:spcPct val="90000"/>
              </a:lnSpc>
            </a:pPr>
            <a:r>
              <a:rPr lang="en-US" altLang="en-US" sz="1956" dirty="0"/>
              <a:t>Easy </a:t>
            </a:r>
            <a:r>
              <a:rPr lang="en-US" altLang="en-US" sz="1956" dirty="0" err="1"/>
              <a:t>bruisability</a:t>
            </a:r>
            <a:endParaRPr lang="en-US" altLang="en-US" sz="1956" dirty="0"/>
          </a:p>
          <a:p>
            <a:pPr lvl="1">
              <a:lnSpc>
                <a:spcPct val="90000"/>
              </a:lnSpc>
            </a:pPr>
            <a:r>
              <a:rPr lang="en-US" altLang="en-US" sz="1956" dirty="0"/>
              <a:t>Weight gain, central obesity, etc.</a:t>
            </a:r>
          </a:p>
          <a:p>
            <a:pPr>
              <a:lnSpc>
                <a:spcPct val="90000"/>
              </a:lnSpc>
            </a:pPr>
            <a:r>
              <a:rPr lang="en-US" altLang="en-US" sz="2311" dirty="0"/>
              <a:t>Earliest manifestation of </a:t>
            </a:r>
            <a:r>
              <a:rPr lang="en-US" altLang="en-US" sz="2311" i="1" dirty="0"/>
              <a:t>inadequate</a:t>
            </a:r>
            <a:r>
              <a:rPr lang="en-US" altLang="en-US" sz="2311" dirty="0"/>
              <a:t> treatment is joint pain or GI issues-</a:t>
            </a:r>
            <a:r>
              <a:rPr lang="en-US" altLang="en-US" sz="2400" dirty="0"/>
              <a:t> nausea, vomiting, diarrhea, abdominal pain</a:t>
            </a:r>
          </a:p>
          <a:p>
            <a:pPr>
              <a:lnSpc>
                <a:spcPct val="90000"/>
              </a:lnSpc>
            </a:pPr>
            <a:r>
              <a:rPr lang="en-US" altLang="en-US" sz="2400" dirty="0"/>
              <a:t>GI issues exacerbate glucocorticoid absorption-vicious cycle</a:t>
            </a:r>
            <a:endParaRPr lang="en-US" altLang="en-US" sz="2311" dirty="0"/>
          </a:p>
          <a:p>
            <a:pPr>
              <a:lnSpc>
                <a:spcPct val="90000"/>
              </a:lnSpc>
            </a:pPr>
            <a:r>
              <a:rPr lang="en-US" altLang="en-US" sz="2311" dirty="0"/>
              <a:t>Reasonable to mimic circadian rhythm with most but not all cortisol, given first thing in the morning</a:t>
            </a:r>
          </a:p>
          <a:p>
            <a:pPr>
              <a:lnSpc>
                <a:spcPct val="90000"/>
              </a:lnSpc>
            </a:pPr>
            <a:r>
              <a:rPr lang="en-US" altLang="en-US" sz="2311" dirty="0"/>
              <a:t>Other studies suggest higher dose in AM, with lower doses throughout the day. Often 4 times a day</a:t>
            </a:r>
          </a:p>
          <a:p>
            <a:pPr lvl="1">
              <a:lnSpc>
                <a:spcPct val="90000"/>
              </a:lnSpc>
            </a:pPr>
            <a:r>
              <a:rPr lang="en-US" altLang="en-US" sz="1956" dirty="0"/>
              <a:t>May mimic cortisol secretion</a:t>
            </a:r>
          </a:p>
          <a:p>
            <a:pPr>
              <a:lnSpc>
                <a:spcPct val="90000"/>
              </a:lnSpc>
            </a:pPr>
            <a:r>
              <a:rPr lang="en-US" altLang="en-US" sz="2311" dirty="0"/>
              <a:t>Want to avoid large nighttime administration as it could lead to sleep disturbances</a:t>
            </a:r>
          </a:p>
          <a:p>
            <a:pPr lvl="1">
              <a:lnSpc>
                <a:spcPct val="90000"/>
              </a:lnSpc>
            </a:pPr>
            <a:r>
              <a:rPr lang="en-US" altLang="en-US" sz="1956" dirty="0"/>
              <a:t>But my study found patients need a bit of cortisol at bedtime to go into deep sleep</a:t>
            </a:r>
          </a:p>
          <a:p>
            <a:pPr>
              <a:lnSpc>
                <a:spcPct val="90000"/>
              </a:lnSpc>
            </a:pPr>
            <a:endParaRPr lang="en-US" altLang="en-US" sz="231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C456A1C8-B2BE-62B6-988F-6A5D564242FC}"/>
              </a:ext>
            </a:extLst>
          </p:cNvPr>
          <p:cNvSpPr>
            <a:spLocks noGrp="1" noChangeArrowheads="1"/>
          </p:cNvSpPr>
          <p:nvPr>
            <p:ph type="title"/>
          </p:nvPr>
        </p:nvSpPr>
        <p:spPr>
          <a:xfrm>
            <a:off x="130629" y="668867"/>
            <a:ext cx="9434285" cy="702733"/>
          </a:xfrm>
        </p:spPr>
        <p:txBody>
          <a:bodyPr/>
          <a:lstStyle/>
          <a:p>
            <a:r>
              <a:rPr lang="en-US" sz="3600" dirty="0">
                <a:solidFill>
                  <a:schemeClr val="accent6"/>
                </a:solidFill>
                <a:effectLst/>
                <a:latin typeface="Times New Roman" panose="02020603050405020304" pitchFamily="18" charset="0"/>
                <a:ea typeface="Times New Roman" panose="02020603050405020304" pitchFamily="18" charset="0"/>
              </a:rPr>
              <a:t>Cortisol, the right and wrong way to give</a:t>
            </a:r>
            <a:r>
              <a:rPr lang="en-US" altLang="en-US" sz="3600" dirty="0">
                <a:solidFill>
                  <a:schemeClr val="accent6"/>
                </a:solidFill>
              </a:rPr>
              <a:t> </a:t>
            </a:r>
            <a:r>
              <a:rPr lang="en-US" altLang="en-US" sz="3600" i="1" dirty="0">
                <a:solidFill>
                  <a:schemeClr val="accent6"/>
                </a:solidFill>
              </a:rPr>
              <a:t>(2)</a:t>
            </a:r>
          </a:p>
        </p:txBody>
      </p:sp>
      <p:sp>
        <p:nvSpPr>
          <p:cNvPr id="162819" name="Rectangle 3">
            <a:extLst>
              <a:ext uri="{FF2B5EF4-FFF2-40B4-BE49-F238E27FC236}">
                <a16:creationId xmlns:a16="http://schemas.microsoft.com/office/drawing/2014/main" id="{B82A1906-A4C5-7D6C-6463-5A158E71C1C4}"/>
              </a:ext>
            </a:extLst>
          </p:cNvPr>
          <p:cNvSpPr>
            <a:spLocks noGrp="1" noChangeArrowheads="1"/>
          </p:cNvSpPr>
          <p:nvPr>
            <p:ph type="body" idx="1"/>
          </p:nvPr>
        </p:nvSpPr>
        <p:spPr>
          <a:xfrm>
            <a:off x="550333" y="1464733"/>
            <a:ext cx="8009467" cy="3657600"/>
          </a:xfrm>
        </p:spPr>
        <p:txBody>
          <a:bodyPr/>
          <a:lstStyle/>
          <a:p>
            <a:pPr>
              <a:lnSpc>
                <a:spcPct val="80000"/>
              </a:lnSpc>
            </a:pPr>
            <a:r>
              <a:rPr lang="en-US" altLang="en-US" sz="2489" dirty="0"/>
              <a:t>No studies comparing different treatment regimens</a:t>
            </a:r>
          </a:p>
          <a:p>
            <a:pPr>
              <a:lnSpc>
                <a:spcPct val="80000"/>
              </a:lnSpc>
            </a:pPr>
            <a:r>
              <a:rPr lang="en-US" altLang="en-US" sz="2489" dirty="0"/>
              <a:t>My approach is to use hydrocortisone mainly in AM</a:t>
            </a:r>
          </a:p>
          <a:p>
            <a:pPr>
              <a:lnSpc>
                <a:spcPct val="80000"/>
              </a:lnSpc>
            </a:pPr>
            <a:r>
              <a:rPr lang="en-US" altLang="en-US" sz="2489" dirty="0"/>
              <a:t>Aim for dose between 15 and 20 mg/day in a woman</a:t>
            </a:r>
          </a:p>
          <a:p>
            <a:pPr lvl="1">
              <a:lnSpc>
                <a:spcPct val="80000"/>
              </a:lnSpc>
            </a:pPr>
            <a:r>
              <a:rPr lang="en-US" altLang="en-US" sz="2133" dirty="0"/>
              <a:t>Slightly higher in a man</a:t>
            </a:r>
          </a:p>
          <a:p>
            <a:pPr>
              <a:lnSpc>
                <a:spcPct val="80000"/>
              </a:lnSpc>
            </a:pPr>
            <a:r>
              <a:rPr lang="en-US" altLang="en-US" sz="2489" dirty="0"/>
              <a:t>Decrease dose slowly until some symptoms develop, then go back a dose</a:t>
            </a:r>
          </a:p>
          <a:p>
            <a:pPr>
              <a:lnSpc>
                <a:spcPct val="80000"/>
              </a:lnSpc>
            </a:pPr>
            <a:r>
              <a:rPr lang="en-US" altLang="en-US" sz="2489" dirty="0"/>
              <a:t>Small changes make a big difference, especially between 15 and 25 mg a day of hydrocortisone</a:t>
            </a:r>
          </a:p>
          <a:p>
            <a:pPr>
              <a:lnSpc>
                <a:spcPct val="80000"/>
              </a:lnSpc>
            </a:pPr>
            <a:r>
              <a:rPr lang="en-US" altLang="en-US" sz="2489" dirty="0"/>
              <a:t>Increase dose with illness</a:t>
            </a:r>
          </a:p>
          <a:p>
            <a:pPr>
              <a:lnSpc>
                <a:spcPct val="80000"/>
              </a:lnSpc>
            </a:pPr>
            <a:r>
              <a:rPr lang="en-US" altLang="en-US" sz="2489" i="1" dirty="0"/>
              <a:t>Short term</a:t>
            </a:r>
            <a:r>
              <a:rPr lang="en-US" altLang="en-US" sz="2489" dirty="0"/>
              <a:t>: it’s better to err on giving more</a:t>
            </a:r>
          </a:p>
          <a:p>
            <a:pPr>
              <a:lnSpc>
                <a:spcPct val="80000"/>
              </a:lnSpc>
            </a:pPr>
            <a:r>
              <a:rPr lang="en-US" altLang="en-US" sz="2489" i="1" dirty="0"/>
              <a:t>Long term</a:t>
            </a:r>
            <a:r>
              <a:rPr lang="en-US" altLang="en-US" sz="2489" dirty="0"/>
              <a:t>: it’s better to give less</a:t>
            </a:r>
          </a:p>
          <a:p>
            <a:pPr>
              <a:lnSpc>
                <a:spcPct val="80000"/>
              </a:lnSpc>
            </a:pPr>
            <a:r>
              <a:rPr lang="en-US" altLang="en-US" sz="2489" dirty="0"/>
              <a:t>Can take 2.5 or 5 mg more during heavy exercise</a:t>
            </a:r>
          </a:p>
          <a:p>
            <a:pPr>
              <a:lnSpc>
                <a:spcPct val="80000"/>
              </a:lnSpc>
              <a:buFontTx/>
              <a:buNone/>
            </a:pPr>
            <a:endParaRPr lang="en-US" altLang="en-US" sz="1778" dirty="0"/>
          </a:p>
          <a:p>
            <a:pPr>
              <a:lnSpc>
                <a:spcPct val="80000"/>
              </a:lnSpc>
              <a:buFontTx/>
              <a:buNone/>
            </a:pPr>
            <a:r>
              <a:rPr lang="en-US" altLang="en-US" sz="711" dirty="0"/>
              <a:t> </a:t>
            </a:r>
          </a:p>
          <a:p>
            <a:pPr>
              <a:lnSpc>
                <a:spcPct val="80000"/>
              </a:lnSpc>
            </a:pPr>
            <a:endParaRPr lang="en-US" altLang="en-US" sz="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7129598C-09DE-6B47-971C-DC61E65B9EE0}"/>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sz="2400">
                <a:solidFill>
                  <a:srgbClr val="FAFD00"/>
                </a:solidFill>
                <a:latin typeface="Times New Roman" panose="02020603050405020304" pitchFamily="18" charset="0"/>
                <a:ea typeface="ＭＳ Ｐゴシック" panose="020B0600070205080204" pitchFamily="34" charset="-128"/>
              </a:defRPr>
            </a:lvl1pPr>
            <a:lvl2pPr marL="742950" indent="-285750">
              <a:defRPr sz="2400">
                <a:solidFill>
                  <a:srgbClr val="FAFD00"/>
                </a:solidFill>
                <a:latin typeface="Times New Roman" panose="02020603050405020304" pitchFamily="18" charset="0"/>
                <a:ea typeface="ＭＳ Ｐゴシック" panose="020B0600070205080204" pitchFamily="34" charset="-128"/>
              </a:defRPr>
            </a:lvl2pPr>
            <a:lvl3pPr marL="1143000" indent="-228600">
              <a:defRPr sz="2400">
                <a:solidFill>
                  <a:srgbClr val="FAFD00"/>
                </a:solidFill>
                <a:latin typeface="Times New Roman" panose="02020603050405020304" pitchFamily="18" charset="0"/>
                <a:ea typeface="ＭＳ Ｐゴシック" panose="020B0600070205080204" pitchFamily="34" charset="-128"/>
              </a:defRPr>
            </a:lvl3pPr>
            <a:lvl4pPr marL="1600200" indent="-228600">
              <a:defRPr sz="2400">
                <a:solidFill>
                  <a:srgbClr val="FAFD00"/>
                </a:solidFill>
                <a:latin typeface="Times New Roman" panose="02020603050405020304" pitchFamily="18" charset="0"/>
                <a:ea typeface="ＭＳ Ｐゴシック" panose="020B0600070205080204" pitchFamily="34" charset="-128"/>
              </a:defRPr>
            </a:lvl4pPr>
            <a:lvl5pPr marL="2057400" indent="-228600">
              <a:defRPr sz="2400">
                <a:solidFill>
                  <a:srgbClr val="FAFD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9pPr>
          </a:lstStyle>
          <a:p>
            <a:pPr algn="ctr"/>
            <a:r>
              <a:rPr lang="en-US" altLang="en-US" sz="4400" dirty="0">
                <a:solidFill>
                  <a:schemeClr val="accent6"/>
                </a:solidFill>
              </a:rPr>
              <a:t>Adrenal Crisis-symptoms</a:t>
            </a:r>
          </a:p>
        </p:txBody>
      </p:sp>
      <p:sp>
        <p:nvSpPr>
          <p:cNvPr id="95234" name="Rectangle 3">
            <a:extLst>
              <a:ext uri="{FF2B5EF4-FFF2-40B4-BE49-F238E27FC236}">
                <a16:creationId xmlns:a16="http://schemas.microsoft.com/office/drawing/2014/main" id="{B93FEBF3-ADC7-CA41-9AF0-63F10DB8EDF0}"/>
              </a:ext>
            </a:extLst>
          </p:cNvPr>
          <p:cNvSpPr>
            <a:spLocks noChangeArrowheads="1"/>
          </p:cNvSpPr>
          <p:nvPr/>
        </p:nvSpPr>
        <p:spPr bwMode="auto">
          <a:xfrm>
            <a:off x="685800" y="1535151"/>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2400">
                <a:solidFill>
                  <a:srgbClr val="FAFD00"/>
                </a:solidFill>
                <a:latin typeface="Times New Roman" panose="02020603050405020304" pitchFamily="18" charset="0"/>
                <a:ea typeface="ＭＳ Ｐゴシック" panose="020B0600070205080204" pitchFamily="34" charset="-128"/>
              </a:defRPr>
            </a:lvl1pPr>
            <a:lvl2pPr marL="742950" indent="-285750">
              <a:defRPr sz="2400">
                <a:solidFill>
                  <a:srgbClr val="FAFD00"/>
                </a:solidFill>
                <a:latin typeface="Times New Roman" panose="02020603050405020304" pitchFamily="18" charset="0"/>
                <a:ea typeface="ＭＳ Ｐゴシック" panose="020B0600070205080204" pitchFamily="34" charset="-128"/>
              </a:defRPr>
            </a:lvl2pPr>
            <a:lvl3pPr marL="1143000" indent="-228600">
              <a:defRPr sz="2400">
                <a:solidFill>
                  <a:srgbClr val="FAFD00"/>
                </a:solidFill>
                <a:latin typeface="Times New Roman" panose="02020603050405020304" pitchFamily="18" charset="0"/>
                <a:ea typeface="ＭＳ Ｐゴシック" panose="020B0600070205080204" pitchFamily="34" charset="-128"/>
              </a:defRPr>
            </a:lvl3pPr>
            <a:lvl4pPr marL="1600200" indent="-228600">
              <a:defRPr sz="2400">
                <a:solidFill>
                  <a:srgbClr val="FAFD00"/>
                </a:solidFill>
                <a:latin typeface="Times New Roman" panose="02020603050405020304" pitchFamily="18" charset="0"/>
                <a:ea typeface="ＭＳ Ｐゴシック" panose="020B0600070205080204" pitchFamily="34" charset="-128"/>
              </a:defRPr>
            </a:lvl4pPr>
            <a:lvl5pPr marL="2057400" indent="-228600">
              <a:defRPr sz="2400">
                <a:solidFill>
                  <a:srgbClr val="FAFD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9pPr>
          </a:lstStyle>
          <a:p>
            <a:pPr marL="457200" indent="-457200">
              <a:buFont typeface="Arial" panose="020B0604020202020204" pitchFamily="34" charset="0"/>
              <a:buChar char="•"/>
            </a:pPr>
            <a:r>
              <a:rPr lang="en-US" altLang="en-US" sz="3200" dirty="0">
                <a:solidFill>
                  <a:schemeClr val="tx1"/>
                </a:solidFill>
              </a:rPr>
              <a:t>GI issues (nausea, vomiting, abdominal pain, diarrhea)</a:t>
            </a:r>
          </a:p>
          <a:p>
            <a:pPr marL="457200" indent="-457200">
              <a:buFont typeface="Arial" panose="020B0604020202020204" pitchFamily="34" charset="0"/>
              <a:buChar char="•"/>
            </a:pPr>
            <a:r>
              <a:rPr lang="en-US" altLang="en-US" sz="3200" dirty="0">
                <a:solidFill>
                  <a:schemeClr val="tx1"/>
                </a:solidFill>
              </a:rPr>
              <a:t>Fatigue</a:t>
            </a:r>
          </a:p>
          <a:p>
            <a:pPr marL="457200" indent="-457200">
              <a:buFont typeface="Arial" panose="020B0604020202020204" pitchFamily="34" charset="0"/>
              <a:buChar char="•"/>
            </a:pPr>
            <a:r>
              <a:rPr lang="en-US" altLang="en-US" sz="3200" dirty="0">
                <a:solidFill>
                  <a:schemeClr val="tx1"/>
                </a:solidFill>
              </a:rPr>
              <a:t>High or low blood pressure</a:t>
            </a:r>
          </a:p>
          <a:p>
            <a:pPr marL="457200" indent="-457200">
              <a:buFont typeface="Arial" panose="020B0604020202020204" pitchFamily="34" charset="0"/>
              <a:buChar char="•"/>
            </a:pPr>
            <a:r>
              <a:rPr lang="en-US" altLang="en-US" sz="3200" dirty="0">
                <a:solidFill>
                  <a:schemeClr val="tx1"/>
                </a:solidFill>
              </a:rPr>
              <a:t>High pulse</a:t>
            </a:r>
          </a:p>
          <a:p>
            <a:pPr marL="457200" indent="-457200">
              <a:buFont typeface="Arial" panose="020B0604020202020204" pitchFamily="34" charset="0"/>
              <a:buChar char="•"/>
            </a:pPr>
            <a:r>
              <a:rPr lang="en-US" altLang="en-US" sz="3200" dirty="0">
                <a:solidFill>
                  <a:schemeClr val="tx1"/>
                </a:solidFill>
              </a:rPr>
              <a:t>Weak</a:t>
            </a:r>
          </a:p>
          <a:p>
            <a:pPr marL="457200" indent="-457200">
              <a:buFont typeface="Arial" panose="020B0604020202020204" pitchFamily="34" charset="0"/>
              <a:buChar char="•"/>
            </a:pPr>
            <a:r>
              <a:rPr lang="en-US" altLang="en-US" sz="3200" dirty="0">
                <a:solidFill>
                  <a:schemeClr val="tx1"/>
                </a:solidFill>
              </a:rPr>
              <a:t>Feel like passing out</a:t>
            </a:r>
          </a:p>
          <a:p>
            <a:pPr marL="457200" indent="-457200">
              <a:buFont typeface="Arial" panose="020B0604020202020204" pitchFamily="34" charset="0"/>
              <a:buChar char="•"/>
            </a:pPr>
            <a:r>
              <a:rPr lang="en-US" altLang="en-US" sz="3200" dirty="0">
                <a:solidFill>
                  <a:schemeClr val="tx1"/>
                </a:solidFill>
              </a:rPr>
              <a:t>Poor circulation</a:t>
            </a:r>
          </a:p>
          <a:p>
            <a:pPr>
              <a:spcBef>
                <a:spcPct val="20000"/>
              </a:spcBef>
              <a:buSzPct val="100000"/>
              <a:buFontTx/>
              <a:buChar char="•"/>
            </a:pPr>
            <a:endParaRPr lang="en-US" altLang="en-US" sz="3200" dirty="0">
              <a:solidFill>
                <a:schemeClr val="tx1"/>
              </a:solidFill>
            </a:endParaRPr>
          </a:p>
        </p:txBody>
      </p:sp>
    </p:spTree>
    <p:extLst>
      <p:ext uri="{BB962C8B-B14F-4D97-AF65-F5344CB8AC3E}">
        <p14:creationId xmlns:p14="http://schemas.microsoft.com/office/powerpoint/2010/main" val="83149711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7B33D6D5-CBF5-A291-FB88-25CB3A91B066}"/>
              </a:ext>
            </a:extLst>
          </p:cNvPr>
          <p:cNvSpPr>
            <a:spLocks noGrp="1" noChangeArrowheads="1"/>
          </p:cNvSpPr>
          <p:nvPr>
            <p:ph type="title"/>
          </p:nvPr>
        </p:nvSpPr>
        <p:spPr>
          <a:xfrm>
            <a:off x="1117600" y="220134"/>
            <a:ext cx="6908800" cy="692855"/>
          </a:xfrm>
        </p:spPr>
        <p:txBody>
          <a:bodyPr/>
          <a:lstStyle/>
          <a:p>
            <a:r>
              <a:rPr lang="en-US" altLang="en-US" sz="3556" dirty="0">
                <a:solidFill>
                  <a:schemeClr val="accent6"/>
                </a:solidFill>
              </a:rPr>
              <a:t>Glucocorticoid Replacement</a:t>
            </a:r>
            <a:r>
              <a:rPr lang="en-US" altLang="en-US" dirty="0">
                <a:solidFill>
                  <a:schemeClr val="accent6"/>
                </a:solidFill>
              </a:rPr>
              <a:t> </a:t>
            </a:r>
            <a:br>
              <a:rPr lang="en-US" altLang="en-US" dirty="0">
                <a:solidFill>
                  <a:schemeClr val="accent6"/>
                </a:solidFill>
              </a:rPr>
            </a:br>
            <a:r>
              <a:rPr lang="en-US" altLang="en-US" sz="2489" i="1" dirty="0">
                <a:solidFill>
                  <a:schemeClr val="accent6"/>
                </a:solidFill>
              </a:rPr>
              <a:t>(If Adrenal Crisis coming on)</a:t>
            </a:r>
          </a:p>
        </p:txBody>
      </p:sp>
      <p:sp>
        <p:nvSpPr>
          <p:cNvPr id="246787" name="Rectangle 3">
            <a:extLst>
              <a:ext uri="{FF2B5EF4-FFF2-40B4-BE49-F238E27FC236}">
                <a16:creationId xmlns:a16="http://schemas.microsoft.com/office/drawing/2014/main" id="{1BA9A9C5-DCE0-3580-9DF7-A58D2870EEA8}"/>
              </a:ext>
            </a:extLst>
          </p:cNvPr>
          <p:cNvSpPr>
            <a:spLocks noGrp="1" noChangeArrowheads="1"/>
          </p:cNvSpPr>
          <p:nvPr>
            <p:ph type="body" idx="1"/>
          </p:nvPr>
        </p:nvSpPr>
        <p:spPr>
          <a:xfrm>
            <a:off x="284239" y="912989"/>
            <a:ext cx="8187267" cy="3657600"/>
          </a:xfrm>
        </p:spPr>
        <p:txBody>
          <a:bodyPr/>
          <a:lstStyle/>
          <a:p>
            <a:pPr>
              <a:lnSpc>
                <a:spcPct val="90000"/>
              </a:lnSpc>
            </a:pPr>
            <a:r>
              <a:rPr lang="en-US" altLang="en-US" sz="2133" dirty="0"/>
              <a:t>Patients on lower doses of glucocorticoids more likely to have a crisis </a:t>
            </a:r>
          </a:p>
          <a:p>
            <a:pPr lvl="1">
              <a:lnSpc>
                <a:spcPct val="90000"/>
              </a:lnSpc>
            </a:pPr>
            <a:r>
              <a:rPr lang="en-US" altLang="en-US" sz="1778" i="1" dirty="0"/>
              <a:t>But they still do better long-term</a:t>
            </a:r>
          </a:p>
          <a:p>
            <a:pPr>
              <a:lnSpc>
                <a:spcPct val="90000"/>
              </a:lnSpc>
            </a:pPr>
            <a:r>
              <a:rPr lang="en-US" altLang="en-US" sz="2133" dirty="0"/>
              <a:t>Exacerbated by the flu, other illnesses</a:t>
            </a:r>
          </a:p>
          <a:p>
            <a:pPr>
              <a:lnSpc>
                <a:spcPct val="90000"/>
              </a:lnSpc>
            </a:pPr>
            <a:r>
              <a:rPr lang="en-US" altLang="en-US" sz="2133" dirty="0"/>
              <a:t>Less likely in </a:t>
            </a:r>
            <a:r>
              <a:rPr lang="en-US" altLang="en-US" sz="2133" dirty="0" err="1"/>
              <a:t>hypopit</a:t>
            </a:r>
            <a:r>
              <a:rPr lang="en-US" altLang="en-US" sz="2133" dirty="0"/>
              <a:t> patients than in those with adrenal disease</a:t>
            </a:r>
          </a:p>
          <a:p>
            <a:pPr>
              <a:spcBef>
                <a:spcPct val="20000"/>
              </a:spcBef>
              <a:buSzPct val="100000"/>
              <a:buFontTx/>
              <a:buChar char="•"/>
            </a:pPr>
            <a:r>
              <a:rPr lang="en-US" altLang="en-US" sz="2400" dirty="0">
                <a:solidFill>
                  <a:schemeClr val="tx1"/>
                </a:solidFill>
              </a:rPr>
              <a:t>Know when its coming on</a:t>
            </a:r>
          </a:p>
          <a:p>
            <a:pPr>
              <a:spcBef>
                <a:spcPct val="20000"/>
              </a:spcBef>
              <a:buSzPct val="100000"/>
              <a:buFontTx/>
              <a:buChar char="•"/>
            </a:pPr>
            <a:r>
              <a:rPr lang="en-US" altLang="en-US" sz="2400" dirty="0">
                <a:solidFill>
                  <a:schemeClr val="tx1"/>
                </a:solidFill>
              </a:rPr>
              <a:t>Double dose first, if still AI, 100 mg of IM hydrocortisone</a:t>
            </a:r>
            <a:endParaRPr lang="en-US" altLang="en-US" sz="2133" dirty="0"/>
          </a:p>
          <a:p>
            <a:pPr>
              <a:lnSpc>
                <a:spcPct val="90000"/>
              </a:lnSpc>
            </a:pPr>
            <a:r>
              <a:rPr lang="en-US" altLang="en-US" sz="2133" dirty="0"/>
              <a:t>Then Act-O-vial 100 mg </a:t>
            </a:r>
            <a:r>
              <a:rPr lang="en-US" altLang="en-US" sz="2133" dirty="0" err="1"/>
              <a:t>solucortef</a:t>
            </a:r>
            <a:r>
              <a:rPr lang="en-US" altLang="en-US" sz="2133" dirty="0"/>
              <a:t> plus syringe, available for IM injection</a:t>
            </a:r>
          </a:p>
          <a:p>
            <a:pPr>
              <a:lnSpc>
                <a:spcPct val="90000"/>
              </a:lnSpc>
            </a:pPr>
            <a:r>
              <a:rPr lang="en-US" altLang="en-US" sz="2133" dirty="0"/>
              <a:t>Lots of salt and fluids (Gatorade)</a:t>
            </a:r>
          </a:p>
          <a:p>
            <a:pPr>
              <a:lnSpc>
                <a:spcPct val="90000"/>
              </a:lnSpc>
            </a:pPr>
            <a:r>
              <a:rPr lang="en-US" altLang="en-US" sz="2133" dirty="0" err="1"/>
              <a:t>Florinef</a:t>
            </a:r>
            <a:r>
              <a:rPr lang="en-US" altLang="en-US" sz="2133" dirty="0"/>
              <a:t> (synthetic aldosterone)</a:t>
            </a:r>
          </a:p>
          <a:p>
            <a:pPr>
              <a:lnSpc>
                <a:spcPct val="90000"/>
              </a:lnSpc>
            </a:pPr>
            <a:r>
              <a:rPr lang="en-US" altLang="en-US" sz="2133" dirty="0"/>
              <a:t>Lots of anti-nausea meds (</a:t>
            </a:r>
            <a:r>
              <a:rPr lang="en-US" altLang="en-US" sz="2133" dirty="0" err="1"/>
              <a:t>zofran</a:t>
            </a:r>
            <a:r>
              <a:rPr lang="en-US" altLang="en-US" sz="2133" dirty="0"/>
              <a:t>, </a:t>
            </a:r>
            <a:r>
              <a:rPr lang="en-US" altLang="en-US" sz="2133" dirty="0" err="1"/>
              <a:t>phenergan</a:t>
            </a:r>
            <a:r>
              <a:rPr lang="en-US" altLang="en-US" sz="2133" dirty="0"/>
              <a:t>), pain meds, anxiety meds (</a:t>
            </a:r>
            <a:r>
              <a:rPr lang="en-US" altLang="en-US" sz="2133" dirty="0" err="1"/>
              <a:t>ativan</a:t>
            </a:r>
            <a:r>
              <a:rPr lang="en-US" altLang="en-US" sz="2133" dirty="0"/>
              <a:t>) on hand</a:t>
            </a:r>
          </a:p>
          <a:p>
            <a:pPr>
              <a:lnSpc>
                <a:spcPct val="90000"/>
              </a:lnSpc>
            </a:pPr>
            <a:r>
              <a:rPr lang="en-US" altLang="en-US" sz="2133" i="1" dirty="0"/>
              <a:t>Do not be stoic - GO TO ER! (although may not be helpful, bring crisis letter</a:t>
            </a:r>
          </a:p>
          <a:p>
            <a:pPr>
              <a:lnSpc>
                <a:spcPct val="90000"/>
              </a:lnSpc>
            </a:pPr>
            <a:r>
              <a:rPr lang="en-US" altLang="en-US" sz="2400" dirty="0">
                <a:solidFill>
                  <a:schemeClr val="tx1"/>
                </a:solidFill>
              </a:rPr>
              <a:t>You may have to guide the ER doctor</a:t>
            </a:r>
          </a:p>
          <a:p>
            <a:pPr>
              <a:lnSpc>
                <a:spcPct val="90000"/>
              </a:lnSpc>
            </a:pPr>
            <a:r>
              <a:rPr lang="en-US" altLang="en-US" sz="2400" dirty="0">
                <a:solidFill>
                  <a:schemeClr val="tx1"/>
                </a:solidFill>
              </a:rPr>
              <a:t>High bp doesn’t exclude AI</a:t>
            </a:r>
          </a:p>
          <a:p>
            <a:pPr>
              <a:lnSpc>
                <a:spcPct val="90000"/>
              </a:lnSpc>
            </a:pPr>
            <a:r>
              <a:rPr lang="en-US" altLang="en-US" sz="2133" dirty="0"/>
              <a:t>Med-alert bracelet</a:t>
            </a:r>
          </a:p>
          <a:p>
            <a:pPr marL="0" indent="0">
              <a:lnSpc>
                <a:spcPct val="90000"/>
              </a:lnSpc>
              <a:buNone/>
            </a:pPr>
            <a:endParaRPr lang="en-US" altLang="en-US" sz="2133" i="1" dirty="0"/>
          </a:p>
          <a:p>
            <a:pPr>
              <a:lnSpc>
                <a:spcPct val="90000"/>
              </a:lnSpc>
              <a:buFontTx/>
              <a:buNone/>
            </a:pPr>
            <a:r>
              <a:rPr lang="en-US" altLang="en-US" sz="1778" dirty="0"/>
              <a:t> </a:t>
            </a:r>
          </a:p>
          <a:p>
            <a:pPr>
              <a:lnSpc>
                <a:spcPct val="90000"/>
              </a:lnSpc>
            </a:pPr>
            <a:endParaRPr lang="en-US" altLang="en-US" sz="2133" dirty="0"/>
          </a:p>
        </p:txBody>
      </p:sp>
      <p:pic>
        <p:nvPicPr>
          <p:cNvPr id="246789" name="Picture 5">
            <a:extLst>
              <a:ext uri="{FF2B5EF4-FFF2-40B4-BE49-F238E27FC236}">
                <a16:creationId xmlns:a16="http://schemas.microsoft.com/office/drawing/2014/main" id="{B93222BF-6645-DED9-CA98-640EDCCB6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3834" y="5420077"/>
            <a:ext cx="910166" cy="9129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BAADCED5-5DCD-1E4F-99BD-5A0FE47D6DF1}"/>
              </a:ext>
            </a:extLst>
          </p:cNvPr>
          <p:cNvSpPr>
            <a:spLocks noGrp="1" noChangeArrowheads="1"/>
          </p:cNvSpPr>
          <p:nvPr>
            <p:ph type="title"/>
          </p:nvPr>
        </p:nvSpPr>
        <p:spPr/>
        <p:txBody>
          <a:bodyPr/>
          <a:lstStyle/>
          <a:p>
            <a:r>
              <a:rPr lang="en-US" altLang="en-US" dirty="0">
                <a:solidFill>
                  <a:schemeClr val="accent6"/>
                </a:solidFill>
                <a:ea typeface="ＭＳ Ｐゴシック" panose="020B0600070205080204" pitchFamily="34" charset="-128"/>
              </a:rPr>
              <a:t>Subcutaneous Cortisol</a:t>
            </a:r>
          </a:p>
        </p:txBody>
      </p:sp>
      <p:sp>
        <p:nvSpPr>
          <p:cNvPr id="60418" name="Rectangle 3">
            <a:extLst>
              <a:ext uri="{FF2B5EF4-FFF2-40B4-BE49-F238E27FC236}">
                <a16:creationId xmlns:a16="http://schemas.microsoft.com/office/drawing/2014/main" id="{36EFDB23-E383-7A42-9FCB-0496C19B70E4}"/>
              </a:ext>
            </a:extLst>
          </p:cNvPr>
          <p:cNvSpPr>
            <a:spLocks noGrp="1" noChangeArrowheads="1"/>
          </p:cNvSpPr>
          <p:nvPr>
            <p:ph type="body" idx="1"/>
          </p:nvPr>
        </p:nvSpPr>
        <p:spPr/>
        <p:txBody>
          <a:bodyPr/>
          <a:lstStyle/>
          <a:p>
            <a:r>
              <a:rPr lang="en-US" altLang="en-US" sz="2800" dirty="0">
                <a:ea typeface="ＭＳ Ｐゴシック" panose="020B0600070205080204" pitchFamily="34" charset="-128"/>
              </a:rPr>
              <a:t>Useful in patients with gastro-intestinal issues that can’t absorb hydrocortisone</a:t>
            </a:r>
          </a:p>
          <a:p>
            <a:r>
              <a:rPr lang="en-US" altLang="en-US" sz="2800" dirty="0">
                <a:ea typeface="ＭＳ Ｐゴシック" panose="020B0600070205080204" pitchFamily="34" charset="-128"/>
              </a:rPr>
              <a:t>Uses </a:t>
            </a:r>
            <a:r>
              <a:rPr lang="en-US" altLang="en-US" sz="2800" dirty="0" err="1">
                <a:ea typeface="ＭＳ Ｐゴシック" panose="020B0600070205080204" pitchFamily="34" charset="-128"/>
              </a:rPr>
              <a:t>solu-cortef</a:t>
            </a:r>
            <a:r>
              <a:rPr lang="en-US" altLang="en-US" sz="2800" dirty="0">
                <a:ea typeface="ＭＳ Ｐゴシック" panose="020B0600070205080204" pitchFamily="34" charset="-128"/>
              </a:rPr>
              <a:t> in 100 mg Act-o-vial (reconstitute in 2 mL, so its 50 mg/mL)</a:t>
            </a:r>
          </a:p>
          <a:p>
            <a:r>
              <a:rPr lang="en-US" altLang="en-US" sz="2800" dirty="0" err="1">
                <a:ea typeface="ＭＳ Ｐゴシック" panose="020B0600070205080204" pitchFamily="34" charset="-128"/>
              </a:rPr>
              <a:t>Solu-cortef</a:t>
            </a:r>
            <a:r>
              <a:rPr lang="en-US" altLang="en-US" sz="2800" dirty="0">
                <a:ea typeface="ＭＳ Ｐゴシック" panose="020B0600070205080204" pitchFamily="34" charset="-128"/>
              </a:rPr>
              <a:t> powder-can reconstitute in 1 mL so it is 100 mg/mL-may make it easier to calculate</a:t>
            </a:r>
          </a:p>
          <a:p>
            <a:r>
              <a:rPr lang="en-US" altLang="en-US" sz="2800" dirty="0" err="1">
                <a:ea typeface="ＭＳ Ｐゴシック" panose="020B0600070205080204" pitchFamily="34" charset="-128"/>
              </a:rPr>
              <a:t>Solu-cortef</a:t>
            </a:r>
            <a:r>
              <a:rPr lang="en-US" altLang="en-US" sz="2800" dirty="0">
                <a:ea typeface="ＭＳ Ｐゴシック" panose="020B0600070205080204" pitchFamily="34" charset="-128"/>
              </a:rPr>
              <a:t> in 500 and 1000 mg vial may be available</a:t>
            </a:r>
          </a:p>
          <a:p>
            <a:r>
              <a:rPr lang="en-US" altLang="en-US" sz="2800" dirty="0">
                <a:ea typeface="ＭＳ Ｐゴシック" panose="020B0600070205080204" pitchFamily="34" charset="-128"/>
              </a:rPr>
              <a:t>Dose 3-4 times a day similar to oral HC</a:t>
            </a:r>
          </a:p>
          <a:p>
            <a:r>
              <a:rPr lang="en-US" altLang="en-US" sz="2800" dirty="0">
                <a:ea typeface="ＭＳ Ｐゴシック" panose="020B0600070205080204" pitchFamily="34" charset="-128"/>
              </a:rPr>
              <a:t>May be able to cut down the dose slightly</a:t>
            </a:r>
          </a:p>
          <a:p>
            <a:r>
              <a:rPr lang="en-US" altLang="en-US" sz="2800" dirty="0">
                <a:ea typeface="ＭＳ Ｐゴシック" panose="020B0600070205080204" pitchFamily="34" charset="-128"/>
              </a:rPr>
              <a:t>I am recommending patients to try subcutaneous cortisol before pumps</a:t>
            </a:r>
          </a:p>
        </p:txBody>
      </p:sp>
    </p:spTree>
    <p:extLst>
      <p:ext uri="{BB962C8B-B14F-4D97-AF65-F5344CB8AC3E}">
        <p14:creationId xmlns:p14="http://schemas.microsoft.com/office/powerpoint/2010/main" val="638293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6233106C-263B-8A5F-7242-38C71D036759}"/>
              </a:ext>
            </a:extLst>
          </p:cNvPr>
          <p:cNvSpPr>
            <a:spLocks noGrp="1" noChangeArrowheads="1"/>
          </p:cNvSpPr>
          <p:nvPr>
            <p:ph type="title"/>
          </p:nvPr>
        </p:nvSpPr>
        <p:spPr>
          <a:xfrm>
            <a:off x="666045" y="722489"/>
            <a:ext cx="7408333" cy="1016000"/>
          </a:xfrm>
        </p:spPr>
        <p:txBody>
          <a:bodyPr/>
          <a:lstStyle/>
          <a:p>
            <a:r>
              <a:rPr lang="en-US" altLang="en-US" sz="3378" dirty="0">
                <a:solidFill>
                  <a:schemeClr val="accent6"/>
                </a:solidFill>
              </a:rPr>
              <a:t>Monitoring Glucocorticoid Replacement</a:t>
            </a:r>
          </a:p>
        </p:txBody>
      </p:sp>
      <p:sp>
        <p:nvSpPr>
          <p:cNvPr id="163843" name="Rectangle 3">
            <a:extLst>
              <a:ext uri="{FF2B5EF4-FFF2-40B4-BE49-F238E27FC236}">
                <a16:creationId xmlns:a16="http://schemas.microsoft.com/office/drawing/2014/main" id="{F5A6CF20-966C-EF98-5639-A8E76833A508}"/>
              </a:ext>
            </a:extLst>
          </p:cNvPr>
          <p:cNvSpPr>
            <a:spLocks noGrp="1" noChangeArrowheads="1"/>
          </p:cNvSpPr>
          <p:nvPr>
            <p:ph type="body" idx="1"/>
          </p:nvPr>
        </p:nvSpPr>
        <p:spPr>
          <a:xfrm>
            <a:off x="426156" y="1628422"/>
            <a:ext cx="8085667" cy="3657600"/>
          </a:xfrm>
        </p:spPr>
        <p:txBody>
          <a:bodyPr/>
          <a:lstStyle/>
          <a:p>
            <a:pPr>
              <a:lnSpc>
                <a:spcPct val="80000"/>
              </a:lnSpc>
            </a:pPr>
            <a:r>
              <a:rPr lang="en-US" altLang="en-US" sz="2311" dirty="0"/>
              <a:t>Signs and Symptoms</a:t>
            </a:r>
          </a:p>
          <a:p>
            <a:pPr lvl="1">
              <a:lnSpc>
                <a:spcPct val="80000"/>
              </a:lnSpc>
            </a:pPr>
            <a:r>
              <a:rPr lang="en-US" altLang="en-US" sz="1956" dirty="0"/>
              <a:t>24 </a:t>
            </a:r>
            <a:r>
              <a:rPr lang="en-US" altLang="en-US" sz="1956" dirty="0" err="1"/>
              <a:t>hr</a:t>
            </a:r>
            <a:r>
              <a:rPr lang="en-US" altLang="en-US" sz="1956" dirty="0"/>
              <a:t> urine for 17-hydroxysteroids (17-OHS)</a:t>
            </a:r>
          </a:p>
          <a:p>
            <a:pPr lvl="1">
              <a:lnSpc>
                <a:spcPct val="80000"/>
              </a:lnSpc>
            </a:pPr>
            <a:r>
              <a:rPr lang="en-US" altLang="en-US" sz="1956" dirty="0"/>
              <a:t>UFC tends to be high during replacement</a:t>
            </a:r>
          </a:p>
          <a:p>
            <a:pPr>
              <a:lnSpc>
                <a:spcPct val="80000"/>
              </a:lnSpc>
            </a:pPr>
            <a:r>
              <a:rPr lang="en-US" altLang="en-US" sz="2311" dirty="0"/>
              <a:t>In replacement, most of UFC excretion occurs right after taking the cortisol</a:t>
            </a:r>
          </a:p>
          <a:p>
            <a:pPr lvl="1">
              <a:lnSpc>
                <a:spcPct val="80000"/>
              </a:lnSpc>
            </a:pPr>
            <a:r>
              <a:rPr lang="en-US" altLang="en-US" sz="1956" dirty="0"/>
              <a:t>High doses are not bound to CBG</a:t>
            </a:r>
          </a:p>
          <a:p>
            <a:pPr lvl="2">
              <a:lnSpc>
                <a:spcPct val="80000"/>
              </a:lnSpc>
            </a:pPr>
            <a:r>
              <a:rPr lang="en-US" altLang="en-US" sz="1778" dirty="0"/>
              <a:t>Exceed reabsorption by the kidney</a:t>
            </a:r>
          </a:p>
          <a:p>
            <a:pPr>
              <a:lnSpc>
                <a:spcPct val="80000"/>
              </a:lnSpc>
            </a:pPr>
            <a:r>
              <a:rPr lang="en-US" altLang="en-US" sz="2311" dirty="0"/>
              <a:t>17-OHS (mg/day) reflects cortisol metabolism</a:t>
            </a:r>
          </a:p>
          <a:p>
            <a:pPr lvl="1">
              <a:lnSpc>
                <a:spcPct val="80000"/>
              </a:lnSpc>
            </a:pPr>
            <a:r>
              <a:rPr lang="en-US" altLang="en-US" sz="1956" dirty="0"/>
              <a:t>More integrated throughout the day</a:t>
            </a:r>
          </a:p>
          <a:p>
            <a:pPr>
              <a:lnSpc>
                <a:spcPct val="80000"/>
              </a:lnSpc>
            </a:pPr>
            <a:r>
              <a:rPr lang="en-US" altLang="en-US" sz="2311" dirty="0"/>
              <a:t>Other hormones affect glucocorticoid metabolism (discuss later)</a:t>
            </a:r>
          </a:p>
          <a:p>
            <a:pPr>
              <a:lnSpc>
                <a:spcPct val="80000"/>
              </a:lnSpc>
              <a:buFontTx/>
              <a:buNone/>
            </a:pPr>
            <a:endParaRPr lang="en-US" altLang="en-US" sz="2311" dirty="0"/>
          </a:p>
        </p:txBody>
      </p:sp>
      <p:pic>
        <p:nvPicPr>
          <p:cNvPr id="163844" name="Picture 4">
            <a:extLst>
              <a:ext uri="{FF2B5EF4-FFF2-40B4-BE49-F238E27FC236}">
                <a16:creationId xmlns:a16="http://schemas.microsoft.com/office/drawing/2014/main" id="{B60B00DF-F298-2E7B-A746-719F184B0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473" y="4945686"/>
            <a:ext cx="1436511" cy="1603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143C1F9E-2DF3-844C-9863-3895E8709CCC}"/>
              </a:ext>
            </a:extLst>
          </p:cNvPr>
          <p:cNvSpPr>
            <a:spLocks noChangeArrowheads="1"/>
          </p:cNvSpPr>
          <p:nvPr/>
        </p:nvSpPr>
        <p:spPr bwMode="auto">
          <a:xfrm>
            <a:off x="685800" y="269487"/>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sz="2400">
                <a:solidFill>
                  <a:srgbClr val="FAFD00"/>
                </a:solidFill>
                <a:latin typeface="Times New Roman" panose="02020603050405020304" pitchFamily="18" charset="0"/>
                <a:ea typeface="ＭＳ Ｐゴシック" panose="020B0600070205080204" pitchFamily="34" charset="-128"/>
              </a:defRPr>
            </a:lvl1pPr>
            <a:lvl2pPr marL="742950" indent="-285750">
              <a:defRPr sz="2400">
                <a:solidFill>
                  <a:srgbClr val="FAFD00"/>
                </a:solidFill>
                <a:latin typeface="Times New Roman" panose="02020603050405020304" pitchFamily="18" charset="0"/>
                <a:ea typeface="ＭＳ Ｐゴシック" panose="020B0600070205080204" pitchFamily="34" charset="-128"/>
              </a:defRPr>
            </a:lvl2pPr>
            <a:lvl3pPr marL="1143000" indent="-228600">
              <a:defRPr sz="2400">
                <a:solidFill>
                  <a:srgbClr val="FAFD00"/>
                </a:solidFill>
                <a:latin typeface="Times New Roman" panose="02020603050405020304" pitchFamily="18" charset="0"/>
                <a:ea typeface="ＭＳ Ｐゴシック" panose="020B0600070205080204" pitchFamily="34" charset="-128"/>
              </a:defRPr>
            </a:lvl3pPr>
            <a:lvl4pPr marL="1600200" indent="-228600">
              <a:defRPr sz="2400">
                <a:solidFill>
                  <a:srgbClr val="FAFD00"/>
                </a:solidFill>
                <a:latin typeface="Times New Roman" panose="02020603050405020304" pitchFamily="18" charset="0"/>
                <a:ea typeface="ＭＳ Ｐゴシック" panose="020B0600070205080204" pitchFamily="34" charset="-128"/>
              </a:defRPr>
            </a:lvl4pPr>
            <a:lvl5pPr marL="2057400" indent="-228600">
              <a:defRPr sz="2400">
                <a:solidFill>
                  <a:srgbClr val="FAFD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9pPr>
          </a:lstStyle>
          <a:p>
            <a:pPr algn="ctr"/>
            <a:r>
              <a:rPr lang="en-US" altLang="en-US" sz="3600" dirty="0">
                <a:solidFill>
                  <a:schemeClr val="accent6"/>
                </a:solidFill>
              </a:rPr>
              <a:t>Steroid coverage for illnesses or surgery</a:t>
            </a:r>
          </a:p>
        </p:txBody>
      </p:sp>
      <p:sp>
        <p:nvSpPr>
          <p:cNvPr id="101378" name="Rectangle 3">
            <a:extLst>
              <a:ext uri="{FF2B5EF4-FFF2-40B4-BE49-F238E27FC236}">
                <a16:creationId xmlns:a16="http://schemas.microsoft.com/office/drawing/2014/main" id="{6C297C71-5E11-1B41-B632-AEC435DEB6AF}"/>
              </a:ext>
            </a:extLst>
          </p:cNvPr>
          <p:cNvSpPr>
            <a:spLocks noChangeArrowheads="1"/>
          </p:cNvSpPr>
          <p:nvPr/>
        </p:nvSpPr>
        <p:spPr bwMode="auto">
          <a:xfrm>
            <a:off x="685800" y="1252654"/>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2400">
                <a:solidFill>
                  <a:srgbClr val="FAFD00"/>
                </a:solidFill>
                <a:latin typeface="Times New Roman" panose="02020603050405020304" pitchFamily="18" charset="0"/>
                <a:ea typeface="ＭＳ Ｐゴシック" panose="020B0600070205080204" pitchFamily="34" charset="-128"/>
              </a:defRPr>
            </a:lvl1pPr>
            <a:lvl2pPr marL="742950" indent="-285750">
              <a:defRPr sz="2400">
                <a:solidFill>
                  <a:srgbClr val="FAFD00"/>
                </a:solidFill>
                <a:latin typeface="Times New Roman" panose="02020603050405020304" pitchFamily="18" charset="0"/>
                <a:ea typeface="ＭＳ Ｐゴシック" panose="020B0600070205080204" pitchFamily="34" charset="-128"/>
              </a:defRPr>
            </a:lvl2pPr>
            <a:lvl3pPr marL="1143000" indent="-228600">
              <a:defRPr sz="2400">
                <a:solidFill>
                  <a:srgbClr val="FAFD00"/>
                </a:solidFill>
                <a:latin typeface="Times New Roman" panose="02020603050405020304" pitchFamily="18" charset="0"/>
                <a:ea typeface="ＭＳ Ｐゴシック" panose="020B0600070205080204" pitchFamily="34" charset="-128"/>
              </a:defRPr>
            </a:lvl3pPr>
            <a:lvl4pPr marL="1600200" indent="-228600">
              <a:defRPr sz="2400">
                <a:solidFill>
                  <a:srgbClr val="FAFD00"/>
                </a:solidFill>
                <a:latin typeface="Times New Roman" panose="02020603050405020304" pitchFamily="18" charset="0"/>
                <a:ea typeface="ＭＳ Ｐゴシック" panose="020B0600070205080204" pitchFamily="34" charset="-128"/>
              </a:defRPr>
            </a:lvl4pPr>
            <a:lvl5pPr marL="2057400" indent="-228600">
              <a:defRPr sz="2400">
                <a:solidFill>
                  <a:srgbClr val="FAFD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AFD00"/>
                </a:solidFill>
                <a:latin typeface="Times New Roman" panose="02020603050405020304" pitchFamily="18" charset="0"/>
                <a:ea typeface="ＭＳ Ｐゴシック" panose="020B0600070205080204" pitchFamily="34" charset="-128"/>
              </a:defRPr>
            </a:lvl9pPr>
          </a:lstStyle>
          <a:p>
            <a:pPr>
              <a:spcBef>
                <a:spcPct val="20000"/>
              </a:spcBef>
              <a:buSzPct val="100000"/>
              <a:buFontTx/>
              <a:buChar char="•"/>
            </a:pPr>
            <a:r>
              <a:rPr lang="en-US" altLang="en-US">
                <a:solidFill>
                  <a:schemeClr val="tx1"/>
                </a:solidFill>
              </a:rPr>
              <a:t>Moderate illness</a:t>
            </a:r>
          </a:p>
          <a:p>
            <a:pPr lvl="1">
              <a:spcBef>
                <a:spcPct val="20000"/>
              </a:spcBef>
              <a:buSzPct val="100000"/>
              <a:buFontTx/>
              <a:buChar char="–"/>
            </a:pPr>
            <a:r>
              <a:rPr lang="en-US" altLang="en-US" sz="2000">
                <a:solidFill>
                  <a:schemeClr val="tx1"/>
                </a:solidFill>
              </a:rPr>
              <a:t>50 mg of hydrocortisone twice a day</a:t>
            </a:r>
            <a:endParaRPr lang="en-US" altLang="en-US">
              <a:solidFill>
                <a:schemeClr val="tx1"/>
              </a:solidFill>
            </a:endParaRPr>
          </a:p>
          <a:p>
            <a:pPr>
              <a:spcBef>
                <a:spcPct val="20000"/>
              </a:spcBef>
              <a:buSzPct val="100000"/>
              <a:buFontTx/>
              <a:buChar char="•"/>
            </a:pPr>
            <a:r>
              <a:rPr lang="en-US" altLang="en-US">
                <a:solidFill>
                  <a:schemeClr val="tx1"/>
                </a:solidFill>
              </a:rPr>
              <a:t>Severe illnesses</a:t>
            </a:r>
          </a:p>
          <a:p>
            <a:pPr lvl="1">
              <a:spcBef>
                <a:spcPct val="20000"/>
              </a:spcBef>
              <a:buSzPct val="100000"/>
              <a:buFontTx/>
              <a:buChar char="–"/>
            </a:pPr>
            <a:r>
              <a:rPr lang="en-US" altLang="en-US" sz="2000">
                <a:solidFill>
                  <a:schemeClr val="tx1"/>
                </a:solidFill>
              </a:rPr>
              <a:t>100 mg of IV hydrocortisone Q 8 hours</a:t>
            </a:r>
            <a:endParaRPr lang="en-US" altLang="en-US" sz="2800">
              <a:solidFill>
                <a:schemeClr val="tx1"/>
              </a:solidFill>
            </a:endParaRPr>
          </a:p>
          <a:p>
            <a:pPr>
              <a:spcBef>
                <a:spcPct val="20000"/>
              </a:spcBef>
              <a:buSzPct val="100000"/>
              <a:buFontTx/>
              <a:buChar char="•"/>
            </a:pPr>
            <a:r>
              <a:rPr lang="en-US" altLang="en-US">
                <a:solidFill>
                  <a:schemeClr val="tx1"/>
                </a:solidFill>
              </a:rPr>
              <a:t>Minor procedures without anesthesia</a:t>
            </a:r>
          </a:p>
          <a:p>
            <a:pPr lvl="1">
              <a:spcBef>
                <a:spcPct val="20000"/>
              </a:spcBef>
              <a:buSzPct val="100000"/>
              <a:buFontTx/>
              <a:buChar char="–"/>
            </a:pPr>
            <a:r>
              <a:rPr lang="en-US" altLang="en-US" sz="2000">
                <a:solidFill>
                  <a:schemeClr val="tx1"/>
                </a:solidFill>
              </a:rPr>
              <a:t>No extra coverage</a:t>
            </a:r>
          </a:p>
          <a:p>
            <a:pPr>
              <a:spcBef>
                <a:spcPct val="20000"/>
              </a:spcBef>
              <a:buSzPct val="100000"/>
              <a:buFont typeface="Arial" panose="020B0604020202020204" pitchFamily="34" charset="0"/>
              <a:buChar char="•"/>
            </a:pPr>
            <a:r>
              <a:rPr lang="en-US" altLang="en-US">
                <a:solidFill>
                  <a:schemeClr val="tx1"/>
                </a:solidFill>
              </a:rPr>
              <a:t>Colonoscopy: double oral HC and fludrocortisone day before and day of procedure</a:t>
            </a:r>
          </a:p>
          <a:p>
            <a:pPr>
              <a:spcBef>
                <a:spcPct val="20000"/>
              </a:spcBef>
              <a:buSzPct val="100000"/>
              <a:buFontTx/>
              <a:buChar char="•"/>
            </a:pPr>
            <a:r>
              <a:rPr lang="en-US" altLang="en-US">
                <a:solidFill>
                  <a:schemeClr val="tx1"/>
                </a:solidFill>
              </a:rPr>
              <a:t>Moderately stressful procedures (endoscopy or arteriography</a:t>
            </a:r>
          </a:p>
          <a:p>
            <a:pPr lvl="1">
              <a:spcBef>
                <a:spcPct val="20000"/>
              </a:spcBef>
              <a:buSzPct val="100000"/>
              <a:buFontTx/>
              <a:buChar char="–"/>
            </a:pPr>
            <a:r>
              <a:rPr lang="en-US" altLang="en-US" sz="2000">
                <a:solidFill>
                  <a:schemeClr val="tx1"/>
                </a:solidFill>
              </a:rPr>
              <a:t>Single 100 mg IV dose of hydrocortisone prior to procedure</a:t>
            </a:r>
          </a:p>
          <a:p>
            <a:pPr>
              <a:spcBef>
                <a:spcPct val="20000"/>
              </a:spcBef>
              <a:buSzPct val="100000"/>
              <a:buFontTx/>
              <a:buChar char="•"/>
            </a:pPr>
            <a:r>
              <a:rPr lang="en-US" altLang="en-US">
                <a:solidFill>
                  <a:schemeClr val="tx1"/>
                </a:solidFill>
              </a:rPr>
              <a:t>Major surgery</a:t>
            </a:r>
          </a:p>
          <a:p>
            <a:pPr lvl="1">
              <a:spcBef>
                <a:spcPct val="20000"/>
              </a:spcBef>
              <a:buSzPct val="100000"/>
              <a:buFontTx/>
              <a:buChar char="–"/>
            </a:pPr>
            <a:r>
              <a:rPr lang="en-US" altLang="en-US" sz="2000">
                <a:solidFill>
                  <a:schemeClr val="tx1"/>
                </a:solidFill>
              </a:rPr>
              <a:t>100 mg of IV hydrocortisone before anesthesia and Q 8 hours</a:t>
            </a:r>
          </a:p>
          <a:p>
            <a:pPr lvl="1">
              <a:spcBef>
                <a:spcPct val="20000"/>
              </a:spcBef>
              <a:buSzPct val="100000"/>
              <a:buFontTx/>
              <a:buChar char="–"/>
            </a:pPr>
            <a:r>
              <a:rPr lang="en-US" altLang="en-US" sz="2000">
                <a:solidFill>
                  <a:schemeClr val="tx1"/>
                </a:solidFill>
              </a:rPr>
              <a:t>Next day double your dose</a:t>
            </a:r>
          </a:p>
        </p:txBody>
      </p:sp>
    </p:spTree>
    <p:extLst>
      <p:ext uri="{BB962C8B-B14F-4D97-AF65-F5344CB8AC3E}">
        <p14:creationId xmlns:p14="http://schemas.microsoft.com/office/powerpoint/2010/main" val="35122085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83D00A7B-2305-ADB0-A17B-2A6B51855271}"/>
              </a:ext>
            </a:extLst>
          </p:cNvPr>
          <p:cNvSpPr>
            <a:spLocks noGrp="1" noChangeArrowheads="1"/>
          </p:cNvSpPr>
          <p:nvPr>
            <p:ph type="title"/>
          </p:nvPr>
        </p:nvSpPr>
        <p:spPr/>
        <p:txBody>
          <a:bodyPr/>
          <a:lstStyle/>
          <a:p>
            <a:r>
              <a:rPr lang="en-US" altLang="en-US" sz="3200" dirty="0">
                <a:solidFill>
                  <a:schemeClr val="accent6"/>
                </a:solidFill>
              </a:rPr>
              <a:t>Pituitary Hormone Replacement</a:t>
            </a:r>
            <a:br>
              <a:rPr lang="en-US" altLang="en-US" sz="2844" dirty="0">
                <a:solidFill>
                  <a:schemeClr val="accent6"/>
                </a:solidFill>
              </a:rPr>
            </a:br>
            <a:r>
              <a:rPr lang="en-US" altLang="en-US" sz="2844" i="1" dirty="0">
                <a:solidFill>
                  <a:schemeClr val="accent6"/>
                </a:solidFill>
              </a:rPr>
              <a:t>What’s the Big Deal?</a:t>
            </a:r>
            <a:endParaRPr lang="en-US" altLang="en-US" i="1" dirty="0">
              <a:solidFill>
                <a:schemeClr val="accent6"/>
              </a:solidFill>
            </a:endParaRPr>
          </a:p>
        </p:txBody>
      </p:sp>
      <p:sp>
        <p:nvSpPr>
          <p:cNvPr id="181251" name="Rectangle 3">
            <a:extLst>
              <a:ext uri="{FF2B5EF4-FFF2-40B4-BE49-F238E27FC236}">
                <a16:creationId xmlns:a16="http://schemas.microsoft.com/office/drawing/2014/main" id="{99C88EE2-426A-C047-ED6C-523FC31015BD}"/>
              </a:ext>
            </a:extLst>
          </p:cNvPr>
          <p:cNvSpPr>
            <a:spLocks noGrp="1" noChangeArrowheads="1"/>
          </p:cNvSpPr>
          <p:nvPr>
            <p:ph type="body" idx="1"/>
          </p:nvPr>
        </p:nvSpPr>
        <p:spPr>
          <a:xfrm>
            <a:off x="550333" y="1452033"/>
            <a:ext cx="8043333" cy="3657600"/>
          </a:xfrm>
        </p:spPr>
        <p:txBody>
          <a:bodyPr/>
          <a:lstStyle/>
          <a:p>
            <a:pPr>
              <a:lnSpc>
                <a:spcPct val="90000"/>
              </a:lnSpc>
            </a:pPr>
            <a:r>
              <a:rPr lang="en-US" altLang="en-US" sz="2489" dirty="0"/>
              <a:t>Pituitary disorders are common, but experts in treating them are not!</a:t>
            </a:r>
          </a:p>
          <a:p>
            <a:pPr>
              <a:lnSpc>
                <a:spcPct val="90000"/>
              </a:lnSpc>
            </a:pPr>
            <a:r>
              <a:rPr lang="en-US" altLang="en-US" sz="2489" dirty="0"/>
              <a:t>Many patients with hypopituitarism feel like crap with weight gain and fatigue</a:t>
            </a:r>
          </a:p>
          <a:p>
            <a:pPr>
              <a:lnSpc>
                <a:spcPct val="90000"/>
              </a:lnSpc>
            </a:pPr>
            <a:r>
              <a:rPr lang="en-US" altLang="en-US" sz="2489" dirty="0"/>
              <a:t>Small changes in replacement may make a big improvement in symptoms</a:t>
            </a:r>
          </a:p>
          <a:p>
            <a:pPr>
              <a:lnSpc>
                <a:spcPct val="90000"/>
              </a:lnSpc>
            </a:pPr>
            <a:r>
              <a:rPr lang="en-US" altLang="en-US" sz="2489" dirty="0"/>
              <a:t>Many endocrinologists do not understand how to properly replace patients with hypopituitarism </a:t>
            </a:r>
          </a:p>
          <a:p>
            <a:pPr lvl="1">
              <a:lnSpc>
                <a:spcPct val="90000"/>
              </a:lnSpc>
            </a:pPr>
            <a:r>
              <a:rPr lang="en-US" altLang="en-US" sz="2133" dirty="0"/>
              <a:t>They do not understand (or don’t believe in) monitoring hormone levels</a:t>
            </a:r>
          </a:p>
          <a:p>
            <a:pPr lvl="1">
              <a:lnSpc>
                <a:spcPct val="90000"/>
              </a:lnSpc>
            </a:pPr>
            <a:r>
              <a:rPr lang="en-US" altLang="en-US" sz="2133" dirty="0"/>
              <a:t>Fine tuning makes a difference</a:t>
            </a:r>
          </a:p>
          <a:p>
            <a:pPr lvl="1">
              <a:lnSpc>
                <a:spcPct val="90000"/>
              </a:lnSpc>
            </a:pPr>
            <a:r>
              <a:rPr lang="en-US" altLang="en-US" sz="2133" dirty="0"/>
              <a:t>Extra’s (testosterone for women, oxytocin, stimulants) make a difference</a:t>
            </a:r>
          </a:p>
          <a:p>
            <a:pPr>
              <a:lnSpc>
                <a:spcPct val="90000"/>
              </a:lnSpc>
            </a:pPr>
            <a:r>
              <a:rPr lang="en-US" altLang="en-US" sz="2489" b="1" i="1" dirty="0"/>
              <a:t>We need to do more!</a:t>
            </a:r>
            <a:r>
              <a:rPr lang="en-US" altLang="en-US" sz="2489" i="1" dirty="0"/>
              <a:t> </a:t>
            </a:r>
            <a:r>
              <a:rPr lang="en-US" altLang="en-US" i="1" dirty="0"/>
              <a:t> </a:t>
            </a:r>
          </a:p>
        </p:txBody>
      </p:sp>
      <p:pic>
        <p:nvPicPr>
          <p:cNvPr id="181252" name="Picture 4">
            <a:extLst>
              <a:ext uri="{FF2B5EF4-FFF2-40B4-BE49-F238E27FC236}">
                <a16:creationId xmlns:a16="http://schemas.microsoft.com/office/drawing/2014/main" id="{82A072E1-B40D-3A8A-5443-E3326DEF8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378" y="0"/>
            <a:ext cx="1577622" cy="14520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C14DEC47-FE31-537F-148E-D94CB66BDE54}"/>
              </a:ext>
            </a:extLst>
          </p:cNvPr>
          <p:cNvSpPr>
            <a:spLocks noGrp="1" noChangeArrowheads="1"/>
          </p:cNvSpPr>
          <p:nvPr>
            <p:ph type="title"/>
          </p:nvPr>
        </p:nvSpPr>
        <p:spPr>
          <a:xfrm>
            <a:off x="698500" y="381000"/>
            <a:ext cx="7772400" cy="1016000"/>
          </a:xfrm>
        </p:spPr>
        <p:txBody>
          <a:bodyPr/>
          <a:lstStyle/>
          <a:p>
            <a:pPr>
              <a:defRPr/>
            </a:pPr>
            <a:r>
              <a:rPr lang="en-US" dirty="0">
                <a:solidFill>
                  <a:schemeClr val="accent6"/>
                </a:solidFill>
                <a:latin typeface="Times New Roman" charset="0"/>
              </a:rPr>
              <a:t>Adrenal Fatigue-Fiction</a:t>
            </a:r>
          </a:p>
        </p:txBody>
      </p:sp>
      <p:sp>
        <p:nvSpPr>
          <p:cNvPr id="55298" name="Rectangle 3">
            <a:extLst>
              <a:ext uri="{FF2B5EF4-FFF2-40B4-BE49-F238E27FC236}">
                <a16:creationId xmlns:a16="http://schemas.microsoft.com/office/drawing/2014/main" id="{E9ADA72A-ACE9-7D2B-1C9C-7C1E2B890241}"/>
              </a:ext>
            </a:extLst>
          </p:cNvPr>
          <p:cNvSpPr>
            <a:spLocks noGrp="1" noChangeArrowheads="1"/>
          </p:cNvSpPr>
          <p:nvPr>
            <p:ph type="body" idx="1"/>
          </p:nvPr>
        </p:nvSpPr>
        <p:spPr>
          <a:xfrm>
            <a:off x="736600" y="1193800"/>
            <a:ext cx="8128000" cy="3657600"/>
          </a:xfrm>
        </p:spPr>
        <p:txBody>
          <a:bodyPr/>
          <a:lstStyle/>
          <a:p>
            <a:pPr>
              <a:lnSpc>
                <a:spcPct val="90000"/>
              </a:lnSpc>
            </a:pPr>
            <a:r>
              <a:rPr lang="en-US" altLang="en-US" sz="2133" dirty="0">
                <a:latin typeface="Times New Roman" panose="02020603050405020304" pitchFamily="18" charset="0"/>
              </a:rPr>
              <a:t>Wildly proposed by alternative and anti-aging doctors</a:t>
            </a:r>
          </a:p>
          <a:p>
            <a:pPr>
              <a:lnSpc>
                <a:spcPct val="90000"/>
              </a:lnSpc>
            </a:pPr>
            <a:r>
              <a:rPr lang="en-US" altLang="en-US" sz="2133" dirty="0">
                <a:latin typeface="Times New Roman" panose="02020603050405020304" pitchFamily="18" charset="0"/>
              </a:rPr>
              <a:t>Lots of internet discussion on it, but may have die down</a:t>
            </a:r>
          </a:p>
          <a:p>
            <a:pPr>
              <a:lnSpc>
                <a:spcPct val="90000"/>
              </a:lnSpc>
            </a:pPr>
            <a:r>
              <a:rPr lang="en-US" altLang="en-US" sz="2133" dirty="0">
                <a:latin typeface="Times New Roman" panose="02020603050405020304" pitchFamily="18" charset="0"/>
              </a:rPr>
              <a:t>Often based on salivary cortisol assays (sometimes marketed directly to patients) that lack both precision and accuracy.</a:t>
            </a:r>
          </a:p>
          <a:p>
            <a:pPr>
              <a:lnSpc>
                <a:spcPct val="90000"/>
              </a:lnSpc>
            </a:pPr>
            <a:r>
              <a:rPr lang="en-US" altLang="en-US" sz="2133" dirty="0">
                <a:latin typeface="Times New Roman" panose="02020603050405020304" pitchFamily="18" charset="0"/>
              </a:rPr>
              <a:t>Theory is that </a:t>
            </a:r>
            <a:r>
              <a:rPr lang="ja-JP" altLang="en-US" sz="2133">
                <a:latin typeface="Times New Roman" panose="02020603050405020304" pitchFamily="18" charset="0"/>
              </a:rPr>
              <a:t>“</a:t>
            </a:r>
            <a:r>
              <a:rPr lang="en-US" altLang="ja-JP" sz="2133" dirty="0">
                <a:latin typeface="Times New Roman" panose="02020603050405020304" pitchFamily="18" charset="0"/>
              </a:rPr>
              <a:t>stress</a:t>
            </a:r>
            <a:r>
              <a:rPr lang="ja-JP" altLang="en-US" sz="2133">
                <a:latin typeface="Times New Roman" panose="02020603050405020304" pitchFamily="18" charset="0"/>
              </a:rPr>
              <a:t>”</a:t>
            </a:r>
            <a:r>
              <a:rPr lang="en-US" altLang="ja-JP" sz="2133" dirty="0">
                <a:latin typeface="Times New Roman" panose="02020603050405020304" pitchFamily="18" charset="0"/>
              </a:rPr>
              <a:t> leads the adrenals to work harder and make more cortisol, then it burns out (peters out) and makes less cortisol</a:t>
            </a:r>
          </a:p>
          <a:p>
            <a:pPr>
              <a:lnSpc>
                <a:spcPct val="90000"/>
              </a:lnSpc>
            </a:pPr>
            <a:r>
              <a:rPr lang="ja-JP" altLang="en-US" sz="2133">
                <a:latin typeface="Times New Roman" panose="02020603050405020304" pitchFamily="18" charset="0"/>
              </a:rPr>
              <a:t>“</a:t>
            </a:r>
            <a:r>
              <a:rPr lang="en-US" altLang="ja-JP" sz="2133" dirty="0">
                <a:latin typeface="Times New Roman" panose="02020603050405020304" pitchFamily="18" charset="0"/>
              </a:rPr>
              <a:t>It</a:t>
            </a:r>
            <a:r>
              <a:rPr lang="ja-JP" altLang="en-US" sz="2133">
                <a:latin typeface="Times New Roman" panose="02020603050405020304" pitchFamily="18" charset="0"/>
              </a:rPr>
              <a:t>’</a:t>
            </a:r>
            <a:r>
              <a:rPr lang="en-US" altLang="ja-JP" sz="2133" dirty="0">
                <a:latin typeface="Times New Roman" panose="02020603050405020304" pitchFamily="18" charset="0"/>
              </a:rPr>
              <a:t>s like a hormone factory and it wanes in its production, one of the way it wanes is just by stress.</a:t>
            </a:r>
            <a:r>
              <a:rPr lang="ja-JP" altLang="en-US" sz="2133">
                <a:latin typeface="Times New Roman" panose="02020603050405020304" pitchFamily="18" charset="0"/>
              </a:rPr>
              <a:t>”</a:t>
            </a:r>
            <a:r>
              <a:rPr lang="en-US" altLang="ja-JP" sz="2133" dirty="0">
                <a:latin typeface="Times New Roman" panose="02020603050405020304" pitchFamily="18" charset="0"/>
              </a:rPr>
              <a:t>-Dr. Tori Hudson-Naturopathic Physician.</a:t>
            </a:r>
          </a:p>
          <a:p>
            <a:pPr>
              <a:lnSpc>
                <a:spcPct val="90000"/>
              </a:lnSpc>
            </a:pPr>
            <a:r>
              <a:rPr lang="en-US" altLang="en-US" sz="2133" dirty="0">
                <a:latin typeface="Times New Roman" panose="02020603050405020304" pitchFamily="18" charset="0"/>
              </a:rPr>
              <a:t>Alternative doctors may give herbs and supplements to stimulate the adrenal gland, but also give </a:t>
            </a:r>
            <a:r>
              <a:rPr lang="en-US" altLang="en-US" sz="2133" dirty="0" err="1">
                <a:latin typeface="Times New Roman" panose="02020603050405020304" pitchFamily="18" charset="0"/>
              </a:rPr>
              <a:t>Isocort</a:t>
            </a:r>
            <a:r>
              <a:rPr lang="en-US" altLang="en-US" sz="2133" dirty="0">
                <a:latin typeface="Times New Roman" panose="02020603050405020304" pitchFamily="18" charset="0"/>
              </a:rPr>
              <a:t> (used to be ground up sheep adrenals, now supplements) or hydrocortisone.</a:t>
            </a:r>
          </a:p>
          <a:p>
            <a:pPr>
              <a:lnSpc>
                <a:spcPct val="90000"/>
              </a:lnSpc>
            </a:pPr>
            <a:r>
              <a:rPr lang="ja-JP" altLang="en-US" sz="2133">
                <a:latin typeface="Times New Roman" panose="02020603050405020304" pitchFamily="18" charset="0"/>
              </a:rPr>
              <a:t>“</a:t>
            </a:r>
            <a:r>
              <a:rPr lang="en-US" altLang="ja-JP" sz="2133" dirty="0">
                <a:latin typeface="Times New Roman" panose="02020603050405020304" pitchFamily="18" charset="0"/>
              </a:rPr>
              <a:t>Eat lean, green and clean</a:t>
            </a:r>
            <a:r>
              <a:rPr lang="ja-JP" altLang="en-US" sz="2133">
                <a:latin typeface="Times New Roman" panose="02020603050405020304" pitchFamily="18" charset="0"/>
              </a:rPr>
              <a:t>”</a:t>
            </a:r>
            <a:r>
              <a:rPr lang="en-US" altLang="ja-JP" sz="2133" dirty="0">
                <a:latin typeface="Times New Roman" panose="02020603050405020304" pitchFamily="18" charset="0"/>
              </a:rPr>
              <a:t>-one alternative doctor said is the treatment for adrenal fatigue</a:t>
            </a:r>
            <a:endParaRPr lang="en-US" altLang="en-US" sz="1600" dirty="0">
              <a:latin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789318CB-ED78-C5DB-E393-A852039EA148}"/>
              </a:ext>
            </a:extLst>
          </p:cNvPr>
          <p:cNvSpPr>
            <a:spLocks noGrp="1" noChangeArrowheads="1"/>
          </p:cNvSpPr>
          <p:nvPr>
            <p:ph type="title"/>
          </p:nvPr>
        </p:nvSpPr>
        <p:spPr>
          <a:xfrm>
            <a:off x="698500" y="381000"/>
            <a:ext cx="7772400" cy="1016000"/>
          </a:xfrm>
        </p:spPr>
        <p:txBody>
          <a:bodyPr/>
          <a:lstStyle/>
          <a:p>
            <a:pPr>
              <a:defRPr/>
            </a:pPr>
            <a:r>
              <a:rPr lang="en-US" dirty="0">
                <a:solidFill>
                  <a:schemeClr val="accent6"/>
                </a:solidFill>
                <a:latin typeface="Times New Roman" charset="0"/>
              </a:rPr>
              <a:t>Adrenal Fatigue-Fact</a:t>
            </a:r>
          </a:p>
        </p:txBody>
      </p:sp>
      <p:sp>
        <p:nvSpPr>
          <p:cNvPr id="57346" name="Rectangle 3">
            <a:extLst>
              <a:ext uri="{FF2B5EF4-FFF2-40B4-BE49-F238E27FC236}">
                <a16:creationId xmlns:a16="http://schemas.microsoft.com/office/drawing/2014/main" id="{E92CF599-00A0-1686-869F-E97F7EE04A79}"/>
              </a:ext>
            </a:extLst>
          </p:cNvPr>
          <p:cNvSpPr>
            <a:spLocks noGrp="1" noChangeArrowheads="1"/>
          </p:cNvSpPr>
          <p:nvPr>
            <p:ph type="body" idx="1"/>
          </p:nvPr>
        </p:nvSpPr>
        <p:spPr>
          <a:xfrm>
            <a:off x="736600" y="1193800"/>
            <a:ext cx="7772400" cy="3657600"/>
          </a:xfrm>
        </p:spPr>
        <p:txBody>
          <a:bodyPr/>
          <a:lstStyle/>
          <a:p>
            <a:pPr>
              <a:lnSpc>
                <a:spcPct val="90000"/>
              </a:lnSpc>
            </a:pPr>
            <a:r>
              <a:rPr lang="en-US" altLang="en-US" sz="2133">
                <a:latin typeface="Times New Roman" panose="02020603050405020304" pitchFamily="18" charset="0"/>
              </a:rPr>
              <a:t>The adrenals are up-regulated during stress and make cortisol, not less cortisol.</a:t>
            </a:r>
          </a:p>
          <a:p>
            <a:pPr>
              <a:lnSpc>
                <a:spcPct val="90000"/>
              </a:lnSpc>
            </a:pPr>
            <a:r>
              <a:rPr lang="en-US" altLang="en-US" sz="2133">
                <a:latin typeface="Times New Roman" panose="02020603050405020304" pitchFamily="18" charset="0"/>
              </a:rPr>
              <a:t>Mommersteeg et al. [Psychoneuroendocrinology (2006) 31, 216–225] studied 74 clinically diagnosed burnout individuals mostly on sick-leave and compared with 35 healthy controls.</a:t>
            </a:r>
          </a:p>
          <a:p>
            <a:pPr>
              <a:lnSpc>
                <a:spcPct val="90000"/>
              </a:lnSpc>
            </a:pPr>
            <a:r>
              <a:rPr lang="en-US" altLang="en-US" sz="2133">
                <a:latin typeface="Times New Roman" panose="02020603050405020304" pitchFamily="18" charset="0"/>
              </a:rPr>
              <a:t>They found similar salivary cortisol after awakening and at different times of the day and after an overnight dexamethasone suppression test in the 2 groups.</a:t>
            </a:r>
          </a:p>
          <a:p>
            <a:pPr>
              <a:lnSpc>
                <a:spcPct val="90000"/>
              </a:lnSpc>
            </a:pPr>
            <a:r>
              <a:rPr lang="en-US" altLang="en-US" sz="2133">
                <a:latin typeface="Times New Roman" panose="02020603050405020304" pitchFamily="18" charset="0"/>
              </a:rPr>
              <a:t>Patients should not be put on cortisol unless they are shown to be adrenally insufficient.</a:t>
            </a:r>
          </a:p>
          <a:p>
            <a:pPr>
              <a:lnSpc>
                <a:spcPct val="90000"/>
              </a:lnSpc>
            </a:pPr>
            <a:endParaRPr lang="en-US" altLang="en-US" sz="2133">
              <a:latin typeface="Times New Roman" panose="02020603050405020304" pitchFamily="18" charset="0"/>
            </a:endParaRPr>
          </a:p>
          <a:p>
            <a:pPr>
              <a:lnSpc>
                <a:spcPct val="90000"/>
              </a:lnSpc>
            </a:pPr>
            <a:endParaRPr lang="en-US" altLang="en-US" sz="1600">
              <a:latin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A2070A4E-7922-82C3-CE8F-254729BF54F0}"/>
              </a:ext>
            </a:extLst>
          </p:cNvPr>
          <p:cNvSpPr>
            <a:spLocks noGrp="1" noChangeArrowheads="1"/>
          </p:cNvSpPr>
          <p:nvPr>
            <p:ph type="title"/>
          </p:nvPr>
        </p:nvSpPr>
        <p:spPr>
          <a:xfrm>
            <a:off x="1140178" y="663222"/>
            <a:ext cx="6908800" cy="1016000"/>
          </a:xfrm>
        </p:spPr>
        <p:txBody>
          <a:bodyPr/>
          <a:lstStyle/>
          <a:p>
            <a:r>
              <a:rPr lang="en-US" altLang="en-US" dirty="0">
                <a:solidFill>
                  <a:schemeClr val="accent6"/>
                </a:solidFill>
              </a:rPr>
              <a:t>Central Hypothyroidism</a:t>
            </a:r>
          </a:p>
        </p:txBody>
      </p:sp>
      <p:sp>
        <p:nvSpPr>
          <p:cNvPr id="165891" name="Rectangle 3">
            <a:extLst>
              <a:ext uri="{FF2B5EF4-FFF2-40B4-BE49-F238E27FC236}">
                <a16:creationId xmlns:a16="http://schemas.microsoft.com/office/drawing/2014/main" id="{D1191344-5268-DB2B-7876-530CC8053E56}"/>
              </a:ext>
            </a:extLst>
          </p:cNvPr>
          <p:cNvSpPr>
            <a:spLocks noGrp="1" noChangeArrowheads="1"/>
          </p:cNvSpPr>
          <p:nvPr>
            <p:ph type="body" idx="1"/>
          </p:nvPr>
        </p:nvSpPr>
        <p:spPr>
          <a:xfrm>
            <a:off x="533400" y="1766711"/>
            <a:ext cx="7958667" cy="3657600"/>
          </a:xfrm>
        </p:spPr>
        <p:txBody>
          <a:bodyPr/>
          <a:lstStyle/>
          <a:p>
            <a:r>
              <a:rPr lang="en-US" altLang="en-US" sz="2311" dirty="0"/>
              <a:t>Common, even with small tumors</a:t>
            </a:r>
          </a:p>
          <a:p>
            <a:r>
              <a:rPr lang="en-US" altLang="en-US" sz="2311" dirty="0"/>
              <a:t>Mild cases may be more manifest clinically </a:t>
            </a:r>
          </a:p>
          <a:p>
            <a:pPr lvl="1"/>
            <a:r>
              <a:rPr lang="en-US" altLang="en-US" sz="1956" dirty="0"/>
              <a:t>More than “subclinical hypothyroidism” due to actual low thyroid hormones in central hypothyroidism</a:t>
            </a:r>
          </a:p>
          <a:p>
            <a:r>
              <a:rPr lang="en-US" altLang="en-US" sz="2311" dirty="0"/>
              <a:t>Similar signs/symptoms as in primary hypothyroidism</a:t>
            </a:r>
          </a:p>
          <a:p>
            <a:r>
              <a:rPr lang="en-US" altLang="en-US" sz="2311" dirty="0"/>
              <a:t>Low free T4 in the face of lowish TSH</a:t>
            </a:r>
          </a:p>
          <a:p>
            <a:r>
              <a:rPr lang="en-US" altLang="en-US" sz="2311" dirty="0"/>
              <a:t>In mild cases, free T4 between 0.7 and 1.0 ng/dL</a:t>
            </a:r>
          </a:p>
          <a:p>
            <a:r>
              <a:rPr lang="en-US" altLang="en-US" sz="2311" dirty="0"/>
              <a:t>Free T3 usually not helpful, although can be low as growth hormone helps convert T4 to T3</a:t>
            </a:r>
          </a:p>
          <a:p>
            <a:r>
              <a:rPr lang="en-US" altLang="en-US" sz="2400" dirty="0"/>
              <a:t>Usually based on baseline free T4 and TSH</a:t>
            </a:r>
          </a:p>
          <a:p>
            <a:pPr marL="0" indent="0">
              <a:buNone/>
            </a:pPr>
            <a:endParaRPr lang="en-US" altLang="en-US" sz="231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94A9E55-79E8-A442-8DE0-E652E82B64DF}"/>
              </a:ext>
            </a:extLst>
          </p:cNvPr>
          <p:cNvSpPr>
            <a:spLocks noGrp="1" noChangeArrowheads="1"/>
          </p:cNvSpPr>
          <p:nvPr>
            <p:ph type="title"/>
          </p:nvPr>
        </p:nvSpPr>
        <p:spPr>
          <a:xfrm>
            <a:off x="702733" y="189317"/>
            <a:ext cx="6908800" cy="1016000"/>
          </a:xfrm>
        </p:spPr>
        <p:txBody>
          <a:bodyPr/>
          <a:lstStyle/>
          <a:p>
            <a:pPr>
              <a:defRPr/>
            </a:pPr>
            <a:r>
              <a:rPr lang="en-US" sz="3556" dirty="0">
                <a:solidFill>
                  <a:schemeClr val="accent6"/>
                </a:solidFill>
                <a:cs typeface="+mj-cs"/>
              </a:rPr>
              <a:t>Central Hypothyroidism-Treatment</a:t>
            </a:r>
            <a:endParaRPr lang="en-US" dirty="0">
              <a:solidFill>
                <a:schemeClr val="accent6"/>
              </a:solidFill>
            </a:endParaRPr>
          </a:p>
        </p:txBody>
      </p:sp>
      <p:sp>
        <p:nvSpPr>
          <p:cNvPr id="167939" name="Rectangle 3">
            <a:extLst>
              <a:ext uri="{FF2B5EF4-FFF2-40B4-BE49-F238E27FC236}">
                <a16:creationId xmlns:a16="http://schemas.microsoft.com/office/drawing/2014/main" id="{8A532E28-4506-D749-9023-C88743026C6B}"/>
              </a:ext>
            </a:extLst>
          </p:cNvPr>
          <p:cNvSpPr>
            <a:spLocks noGrp="1" noChangeArrowheads="1"/>
          </p:cNvSpPr>
          <p:nvPr>
            <p:ph type="body" idx="1"/>
          </p:nvPr>
        </p:nvSpPr>
        <p:spPr>
          <a:xfrm>
            <a:off x="702733" y="1479778"/>
            <a:ext cx="6908800" cy="3657600"/>
          </a:xfrm>
        </p:spPr>
        <p:txBody>
          <a:bodyPr/>
          <a:lstStyle/>
          <a:p>
            <a:pPr>
              <a:defRPr/>
            </a:pPr>
            <a:r>
              <a:rPr lang="en-US" sz="1800" dirty="0">
                <a:latin typeface="Arial" panose="020B0604020202020204" pitchFamily="34" charset="0"/>
                <a:cs typeface="Arial" panose="020B0604020202020204" pitchFamily="34" charset="0"/>
              </a:rPr>
              <a:t>Many options for thyroid hormone replacement.</a:t>
            </a:r>
          </a:p>
          <a:p>
            <a:pPr>
              <a:defRPr/>
            </a:pPr>
            <a:r>
              <a:rPr lang="en-US" sz="1800" dirty="0">
                <a:latin typeface="Arial" panose="020B0604020202020204" pitchFamily="34" charset="0"/>
                <a:cs typeface="Arial" panose="020B0604020202020204" pitchFamily="34" charset="0"/>
              </a:rPr>
              <a:t>L-T4 alone (Levothyroxine, Synthroid, </a:t>
            </a:r>
            <a:r>
              <a:rPr lang="en-US" sz="1800" dirty="0" err="1">
                <a:latin typeface="Arial" panose="020B0604020202020204" pitchFamily="34" charset="0"/>
                <a:cs typeface="Arial" panose="020B0604020202020204" pitchFamily="34" charset="0"/>
              </a:rPr>
              <a:t>Levoxyl</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Tirosint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Unithroid</a:t>
            </a:r>
            <a:r>
              <a:rPr lang="en-US" sz="1800" dirty="0">
                <a:latin typeface="Arial" panose="020B0604020202020204" pitchFamily="34" charset="0"/>
                <a:cs typeface="Arial" panose="020B0604020202020204" pitchFamily="34" charset="0"/>
              </a:rPr>
              <a:t>)</a:t>
            </a:r>
          </a:p>
          <a:p>
            <a:pPr>
              <a:defRPr/>
            </a:pPr>
            <a:r>
              <a:rPr lang="en-US" sz="1800" dirty="0">
                <a:latin typeface="Arial" panose="020B0604020202020204" pitchFamily="34" charset="0"/>
                <a:cs typeface="Arial" panose="020B0604020202020204" pitchFamily="34" charset="0"/>
              </a:rPr>
              <a:t>L-T4 gel capsules-</a:t>
            </a:r>
            <a:r>
              <a:rPr lang="en-US" sz="1800" dirty="0" err="1">
                <a:latin typeface="Arial" panose="020B0604020202020204" pitchFamily="34" charset="0"/>
                <a:cs typeface="Arial" panose="020B0604020202020204" pitchFamily="34" charset="0"/>
              </a:rPr>
              <a:t>Tirosint</a:t>
            </a:r>
            <a:r>
              <a:rPr lang="en-US" sz="1800" dirty="0">
                <a:latin typeface="Arial" panose="020B0604020202020204" pitchFamily="34" charset="0"/>
                <a:cs typeface="Arial" panose="020B0604020202020204" pitchFamily="34" charset="0"/>
              </a:rPr>
              <a:t>, generic </a:t>
            </a:r>
            <a:r>
              <a:rPr lang="en-US" sz="1800" dirty="0" err="1">
                <a:latin typeface="Arial" panose="020B0604020202020204" pitchFamily="34" charset="0"/>
                <a:cs typeface="Arial" panose="020B0604020202020204" pitchFamily="34" charset="0"/>
              </a:rPr>
              <a:t>Tirosint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Thyquidity</a:t>
            </a:r>
            <a:endParaRPr lang="en-US" sz="1800" dirty="0">
              <a:latin typeface="Arial" panose="020B0604020202020204" pitchFamily="34" charset="0"/>
              <a:cs typeface="Arial" panose="020B0604020202020204" pitchFamily="34" charset="0"/>
            </a:endParaRPr>
          </a:p>
          <a:p>
            <a:pPr>
              <a:defRPr/>
            </a:pPr>
            <a:r>
              <a:rPr lang="en-US" sz="1800" dirty="0">
                <a:latin typeface="Arial" panose="020B0604020202020204" pitchFamily="34" charset="0"/>
                <a:cs typeface="Arial" panose="020B0604020202020204" pitchFamily="34" charset="0"/>
              </a:rPr>
              <a:t>L-T3 (Cytomel, liothyronine) alone</a:t>
            </a:r>
          </a:p>
          <a:p>
            <a:pPr>
              <a:defRPr/>
            </a:pPr>
            <a:r>
              <a:rPr lang="en-US" sz="1800" dirty="0">
                <a:latin typeface="Arial" panose="020B0604020202020204" pitchFamily="34" charset="0"/>
                <a:cs typeface="Arial" panose="020B0604020202020204" pitchFamily="34" charset="0"/>
              </a:rPr>
              <a:t>L-T4/L-T3 combinations</a:t>
            </a:r>
          </a:p>
          <a:p>
            <a:pPr>
              <a:defRPr/>
            </a:pPr>
            <a:r>
              <a:rPr lang="en-US" sz="1800" dirty="0">
                <a:latin typeface="Arial" panose="020B0604020202020204" pitchFamily="34" charset="0"/>
                <a:cs typeface="Arial" panose="020B0604020202020204" pitchFamily="34" charset="0"/>
              </a:rPr>
              <a:t>Desiccated thyroid (</a:t>
            </a:r>
            <a:r>
              <a:rPr lang="en-US" sz="1800" dirty="0" err="1">
                <a:latin typeface="Arial" panose="020B0604020202020204" pitchFamily="34" charset="0"/>
                <a:cs typeface="Arial" panose="020B0604020202020204" pitchFamily="34" charset="0"/>
              </a:rPr>
              <a:t>Adthyza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Armour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NatureThroid</a:t>
            </a:r>
            <a:r>
              <a:rPr lang="en-US" sz="1800" dirty="0">
                <a:latin typeface="Arial" panose="020B0604020202020204" pitchFamily="34" charset="0"/>
                <a:cs typeface="Arial" panose="020B0604020202020204" pitchFamily="34" charset="0"/>
              </a:rPr>
              <a:t>, WP thyroid, </a:t>
            </a:r>
            <a:r>
              <a:rPr lang="en-US" sz="1800" dirty="0" err="1">
                <a:latin typeface="Arial" panose="020B0604020202020204" pitchFamily="34" charset="0"/>
                <a:cs typeface="Arial" panose="020B0604020202020204" pitchFamily="34" charset="0"/>
              </a:rPr>
              <a:t>Erfa</a:t>
            </a:r>
            <a:r>
              <a:rPr lang="en-US" sz="1800" dirty="0">
                <a:latin typeface="Arial" panose="020B0604020202020204" pitchFamily="34" charset="0"/>
                <a:cs typeface="Arial" panose="020B0604020202020204" pitchFamily="34" charset="0"/>
              </a:rPr>
              <a:t>)-from pig thyroid. Often called Natural Desiccated Thyroid (NDT) or Desiccated Thyroid Extract (DTE)</a:t>
            </a:r>
          </a:p>
          <a:p>
            <a:pPr>
              <a:defRPr/>
            </a:pPr>
            <a:r>
              <a:rPr lang="en-US" sz="1800" dirty="0" err="1">
                <a:latin typeface="Arial" panose="020B0604020202020204" pitchFamily="34" charset="0"/>
                <a:cs typeface="Arial" panose="020B0604020202020204" pitchFamily="34" charset="0"/>
              </a:rPr>
              <a:t>Thyrogold</a:t>
            </a:r>
            <a:r>
              <a:rPr lang="en-US" sz="1800" dirty="0">
                <a:latin typeface="Arial" panose="020B0604020202020204" pitchFamily="34" charset="0"/>
                <a:cs typeface="Arial" panose="020B0604020202020204" pitchFamily="34" charset="0"/>
              </a:rPr>
              <a:t>-New Zealand cows</a:t>
            </a:r>
          </a:p>
          <a:p>
            <a:pPr>
              <a:defRPr/>
            </a:pPr>
            <a:r>
              <a:rPr lang="en-US" sz="1800" dirty="0">
                <a:latin typeface="Arial" panose="020B0604020202020204" pitchFamily="34" charset="0"/>
                <a:cs typeface="Arial" panose="020B0604020202020204" pitchFamily="34" charset="0"/>
              </a:rPr>
              <a:t>Desiccated thyroid/L-T4 combinations</a:t>
            </a:r>
          </a:p>
          <a:p>
            <a:pPr>
              <a:defRPr/>
            </a:pPr>
            <a:r>
              <a:rPr lang="en-US" sz="1800" dirty="0">
                <a:latin typeface="Arial" panose="020B0604020202020204" pitchFamily="34" charset="0"/>
                <a:cs typeface="Arial" panose="020B0604020202020204" pitchFamily="34" charset="0"/>
              </a:rPr>
              <a:t>Proper treatment needs to be individualized (not one blood pressure medicine).</a:t>
            </a:r>
          </a:p>
          <a:p>
            <a:pPr>
              <a:defRPr/>
            </a:pPr>
            <a:r>
              <a:rPr lang="en-US" sz="1800" dirty="0">
                <a:latin typeface="Arial" panose="020B0604020202020204" pitchFamily="34" charset="0"/>
                <a:cs typeface="Arial" panose="020B0604020202020204" pitchFamily="34" charset="0"/>
              </a:rPr>
              <a:t>Multiple studies have shown poor quality of life among patients on L-T4 replacement alone</a:t>
            </a:r>
          </a:p>
          <a:p>
            <a:pPr>
              <a:defRPr/>
            </a:pPr>
            <a:r>
              <a:rPr lang="en-US" sz="1800" dirty="0">
                <a:latin typeface="Arial" panose="020B0604020202020204" pitchFamily="34" charset="0"/>
                <a:cs typeface="Arial" panose="020B0604020202020204" pitchFamily="34" charset="0"/>
              </a:rPr>
              <a:t>Both WP thyroid and </a:t>
            </a:r>
            <a:r>
              <a:rPr lang="en-US" sz="1800" dirty="0" err="1">
                <a:latin typeface="Arial" panose="020B0604020202020204" pitchFamily="34" charset="0"/>
                <a:cs typeface="Arial" panose="020B0604020202020204" pitchFamily="34" charset="0"/>
              </a:rPr>
              <a:t>NatureThroid</a:t>
            </a:r>
            <a:r>
              <a:rPr lang="en-US" sz="1800" dirty="0">
                <a:latin typeface="Arial" panose="020B0604020202020204" pitchFamily="34" charset="0"/>
                <a:cs typeface="Arial" panose="020B0604020202020204" pitchFamily="34" charset="0"/>
              </a:rPr>
              <a:t> (made by RLC labs) have been on backorder for 4 years and unlikely to return.</a:t>
            </a:r>
          </a:p>
          <a:p>
            <a:pPr>
              <a:defRPr/>
            </a:pPr>
            <a:endParaRPr lang="en-US" sz="1778" dirty="0"/>
          </a:p>
          <a:p>
            <a:pPr marL="0" indent="0">
              <a:buFontTx/>
              <a:buNone/>
              <a:defRPr/>
            </a:pPr>
            <a:endParaRPr lang="en-US" sz="1778" dirty="0"/>
          </a:p>
        </p:txBody>
      </p:sp>
      <p:pic>
        <p:nvPicPr>
          <p:cNvPr id="2" name="Picture 4">
            <a:extLst>
              <a:ext uri="{FF2B5EF4-FFF2-40B4-BE49-F238E27FC236}">
                <a16:creationId xmlns:a16="http://schemas.microsoft.com/office/drawing/2014/main" id="{2D2A0F3C-FEEE-651B-6322-A81F93A4A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533" y="-85145"/>
            <a:ext cx="1532467" cy="15649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7676434-7CE1-806C-2D98-81AFB093C7F7}"/>
              </a:ext>
            </a:extLst>
          </p:cNvPr>
          <p:cNvSpPr>
            <a:spLocks noGrp="1" noChangeArrowheads="1"/>
          </p:cNvSpPr>
          <p:nvPr>
            <p:ph type="title"/>
          </p:nvPr>
        </p:nvSpPr>
        <p:spPr>
          <a:xfrm>
            <a:off x="1117600" y="651933"/>
            <a:ext cx="6908800" cy="1016000"/>
          </a:xfrm>
        </p:spPr>
        <p:txBody>
          <a:bodyPr/>
          <a:lstStyle/>
          <a:p>
            <a:r>
              <a:rPr lang="en-US" altLang="en-US" sz="3556" dirty="0">
                <a:solidFill>
                  <a:schemeClr val="accent6"/>
                </a:solidFill>
              </a:rPr>
              <a:t>Central Hypothyroidism</a:t>
            </a:r>
            <a:br>
              <a:rPr lang="en-US" altLang="en-US" sz="3556" dirty="0">
                <a:solidFill>
                  <a:schemeClr val="accent6"/>
                </a:solidFill>
              </a:rPr>
            </a:br>
            <a:r>
              <a:rPr lang="en-US" altLang="en-US" sz="3200" i="1" dirty="0">
                <a:solidFill>
                  <a:schemeClr val="accent6"/>
                </a:solidFill>
              </a:rPr>
              <a:t>Treatment</a:t>
            </a:r>
          </a:p>
        </p:txBody>
      </p:sp>
      <p:sp>
        <p:nvSpPr>
          <p:cNvPr id="167939" name="Rectangle 3">
            <a:extLst>
              <a:ext uri="{FF2B5EF4-FFF2-40B4-BE49-F238E27FC236}">
                <a16:creationId xmlns:a16="http://schemas.microsoft.com/office/drawing/2014/main" id="{8744DD41-9CF1-15C8-8F53-B13F3CE7C8F3}"/>
              </a:ext>
            </a:extLst>
          </p:cNvPr>
          <p:cNvSpPr>
            <a:spLocks noGrp="1" noChangeArrowheads="1"/>
          </p:cNvSpPr>
          <p:nvPr>
            <p:ph type="body" idx="1"/>
          </p:nvPr>
        </p:nvSpPr>
        <p:spPr>
          <a:xfrm>
            <a:off x="750711" y="1769533"/>
            <a:ext cx="7670800" cy="3657600"/>
          </a:xfrm>
        </p:spPr>
        <p:txBody>
          <a:bodyPr/>
          <a:lstStyle/>
          <a:p>
            <a:pPr>
              <a:lnSpc>
                <a:spcPct val="90000"/>
              </a:lnSpc>
            </a:pPr>
            <a:r>
              <a:rPr lang="en-US" altLang="en-US" sz="2311" dirty="0"/>
              <a:t>L-thyroxine can be given</a:t>
            </a:r>
          </a:p>
          <a:p>
            <a:pPr>
              <a:lnSpc>
                <a:spcPct val="90000"/>
              </a:lnSpc>
            </a:pPr>
            <a:r>
              <a:rPr lang="en-US" altLang="en-US" sz="1956" dirty="0"/>
              <a:t>Most patients with  central hypothyroidism do better on T4/T3 or T4/desiccated combinations</a:t>
            </a:r>
          </a:p>
          <a:p>
            <a:pPr>
              <a:lnSpc>
                <a:spcPct val="90000"/>
              </a:lnSpc>
            </a:pPr>
            <a:r>
              <a:rPr lang="en-US" altLang="en-US" sz="2311" dirty="0"/>
              <a:t>GH deficiency can lead to impaired T4 to T3 conversion</a:t>
            </a:r>
          </a:p>
          <a:p>
            <a:pPr lvl="1">
              <a:lnSpc>
                <a:spcPct val="90000"/>
              </a:lnSpc>
            </a:pPr>
            <a:r>
              <a:rPr lang="en-US" altLang="en-US" sz="1956" dirty="0"/>
              <a:t>T4/T3 or desiccated thyroid may be especially beneficial in central hypothyroidism</a:t>
            </a:r>
          </a:p>
          <a:p>
            <a:pPr>
              <a:lnSpc>
                <a:spcPct val="90000"/>
              </a:lnSpc>
            </a:pPr>
            <a:r>
              <a:rPr lang="en-US" altLang="en-US" sz="2311" dirty="0"/>
              <a:t>Treating with GH can decrease FT4 levels and unmask central hypothyroidism</a:t>
            </a:r>
          </a:p>
          <a:p>
            <a:pPr lvl="1">
              <a:lnSpc>
                <a:spcPct val="90000"/>
              </a:lnSpc>
            </a:pPr>
            <a:r>
              <a:rPr lang="en-US" altLang="en-US" sz="1956" dirty="0"/>
              <a:t>Recommended to treat both borderline central hypothyroidism and  GH deficiency</a:t>
            </a:r>
          </a:p>
          <a:p>
            <a:pPr>
              <a:defRPr/>
            </a:pPr>
            <a:r>
              <a:rPr lang="en-US" sz="2000" dirty="0">
                <a:cs typeface="+mn-cs"/>
              </a:rPr>
              <a:t>Monitor by aiming for free T4 in upper-normal range (1.5-1.7 ng/dL).</a:t>
            </a:r>
          </a:p>
          <a:p>
            <a:pPr>
              <a:defRPr/>
            </a:pPr>
            <a:r>
              <a:rPr lang="en-US" sz="2000" dirty="0">
                <a:cs typeface="+mn-cs"/>
              </a:rPr>
              <a:t>TSH will be suppressed and is usually not worth measuring after starting treatment.</a:t>
            </a:r>
          </a:p>
          <a:p>
            <a:pPr>
              <a:defRPr/>
            </a:pPr>
            <a:r>
              <a:rPr lang="en-US" sz="2000" dirty="0">
                <a:cs typeface="+mn-cs"/>
              </a:rPr>
              <a:t>Patients with both primary hypothyroidism and a central component should also be monitored with free T4 and not TSH measurements.</a:t>
            </a:r>
          </a:p>
          <a:p>
            <a:pPr lvl="1">
              <a:lnSpc>
                <a:spcPct val="90000"/>
              </a:lnSpc>
            </a:pPr>
            <a:endParaRPr lang="en-US" altLang="en-US" sz="1956" dirty="0"/>
          </a:p>
        </p:txBody>
      </p:sp>
      <p:pic>
        <p:nvPicPr>
          <p:cNvPr id="167940" name="Picture 4">
            <a:extLst>
              <a:ext uri="{FF2B5EF4-FFF2-40B4-BE49-F238E27FC236}">
                <a16:creationId xmlns:a16="http://schemas.microsoft.com/office/drawing/2014/main" id="{511BA8F7-49FE-4872-AE75-7FB952329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0166" y="103010"/>
            <a:ext cx="1532467" cy="15649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A4A87F6F-B53A-7E7B-7BD8-5070C9E706A5}"/>
              </a:ext>
            </a:extLst>
          </p:cNvPr>
          <p:cNvSpPr>
            <a:spLocks noGrp="1" noChangeArrowheads="1"/>
          </p:cNvSpPr>
          <p:nvPr>
            <p:ph type="title"/>
          </p:nvPr>
        </p:nvSpPr>
        <p:spPr>
          <a:xfrm>
            <a:off x="1117600" y="618067"/>
            <a:ext cx="6908800" cy="1016000"/>
          </a:xfrm>
        </p:spPr>
        <p:txBody>
          <a:bodyPr/>
          <a:lstStyle/>
          <a:p>
            <a:pPr>
              <a:defRPr/>
            </a:pPr>
            <a:r>
              <a:rPr lang="en-US" sz="3556" dirty="0">
                <a:solidFill>
                  <a:schemeClr val="accent6"/>
                </a:solidFill>
                <a:cs typeface="+mj-cs"/>
              </a:rPr>
              <a:t>Central Hypothyroidism-Treatment-Desiccated Thyroid</a:t>
            </a:r>
            <a:endParaRPr lang="en-US" dirty="0">
              <a:solidFill>
                <a:schemeClr val="accent6"/>
              </a:solidFill>
              <a:cs typeface="+mj-cs"/>
            </a:endParaRPr>
          </a:p>
        </p:txBody>
      </p:sp>
      <p:sp>
        <p:nvSpPr>
          <p:cNvPr id="167939" name="Rectangle 3">
            <a:extLst>
              <a:ext uri="{FF2B5EF4-FFF2-40B4-BE49-F238E27FC236}">
                <a16:creationId xmlns:a16="http://schemas.microsoft.com/office/drawing/2014/main" id="{6D13618C-B2BB-6C3C-A984-0B2062EBBAA0}"/>
              </a:ext>
            </a:extLst>
          </p:cNvPr>
          <p:cNvSpPr>
            <a:spLocks noGrp="1" noChangeArrowheads="1"/>
          </p:cNvSpPr>
          <p:nvPr>
            <p:ph type="body" idx="1"/>
          </p:nvPr>
        </p:nvSpPr>
        <p:spPr>
          <a:xfrm>
            <a:off x="564444" y="1634067"/>
            <a:ext cx="7461956" cy="3657600"/>
          </a:xfrm>
        </p:spPr>
        <p:txBody>
          <a:bodyPr/>
          <a:lstStyle/>
          <a:p>
            <a:pPr>
              <a:defRPr/>
            </a:pPr>
            <a:r>
              <a:rPr lang="en-US" sz="1778" dirty="0" err="1">
                <a:cs typeface="+mn-cs"/>
              </a:rPr>
              <a:t>Armour</a:t>
            </a:r>
            <a:r>
              <a:rPr lang="en-US" sz="1778" dirty="0">
                <a:cs typeface="+mn-cs"/>
              </a:rPr>
              <a:t> thyroid is made by </a:t>
            </a:r>
            <a:r>
              <a:rPr lang="en-US" sz="1778" dirty="0" err="1">
                <a:cs typeface="+mn-cs"/>
              </a:rPr>
              <a:t>Abbvie</a:t>
            </a:r>
            <a:r>
              <a:rPr lang="en-US" sz="1778" dirty="0">
                <a:cs typeface="+mn-cs"/>
              </a:rPr>
              <a:t> and concern about variability of preparations and lack of standardization are unfounded.</a:t>
            </a:r>
          </a:p>
          <a:p>
            <a:pPr>
              <a:defRPr/>
            </a:pPr>
            <a:r>
              <a:rPr lang="en-US" sz="1778" dirty="0">
                <a:cs typeface="+mn-cs"/>
              </a:rPr>
              <a:t>NP thyroid is a brand of desiccated thyroid with minimal binders and fillers</a:t>
            </a:r>
          </a:p>
          <a:p>
            <a:pPr>
              <a:defRPr/>
            </a:pPr>
            <a:r>
              <a:rPr lang="en-US" sz="1778" dirty="0" err="1">
                <a:cs typeface="+mn-cs"/>
              </a:rPr>
              <a:t>Adthyza</a:t>
            </a:r>
            <a:r>
              <a:rPr lang="en-US" sz="1778" dirty="0">
                <a:cs typeface="+mn-cs"/>
              </a:rPr>
              <a:t> is a newer product that tests each lot for potency</a:t>
            </a:r>
          </a:p>
          <a:p>
            <a:pPr>
              <a:defRPr/>
            </a:pPr>
            <a:r>
              <a:rPr lang="en-US" sz="1778" dirty="0"/>
              <a:t>Desiccated thyroid</a:t>
            </a:r>
            <a:r>
              <a:rPr lang="en-US" sz="1778" dirty="0">
                <a:cs typeface="+mn-cs"/>
              </a:rPr>
              <a:t> has a higher T3/T4 ratio than the human thyroid. Most patients on </a:t>
            </a:r>
            <a:r>
              <a:rPr lang="en-US" sz="1778" dirty="0"/>
              <a:t>desiccated thyroid </a:t>
            </a:r>
            <a:r>
              <a:rPr lang="en-US" sz="1778" dirty="0">
                <a:cs typeface="+mn-cs"/>
              </a:rPr>
              <a:t> alone have high fT3, lowish fT4 and low TSH</a:t>
            </a:r>
          </a:p>
          <a:p>
            <a:pPr>
              <a:defRPr/>
            </a:pPr>
            <a:r>
              <a:rPr lang="en-US" sz="1778" dirty="0">
                <a:cs typeface="+mn-cs"/>
              </a:rPr>
              <a:t>Dr. Friedman sees less of a low on NP thyroid or </a:t>
            </a:r>
            <a:r>
              <a:rPr lang="en-US" sz="1778" dirty="0" err="1">
                <a:cs typeface="+mn-cs"/>
              </a:rPr>
              <a:t>Adthyza</a:t>
            </a:r>
            <a:r>
              <a:rPr lang="en-US" sz="1778" dirty="0">
                <a:cs typeface="+mn-cs"/>
              </a:rPr>
              <a:t>, than </a:t>
            </a:r>
            <a:r>
              <a:rPr lang="en-US" sz="1778" dirty="0" err="1">
                <a:cs typeface="+mn-cs"/>
              </a:rPr>
              <a:t>Armour</a:t>
            </a:r>
            <a:endParaRPr lang="en-US" sz="1778" dirty="0">
              <a:cs typeface="+mn-cs"/>
            </a:endParaRPr>
          </a:p>
          <a:p>
            <a:pPr>
              <a:defRPr/>
            </a:pPr>
            <a:r>
              <a:rPr lang="en-US" sz="1778" dirty="0">
                <a:cs typeface="+mn-cs"/>
              </a:rPr>
              <a:t>L-T3 has a short half-life and L-T3 or </a:t>
            </a:r>
            <a:r>
              <a:rPr lang="en-US" sz="1778" dirty="0"/>
              <a:t>desiccated thyroid</a:t>
            </a:r>
            <a:r>
              <a:rPr lang="en-US" sz="1778" dirty="0">
                <a:cs typeface="+mn-cs"/>
              </a:rPr>
              <a:t> should be given twice a day</a:t>
            </a:r>
          </a:p>
          <a:p>
            <a:pPr>
              <a:defRPr/>
            </a:pPr>
            <a:r>
              <a:rPr lang="en-US" sz="1778" dirty="0">
                <a:cs typeface="+mn-cs"/>
              </a:rPr>
              <a:t>There may be other components of thyroid missing in synthetic preparations.</a:t>
            </a:r>
          </a:p>
          <a:p>
            <a:pPr>
              <a:defRPr/>
            </a:pPr>
            <a:r>
              <a:rPr lang="en-US" sz="1778" dirty="0">
                <a:cs typeface="+mn-cs"/>
              </a:rPr>
              <a:t>I usually give </a:t>
            </a:r>
            <a:r>
              <a:rPr lang="en-US" sz="1778" dirty="0"/>
              <a:t>desiccated thyroid</a:t>
            </a:r>
            <a:r>
              <a:rPr lang="en-US" sz="1778" dirty="0">
                <a:cs typeface="+mn-cs"/>
              </a:rPr>
              <a:t> in a twice a day dose, especially in patients with a poor quality of life on L-T4 alone.</a:t>
            </a:r>
          </a:p>
          <a:p>
            <a:pPr>
              <a:defRPr/>
            </a:pPr>
            <a:r>
              <a:rPr lang="en-US" sz="1778" dirty="0">
                <a:cs typeface="+mn-cs"/>
              </a:rPr>
              <a:t>For </a:t>
            </a:r>
            <a:r>
              <a:rPr lang="en-US" sz="1778" dirty="0" err="1">
                <a:cs typeface="+mn-cs"/>
              </a:rPr>
              <a:t>hypopit</a:t>
            </a:r>
            <a:r>
              <a:rPr lang="en-US" sz="1778" dirty="0">
                <a:cs typeface="+mn-cs"/>
              </a:rPr>
              <a:t> patients, I aim for a fT4 and fT3 in upper normal range, with a suppressed TSH. </a:t>
            </a:r>
          </a:p>
          <a:p>
            <a:pPr marL="0" indent="0">
              <a:buNone/>
              <a:defRPr/>
            </a:pPr>
            <a:endParaRPr lang="en-US" sz="1778" dirty="0">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E4DF6AE8-96D7-5345-B07C-960F78F28FC8}"/>
              </a:ext>
            </a:extLst>
          </p:cNvPr>
          <p:cNvSpPr>
            <a:spLocks noGrp="1" noChangeArrowheads="1"/>
          </p:cNvSpPr>
          <p:nvPr>
            <p:ph type="title"/>
          </p:nvPr>
        </p:nvSpPr>
        <p:spPr>
          <a:xfrm>
            <a:off x="1117600" y="617538"/>
            <a:ext cx="6908800" cy="1016000"/>
          </a:xfrm>
        </p:spPr>
        <p:txBody>
          <a:bodyPr/>
          <a:lstStyle/>
          <a:p>
            <a:pPr>
              <a:defRPr/>
            </a:pPr>
            <a:r>
              <a:rPr lang="en-US" sz="3556" dirty="0">
                <a:solidFill>
                  <a:schemeClr val="accent6"/>
                </a:solidFill>
              </a:rPr>
              <a:t>Hypothyroidism Treatment-Desiccated Thyroid- JCEM article</a:t>
            </a:r>
            <a:endParaRPr lang="en-US" dirty="0">
              <a:solidFill>
                <a:schemeClr val="accent6"/>
              </a:solidFill>
            </a:endParaRPr>
          </a:p>
        </p:txBody>
      </p:sp>
      <p:sp>
        <p:nvSpPr>
          <p:cNvPr id="167939" name="Rectangle 3">
            <a:extLst>
              <a:ext uri="{FF2B5EF4-FFF2-40B4-BE49-F238E27FC236}">
                <a16:creationId xmlns:a16="http://schemas.microsoft.com/office/drawing/2014/main" id="{E8EB3BC5-20CB-4545-A73C-821C844AA422}"/>
              </a:ext>
            </a:extLst>
          </p:cNvPr>
          <p:cNvSpPr>
            <a:spLocks noGrp="1" noChangeArrowheads="1"/>
          </p:cNvSpPr>
          <p:nvPr>
            <p:ph type="body" idx="1"/>
          </p:nvPr>
        </p:nvSpPr>
        <p:spPr>
          <a:xfrm>
            <a:off x="450850" y="1770063"/>
            <a:ext cx="7462838" cy="3657600"/>
          </a:xfrm>
        </p:spPr>
        <p:txBody>
          <a:bodyPr/>
          <a:lstStyle/>
          <a:p>
            <a:pPr>
              <a:defRPr/>
            </a:pPr>
            <a:r>
              <a:rPr lang="en-US" altLang="en-US" sz="1778" dirty="0"/>
              <a:t>In the May 2013 issue of </a:t>
            </a:r>
            <a:r>
              <a:rPr lang="en-US" altLang="en-US" sz="1778" i="1" dirty="0"/>
              <a:t>Journal of Clinical Endocrinology and Metabolism </a:t>
            </a:r>
            <a:r>
              <a:rPr lang="en-US" altLang="en-US" sz="1778" u="sng" dirty="0"/>
              <a:t>http://</a:t>
            </a:r>
            <a:r>
              <a:rPr lang="en-US" altLang="en-US" sz="1778" u="sng" dirty="0" err="1"/>
              <a:t>www.ncbi.nlm.nih.gov</a:t>
            </a:r>
            <a:r>
              <a:rPr lang="en-US" altLang="en-US" sz="1778" u="sng" dirty="0"/>
              <a:t>/</a:t>
            </a:r>
            <a:r>
              <a:rPr lang="en-US" altLang="en-US" sz="1778" u="sng" dirty="0" err="1"/>
              <a:t>pubmed</a:t>
            </a:r>
            <a:r>
              <a:rPr lang="en-US" altLang="en-US" sz="1778" u="sng" dirty="0"/>
              <a:t>/23539727</a:t>
            </a:r>
            <a:r>
              <a:rPr lang="en-US" altLang="en-US" sz="1778" dirty="0"/>
              <a:t>, Huang and colleagues from the Walter Reed Medical National Military Medical Center in Bethesda, Maryland published the results of a randomized crossover study in which 70 patients completed the study and received either desiccated thyroid or levothyroxine replacement. </a:t>
            </a:r>
          </a:p>
          <a:p>
            <a:pPr>
              <a:buFontTx/>
              <a:buNone/>
              <a:defRPr/>
            </a:pPr>
            <a:endParaRPr lang="en-US" altLang="en-US" sz="1778"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3411DE47-74B6-6942-B043-FAA832DF556F}"/>
              </a:ext>
            </a:extLst>
          </p:cNvPr>
          <p:cNvSpPr>
            <a:spLocks noGrp="1" noChangeArrowheads="1"/>
          </p:cNvSpPr>
          <p:nvPr>
            <p:ph type="title"/>
          </p:nvPr>
        </p:nvSpPr>
        <p:spPr>
          <a:xfrm>
            <a:off x="1117600" y="617538"/>
            <a:ext cx="7721600" cy="1016000"/>
          </a:xfrm>
        </p:spPr>
        <p:txBody>
          <a:bodyPr/>
          <a:lstStyle/>
          <a:p>
            <a:pPr>
              <a:defRPr/>
            </a:pPr>
            <a:r>
              <a:rPr lang="en-US" sz="3200" dirty="0">
                <a:solidFill>
                  <a:schemeClr val="accent6"/>
                </a:solidFill>
              </a:rPr>
              <a:t>Hypothyroidism Treatment-Desiccated Thyroid- JCEM article</a:t>
            </a:r>
          </a:p>
        </p:txBody>
      </p:sp>
      <p:sp>
        <p:nvSpPr>
          <p:cNvPr id="167939" name="Rectangle 3">
            <a:extLst>
              <a:ext uri="{FF2B5EF4-FFF2-40B4-BE49-F238E27FC236}">
                <a16:creationId xmlns:a16="http://schemas.microsoft.com/office/drawing/2014/main" id="{BA2DF6E6-EAC3-3C42-BF41-64F9AB2A5C05}"/>
              </a:ext>
            </a:extLst>
          </p:cNvPr>
          <p:cNvSpPr>
            <a:spLocks noGrp="1" noChangeArrowheads="1"/>
          </p:cNvSpPr>
          <p:nvPr>
            <p:ph type="body" idx="1"/>
          </p:nvPr>
        </p:nvSpPr>
        <p:spPr>
          <a:xfrm>
            <a:off x="450850" y="1770063"/>
            <a:ext cx="7462838" cy="3657600"/>
          </a:xfrm>
        </p:spPr>
        <p:txBody>
          <a:bodyPr/>
          <a:lstStyle/>
          <a:p>
            <a:pPr>
              <a:defRPr/>
            </a:pPr>
            <a:r>
              <a:rPr lang="en-US" sz="1778" dirty="0"/>
              <a:t>Patients were on a stable dose of levothyroxine and had a normal TSH before the study started. </a:t>
            </a:r>
          </a:p>
          <a:p>
            <a:pPr>
              <a:defRPr/>
            </a:pPr>
            <a:r>
              <a:rPr lang="en-US" sz="1778" dirty="0"/>
              <a:t>78 patients were randomized and 70 concluding the study, with 35 received </a:t>
            </a:r>
            <a:r>
              <a:rPr lang="en-US" sz="1778" dirty="0" err="1"/>
              <a:t>Armour</a:t>
            </a:r>
            <a:r>
              <a:rPr lang="en-US" sz="1778" dirty="0"/>
              <a:t> Thyroid at the beginning and 35 received levothyroxine at the beginning. </a:t>
            </a:r>
          </a:p>
          <a:p>
            <a:pPr>
              <a:defRPr/>
            </a:pPr>
            <a:r>
              <a:rPr lang="en-US" sz="1778" dirty="0"/>
              <a:t>The dose of either the levothyroxine or the </a:t>
            </a:r>
            <a:r>
              <a:rPr lang="en-US" sz="1778" dirty="0" err="1"/>
              <a:t>Armour</a:t>
            </a:r>
            <a:r>
              <a:rPr lang="en-US" sz="1778" dirty="0"/>
              <a:t> Thyroid was adjusted after six weeks so that the TSH was between 0.5 and 3.0. </a:t>
            </a:r>
          </a:p>
          <a:p>
            <a:pPr>
              <a:defRPr/>
            </a:pPr>
            <a:r>
              <a:rPr lang="en-US" sz="1778" dirty="0"/>
              <a:t>They continued on that dose for an additional 10 weeks. </a:t>
            </a:r>
          </a:p>
          <a:p>
            <a:pPr>
              <a:defRPr/>
            </a:pPr>
            <a:r>
              <a:rPr lang="en-US" sz="1778" dirty="0"/>
              <a:t>After 16 weeks, patients were switched over to the other compound with the same adjustment at 6 weeks and continued for another 10 weeks.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F0C9A71A-D1AA-FB42-8DAF-5E96CBF253F1}"/>
              </a:ext>
            </a:extLst>
          </p:cNvPr>
          <p:cNvSpPr>
            <a:spLocks noGrp="1" noChangeArrowheads="1"/>
          </p:cNvSpPr>
          <p:nvPr>
            <p:ph type="title"/>
          </p:nvPr>
        </p:nvSpPr>
        <p:spPr>
          <a:xfrm>
            <a:off x="1117600" y="617538"/>
            <a:ext cx="7340600" cy="1016000"/>
          </a:xfrm>
        </p:spPr>
        <p:txBody>
          <a:bodyPr/>
          <a:lstStyle/>
          <a:p>
            <a:pPr>
              <a:defRPr/>
            </a:pPr>
            <a:r>
              <a:rPr lang="en-US" sz="3600" dirty="0">
                <a:solidFill>
                  <a:schemeClr val="accent6"/>
                </a:solidFill>
              </a:rPr>
              <a:t>Hypothyroidism Treatment-Desiccated Thyroid- JCEM article</a:t>
            </a:r>
            <a:endParaRPr lang="en-US" dirty="0">
              <a:solidFill>
                <a:schemeClr val="accent6"/>
              </a:solidFill>
            </a:endParaRPr>
          </a:p>
        </p:txBody>
      </p:sp>
      <p:sp>
        <p:nvSpPr>
          <p:cNvPr id="167939" name="Rectangle 3">
            <a:extLst>
              <a:ext uri="{FF2B5EF4-FFF2-40B4-BE49-F238E27FC236}">
                <a16:creationId xmlns:a16="http://schemas.microsoft.com/office/drawing/2014/main" id="{04809B0A-FD2C-7A4D-BCD9-E4EBB4EA6B2B}"/>
              </a:ext>
            </a:extLst>
          </p:cNvPr>
          <p:cNvSpPr>
            <a:spLocks noGrp="1" noChangeArrowheads="1"/>
          </p:cNvSpPr>
          <p:nvPr>
            <p:ph type="body" idx="1"/>
          </p:nvPr>
        </p:nvSpPr>
        <p:spPr>
          <a:xfrm>
            <a:off x="450850" y="1770063"/>
            <a:ext cx="7462838" cy="3657600"/>
          </a:xfrm>
        </p:spPr>
        <p:txBody>
          <a:bodyPr/>
          <a:lstStyle/>
          <a:p>
            <a:pPr>
              <a:defRPr/>
            </a:pPr>
            <a:r>
              <a:rPr lang="en-US" altLang="en-US" sz="1778" dirty="0"/>
              <a:t>There was not a statistical improvement in symptoms for general health questionnaires or neuropsychological testing, however there was a trend toward improvement in these tests for the group that took the desiccated thyroid compared to the levothyroxine replacement group. </a:t>
            </a:r>
          </a:p>
          <a:p>
            <a:pPr>
              <a:defRPr/>
            </a:pPr>
            <a:r>
              <a:rPr lang="en-US" altLang="en-US" sz="1778" dirty="0"/>
              <a:t>There was a 2.9 pound weight loss among the group that took the desiccated thyroid compared to the levothyroxine group that was significant.</a:t>
            </a:r>
          </a:p>
          <a:p>
            <a:pPr>
              <a:defRPr/>
            </a:pPr>
            <a:r>
              <a:rPr lang="en-US" altLang="en-US" sz="1778" dirty="0"/>
              <a:t>Patients on </a:t>
            </a:r>
            <a:r>
              <a:rPr lang="en-US" altLang="en-US" sz="1778" dirty="0" err="1"/>
              <a:t>Armour</a:t>
            </a:r>
            <a:r>
              <a:rPr lang="en-US" altLang="en-US" sz="1778" dirty="0"/>
              <a:t> Thyroid did have a slightly lower HDL level that is the good cholesterol, so that could be a potential detriment to </a:t>
            </a:r>
            <a:r>
              <a:rPr lang="en-US" altLang="en-US" sz="1778" dirty="0" err="1"/>
              <a:t>Armour</a:t>
            </a:r>
            <a:r>
              <a:rPr lang="en-US" altLang="en-US" sz="1778" dirty="0"/>
              <a:t> replacement. </a:t>
            </a:r>
          </a:p>
          <a:p>
            <a:pPr>
              <a:defRPr/>
            </a:pPr>
            <a:r>
              <a:rPr lang="en-US" altLang="en-US" sz="1778" dirty="0"/>
              <a:t>Both total T4 and free T4 were much lower on the </a:t>
            </a:r>
            <a:r>
              <a:rPr lang="en-US" altLang="en-US" sz="1778" dirty="0" err="1"/>
              <a:t>Armour</a:t>
            </a:r>
            <a:r>
              <a:rPr lang="en-US" altLang="en-US" sz="1778" dirty="0"/>
              <a:t> Thyroid than on levothyroxine replacement indicating that patients on </a:t>
            </a:r>
            <a:r>
              <a:rPr lang="en-US" altLang="en-US" sz="1778" dirty="0" err="1"/>
              <a:t>Armour</a:t>
            </a:r>
            <a:r>
              <a:rPr lang="en-US" altLang="en-US" sz="1778" dirty="0"/>
              <a:t> Thyroid need an additional low dose of levothyroxine, as Dr. Friedman often prescribes.</a:t>
            </a:r>
          </a:p>
          <a:p>
            <a:pPr>
              <a:defRPr/>
            </a:pPr>
            <a:r>
              <a:rPr lang="en-US" altLang="en-US" sz="1778" dirty="0"/>
              <a:t>rT3 was higher in the levothyroxine replacement group, which may be detrimental</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1117600" y="617538"/>
            <a:ext cx="7493000" cy="1016000"/>
          </a:xfrm>
        </p:spPr>
        <p:txBody>
          <a:bodyPr/>
          <a:lstStyle/>
          <a:p>
            <a:pPr>
              <a:defRPr/>
            </a:pPr>
            <a:r>
              <a:rPr lang="en-US" sz="3600" dirty="0">
                <a:solidFill>
                  <a:schemeClr val="accent6"/>
                </a:solidFill>
              </a:rPr>
              <a:t>Hypothyroidism Treatment-Desiccated Thyroid- JCEM article</a:t>
            </a:r>
            <a:endParaRPr lang="en-US" dirty="0">
              <a:solidFill>
                <a:schemeClr val="accent6"/>
              </a:solidFill>
            </a:endParaRPr>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450850" y="1770063"/>
            <a:ext cx="7462838" cy="3657600"/>
          </a:xfrm>
        </p:spPr>
        <p:txBody>
          <a:bodyPr/>
          <a:lstStyle/>
          <a:p>
            <a:pPr>
              <a:defRPr/>
            </a:pPr>
            <a:r>
              <a:rPr lang="en-US" altLang="en-US" sz="1778" dirty="0"/>
              <a:t>Most importantly, 49% of the patients preferred </a:t>
            </a:r>
            <a:r>
              <a:rPr lang="en-US" altLang="en-US" sz="1778" dirty="0" err="1"/>
              <a:t>Armour</a:t>
            </a:r>
            <a:r>
              <a:rPr lang="en-US" altLang="en-US" sz="1778" dirty="0"/>
              <a:t> Thyroid, 19% preferred levothyroxine and 33% did not notice a difference.</a:t>
            </a:r>
          </a:p>
          <a:p>
            <a:pPr>
              <a:defRPr/>
            </a:pPr>
            <a:r>
              <a:rPr lang="en-US" altLang="en-US" sz="1778" dirty="0"/>
              <a:t>This was important as the study was blinded and they didn’t know which thyroid preparation they were taking and indicates some subtle improvement in how they were feeling with </a:t>
            </a:r>
            <a:r>
              <a:rPr lang="en-US" altLang="en-US" sz="1778" dirty="0" err="1"/>
              <a:t>Armour</a:t>
            </a:r>
            <a:r>
              <a:rPr lang="en-US" altLang="en-US" sz="1778" dirty="0"/>
              <a:t> Thyroid. </a:t>
            </a:r>
          </a:p>
          <a:p>
            <a:pPr>
              <a:defRPr/>
            </a:pPr>
            <a:r>
              <a:rPr lang="en-US" altLang="en-US" sz="1778" dirty="0"/>
              <a:t>The subgroup that preferred </a:t>
            </a:r>
            <a:r>
              <a:rPr lang="en-US" altLang="en-US" sz="1778" dirty="0" err="1"/>
              <a:t>Armour</a:t>
            </a:r>
            <a:r>
              <a:rPr lang="en-US" altLang="en-US" sz="1778" dirty="0"/>
              <a:t> Thyroid lost even more weight; they lost 4 pounds on </a:t>
            </a:r>
            <a:r>
              <a:rPr lang="en-US" altLang="en-US" sz="1778" dirty="0" err="1"/>
              <a:t>Armour</a:t>
            </a:r>
            <a:r>
              <a:rPr lang="en-US" altLang="en-US" sz="1778" dirty="0"/>
              <a:t> Thyroid compared to levothyroxine. </a:t>
            </a:r>
          </a:p>
          <a:p>
            <a:pPr>
              <a:defRPr/>
            </a:pPr>
            <a:r>
              <a:rPr lang="en-US" altLang="en-US" sz="1778" dirty="0"/>
              <a:t>They had better well-being and their thyroid symptoms were significantly better with better cognitive function on </a:t>
            </a:r>
            <a:r>
              <a:rPr lang="en-US" altLang="en-US" sz="1778" dirty="0" err="1"/>
              <a:t>Armour</a:t>
            </a:r>
            <a:r>
              <a:rPr lang="en-US" altLang="en-US" sz="1778" dirty="0"/>
              <a:t> Thyroid compared to when they were on levothyroxine. </a:t>
            </a:r>
          </a:p>
          <a:p>
            <a:pPr>
              <a:defRPr/>
            </a:pPr>
            <a:r>
              <a:rPr lang="en-US" altLang="en-US" sz="1778" dirty="0"/>
              <a:t>This suggests that a subset of patients need </a:t>
            </a:r>
            <a:r>
              <a:rPr lang="en-US" altLang="en-US" sz="1778" dirty="0" err="1"/>
              <a:t>Armour</a:t>
            </a:r>
            <a:r>
              <a:rPr lang="en-US" altLang="en-US" sz="1778" dirty="0"/>
              <a:t> Thyroid as opposed to levothyroxine alone. </a:t>
            </a:r>
          </a:p>
          <a:p>
            <a:pPr>
              <a:defRPr/>
            </a:pPr>
            <a:r>
              <a:rPr lang="en-US" altLang="en-US" sz="1778" dirty="0"/>
              <a:t>These patients may be poor converters of T4 to T3.</a:t>
            </a:r>
          </a:p>
          <a:p>
            <a:pPr>
              <a:buFontTx/>
              <a:buNone/>
              <a:defRPr/>
            </a:pPr>
            <a:endParaRPr lang="en-US" altLang="en-US" sz="1778"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E5F4025F-22C0-A9A2-169F-7319CA3568F1}"/>
              </a:ext>
            </a:extLst>
          </p:cNvPr>
          <p:cNvSpPr>
            <a:spLocks noGrp="1" noChangeArrowheads="1"/>
          </p:cNvSpPr>
          <p:nvPr>
            <p:ph type="title"/>
          </p:nvPr>
        </p:nvSpPr>
        <p:spPr>
          <a:xfrm>
            <a:off x="1126067" y="736600"/>
            <a:ext cx="6908800" cy="1016000"/>
          </a:xfrm>
        </p:spPr>
        <p:txBody>
          <a:bodyPr/>
          <a:lstStyle/>
          <a:p>
            <a:r>
              <a:rPr lang="en-US" altLang="en-US" i="1" dirty="0">
                <a:solidFill>
                  <a:schemeClr val="accent6"/>
                </a:solidFill>
              </a:rPr>
              <a:t>What’s the Big Deal, Doc? </a:t>
            </a:r>
            <a:r>
              <a:rPr lang="en-US" altLang="en-US" sz="2844" i="1" dirty="0">
                <a:solidFill>
                  <a:schemeClr val="accent6"/>
                </a:solidFill>
              </a:rPr>
              <a:t>(cont.)</a:t>
            </a:r>
          </a:p>
        </p:txBody>
      </p:sp>
      <p:sp>
        <p:nvSpPr>
          <p:cNvPr id="182275" name="Rectangle 3">
            <a:extLst>
              <a:ext uri="{FF2B5EF4-FFF2-40B4-BE49-F238E27FC236}">
                <a16:creationId xmlns:a16="http://schemas.microsoft.com/office/drawing/2014/main" id="{C60BECE0-A8C9-7055-8C12-EAD282D5EB5C}"/>
              </a:ext>
            </a:extLst>
          </p:cNvPr>
          <p:cNvSpPr>
            <a:spLocks noGrp="1" noChangeArrowheads="1"/>
          </p:cNvSpPr>
          <p:nvPr>
            <p:ph type="body" idx="1"/>
          </p:nvPr>
        </p:nvSpPr>
        <p:spPr>
          <a:xfrm>
            <a:off x="533400" y="1684867"/>
            <a:ext cx="8128000" cy="3657600"/>
          </a:xfrm>
        </p:spPr>
        <p:txBody>
          <a:bodyPr/>
          <a:lstStyle/>
          <a:p>
            <a:pPr>
              <a:lnSpc>
                <a:spcPct val="90000"/>
              </a:lnSpc>
            </a:pPr>
            <a:r>
              <a:rPr lang="en-US" altLang="en-US"/>
              <a:t>Patients with hypopituitarism that receive conventional therapy have increased mortality </a:t>
            </a:r>
          </a:p>
          <a:p>
            <a:pPr lvl="1">
              <a:lnSpc>
                <a:spcPct val="90000"/>
              </a:lnSpc>
            </a:pPr>
            <a:r>
              <a:rPr lang="en-US" altLang="en-US"/>
              <a:t>This is suggested - but not proven - to be due to GH deficiency </a:t>
            </a:r>
            <a:r>
              <a:rPr lang="en-US" altLang="en-US" sz="2133"/>
              <a:t>(Rosen and Bengtsson, </a:t>
            </a:r>
            <a:r>
              <a:rPr lang="en-US" altLang="en-US" sz="2133" i="1"/>
              <a:t>Lancet</a:t>
            </a:r>
            <a:r>
              <a:rPr lang="en-US" altLang="en-US" sz="2133"/>
              <a:t>, 1990, 336:285; Bates, et al., </a:t>
            </a:r>
            <a:r>
              <a:rPr lang="en-US" altLang="en-US" sz="2133" i="1"/>
              <a:t>JCEM</a:t>
            </a:r>
            <a:r>
              <a:rPr lang="en-US" altLang="en-US" sz="2133"/>
              <a:t>, 1996, 81:1169)</a:t>
            </a:r>
          </a:p>
          <a:p>
            <a:pPr>
              <a:lnSpc>
                <a:spcPct val="90000"/>
              </a:lnSpc>
            </a:pPr>
            <a:r>
              <a:rPr lang="en-US" altLang="en-US"/>
              <a:t>The quality of life was seen to decrease in patients with hypopituitarism</a:t>
            </a:r>
          </a:p>
          <a:p>
            <a:pPr lvl="1">
              <a:lnSpc>
                <a:spcPct val="90000"/>
              </a:lnSpc>
            </a:pPr>
            <a:r>
              <a:rPr lang="en-US" altLang="en-US"/>
              <a:t>This may be due to suboptimum replacement </a:t>
            </a:r>
          </a:p>
          <a:p>
            <a:pPr lvl="1">
              <a:lnSpc>
                <a:spcPct val="90000"/>
              </a:lnSpc>
              <a:buFontTx/>
              <a:buNone/>
            </a:pPr>
            <a:r>
              <a:rPr lang="en-US" altLang="en-US"/>
              <a:t>	of pituitary hormones</a:t>
            </a:r>
          </a:p>
        </p:txBody>
      </p:sp>
      <p:pic>
        <p:nvPicPr>
          <p:cNvPr id="182276" name="Picture 4">
            <a:extLst>
              <a:ext uri="{FF2B5EF4-FFF2-40B4-BE49-F238E27FC236}">
                <a16:creationId xmlns:a16="http://schemas.microsoft.com/office/drawing/2014/main" id="{8EA8D783-BC50-A749-A4AD-277AE07CF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612" y="4417484"/>
            <a:ext cx="1319388" cy="1849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1117600" y="617538"/>
            <a:ext cx="7493000" cy="1016000"/>
          </a:xfrm>
        </p:spPr>
        <p:txBody>
          <a:bodyPr/>
          <a:lstStyle/>
          <a:p>
            <a:pPr>
              <a:defRPr/>
            </a:pPr>
            <a:r>
              <a:rPr lang="en-US" sz="3600" dirty="0">
                <a:solidFill>
                  <a:schemeClr val="accent6"/>
                </a:solidFill>
              </a:rPr>
              <a:t>Hypothyroidism Treatment-Desiccated Thyroid- JCEM article</a:t>
            </a:r>
            <a:endParaRPr lang="en-US" dirty="0">
              <a:solidFill>
                <a:schemeClr val="accent6"/>
              </a:solidFill>
            </a:endParaRPr>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450850" y="1770063"/>
            <a:ext cx="7462838" cy="3657600"/>
          </a:xfrm>
        </p:spPr>
        <p:txBody>
          <a:bodyPr/>
          <a:lstStyle/>
          <a:p>
            <a:r>
              <a:rPr lang="en-US" sz="2400" dirty="0"/>
              <a:t>There were no side effects in the </a:t>
            </a:r>
            <a:r>
              <a:rPr lang="en-US" sz="2400" dirty="0" err="1"/>
              <a:t>Armour</a:t>
            </a:r>
            <a:r>
              <a:rPr lang="en-US" sz="2400" dirty="0"/>
              <a:t> Thyroid group; specifically, there was no increase in heart rate or pulse.</a:t>
            </a:r>
          </a:p>
          <a:p>
            <a:pPr>
              <a:defRPr/>
            </a:pPr>
            <a:r>
              <a:rPr lang="en-US" sz="2400" dirty="0"/>
              <a:t>The authors concluded that improvement with </a:t>
            </a:r>
            <a:r>
              <a:rPr lang="en-US" sz="2400" dirty="0" err="1"/>
              <a:t>Armour</a:t>
            </a:r>
            <a:r>
              <a:rPr lang="en-US" sz="2400" dirty="0"/>
              <a:t> Thyroid may not be detected by the relatively insensitive methods used in the study.</a:t>
            </a:r>
          </a:p>
          <a:p>
            <a:pPr>
              <a:defRPr/>
            </a:pPr>
            <a:r>
              <a:rPr lang="en-US" sz="2400" dirty="0"/>
              <a:t>They also concluded that once-daily desiccated thyroid in place of levothyroxine caused modest weight loss and possible improvements in symptoms and mental health without appreciable adverse effects.</a:t>
            </a:r>
            <a:endParaRPr lang="en-US" altLang="en-US" sz="2400" dirty="0"/>
          </a:p>
        </p:txBody>
      </p:sp>
    </p:spTree>
    <p:extLst>
      <p:ext uri="{BB962C8B-B14F-4D97-AF65-F5344CB8AC3E}">
        <p14:creationId xmlns:p14="http://schemas.microsoft.com/office/powerpoint/2010/main" val="392040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chemeClr val="accent6"/>
                </a:solidFill>
              </a:rPr>
              <a:t>Hypothyroidism Treatment-Desiccated Thyroid- my comments</a:t>
            </a:r>
            <a:endParaRPr lang="en-US" dirty="0">
              <a:solidFill>
                <a:schemeClr val="accent6"/>
              </a:solidFill>
            </a:endParaRPr>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304800" y="1244600"/>
            <a:ext cx="7462838" cy="3657600"/>
          </a:xfrm>
        </p:spPr>
        <p:txBody>
          <a:bodyPr/>
          <a:lstStyle/>
          <a:p>
            <a:r>
              <a:rPr lang="en-US" sz="2400" dirty="0"/>
              <a:t>I found it to be a very well designed and well executed study done by a reputable group and published in a superb journal. </a:t>
            </a:r>
          </a:p>
          <a:p>
            <a:r>
              <a:rPr lang="en-US" sz="2400" dirty="0"/>
              <a:t>I note that the </a:t>
            </a:r>
            <a:r>
              <a:rPr lang="en-US" sz="2400" dirty="0" err="1"/>
              <a:t>Armour</a:t>
            </a:r>
            <a:r>
              <a:rPr lang="en-US" sz="2400" dirty="0"/>
              <a:t> Thyroid was given as a single dose once a day without levothyroxine. Since </a:t>
            </a:r>
            <a:r>
              <a:rPr lang="en-US" sz="2400" dirty="0" err="1"/>
              <a:t>Armour</a:t>
            </a:r>
            <a:r>
              <a:rPr lang="en-US" sz="2400" dirty="0"/>
              <a:t> Thyroid contains T3 that has a short half-life, I prescribe </a:t>
            </a:r>
            <a:r>
              <a:rPr lang="en-US" sz="2400" dirty="0" err="1"/>
              <a:t>Armour</a:t>
            </a:r>
            <a:r>
              <a:rPr lang="en-US" sz="2400" dirty="0"/>
              <a:t> Thyroid twice a day.</a:t>
            </a:r>
          </a:p>
          <a:p>
            <a:r>
              <a:rPr lang="en-US" sz="2400" dirty="0"/>
              <a:t>I suspect that if the study gave </a:t>
            </a:r>
            <a:r>
              <a:rPr lang="en-US" sz="2400" dirty="0" err="1"/>
              <a:t>Armour</a:t>
            </a:r>
            <a:r>
              <a:rPr lang="en-US" sz="2400" dirty="0"/>
              <a:t> Thyroid twice a day, those patients would have done even better than on once a day </a:t>
            </a:r>
            <a:r>
              <a:rPr lang="en-US" sz="2400" dirty="0" err="1"/>
              <a:t>Armour</a:t>
            </a:r>
            <a:r>
              <a:rPr lang="en-US" sz="2400" dirty="0"/>
              <a:t> Thyroid. </a:t>
            </a:r>
          </a:p>
          <a:p>
            <a:r>
              <a:rPr lang="en-US" sz="2400" dirty="0"/>
              <a:t>This study clearly refuted that </a:t>
            </a:r>
            <a:r>
              <a:rPr lang="en-US" sz="2400" dirty="0" err="1"/>
              <a:t>Armour</a:t>
            </a:r>
            <a:r>
              <a:rPr lang="en-US" sz="2400" dirty="0"/>
              <a:t> Thyroid is inferior to levothyroxine.</a:t>
            </a:r>
          </a:p>
        </p:txBody>
      </p:sp>
    </p:spTree>
    <p:extLst>
      <p:ext uri="{BB962C8B-B14F-4D97-AF65-F5344CB8AC3E}">
        <p14:creationId xmlns:p14="http://schemas.microsoft.com/office/powerpoint/2010/main" val="550229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chemeClr val="accent6"/>
                </a:solidFill>
              </a:rPr>
              <a:t>Hypothyroidism Treatment-Desiccated Thyroid- my comments</a:t>
            </a:r>
            <a:endParaRPr lang="en-US" dirty="0">
              <a:solidFill>
                <a:schemeClr val="accent6"/>
              </a:solidFill>
            </a:endParaRPr>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762000" y="1244600"/>
            <a:ext cx="7462838" cy="3657600"/>
          </a:xfrm>
        </p:spPr>
        <p:txBody>
          <a:bodyPr/>
          <a:lstStyle/>
          <a:p>
            <a:r>
              <a:rPr lang="en-US" sz="2400" dirty="0"/>
              <a:t>The study also pointed out the importance of trying to determine the subset of patients to put on desiccated thyroid. </a:t>
            </a:r>
          </a:p>
          <a:p>
            <a:r>
              <a:rPr lang="en-US" sz="2400" dirty="0"/>
              <a:t>A significant subset of patients did prefer the desiccated thyroid. </a:t>
            </a:r>
          </a:p>
          <a:p>
            <a:r>
              <a:rPr lang="en-US" sz="2400" dirty="0"/>
              <a:t>Those who preferred desiccated thyroid were more likely to have autoimmune thyroid disease and had a slightly higher reverse T3, although neither of these were significant. </a:t>
            </a:r>
          </a:p>
        </p:txBody>
      </p:sp>
    </p:spTree>
    <p:extLst>
      <p:ext uri="{BB962C8B-B14F-4D97-AF65-F5344CB8AC3E}">
        <p14:creationId xmlns:p14="http://schemas.microsoft.com/office/powerpoint/2010/main" val="3262037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chemeClr val="accent6"/>
                </a:solidFill>
              </a:rPr>
              <a:t>Hypothyroidism Treatment-Desiccated Thyroid- my comments</a:t>
            </a:r>
            <a:endParaRPr lang="en-US" dirty="0">
              <a:solidFill>
                <a:schemeClr val="accent6"/>
              </a:solidFill>
            </a:endParaRPr>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304800" y="1244600"/>
            <a:ext cx="7462838" cy="3657600"/>
          </a:xfrm>
        </p:spPr>
        <p:txBody>
          <a:bodyPr/>
          <a:lstStyle/>
          <a:p>
            <a:r>
              <a:rPr lang="en-US" sz="2400" dirty="0"/>
              <a:t>The study examined all patients with hypothyroidism on levothyroxine replacement, most of whom were doing well. </a:t>
            </a:r>
          </a:p>
          <a:p>
            <a:r>
              <a:rPr lang="en-US" sz="2400" dirty="0"/>
              <a:t>If the study used the subset of patients who were on levothyroxine replacement and feeling poor, I surmises that they would have done even better on desiccated thyroid. </a:t>
            </a:r>
          </a:p>
          <a:p>
            <a:r>
              <a:rPr lang="en-US" sz="2400" dirty="0"/>
              <a:t>Many of the patients who come to see me have a low quality-of-life on levothyroxine replacement. </a:t>
            </a:r>
          </a:p>
        </p:txBody>
      </p:sp>
    </p:spTree>
    <p:extLst>
      <p:ext uri="{BB962C8B-B14F-4D97-AF65-F5344CB8AC3E}">
        <p14:creationId xmlns:p14="http://schemas.microsoft.com/office/powerpoint/2010/main" val="1609111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chemeClr val="accent6"/>
                </a:solidFill>
              </a:rPr>
              <a:t>Shakir 2022 JCEM</a:t>
            </a:r>
            <a:endParaRPr lang="en-US" dirty="0">
              <a:solidFill>
                <a:schemeClr val="accent6"/>
              </a:solidFill>
            </a:endParaRPr>
          </a:p>
        </p:txBody>
      </p:sp>
      <p:pic>
        <p:nvPicPr>
          <p:cNvPr id="3" name="Picture 2" descr="Graphical user interface, text, application&#10;&#10;Description automatically generated">
            <a:extLst>
              <a:ext uri="{FF2B5EF4-FFF2-40B4-BE49-F238E27FC236}">
                <a16:creationId xmlns:a16="http://schemas.microsoft.com/office/drawing/2014/main" id="{96DC9D9B-FECE-3E82-1B9A-D7A0E48B9079}"/>
              </a:ext>
            </a:extLst>
          </p:cNvPr>
          <p:cNvPicPr>
            <a:picLocks noChangeAspect="1"/>
          </p:cNvPicPr>
          <p:nvPr/>
        </p:nvPicPr>
        <p:blipFill rotWithShape="1">
          <a:blip r:embed="rId3"/>
          <a:srcRect l="17709" t="11765" r="39216" b="53377"/>
          <a:stretch/>
        </p:blipFill>
        <p:spPr>
          <a:xfrm>
            <a:off x="1289554" y="1904999"/>
            <a:ext cx="3348038" cy="1524001"/>
          </a:xfrm>
          <a:prstGeom prst="rect">
            <a:avLst/>
          </a:prstGeom>
        </p:spPr>
      </p:pic>
    </p:spTree>
    <p:extLst>
      <p:ext uri="{BB962C8B-B14F-4D97-AF65-F5344CB8AC3E}">
        <p14:creationId xmlns:p14="http://schemas.microsoft.com/office/powerpoint/2010/main" val="583007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solidFill>
                  <a:schemeClr val="accent6"/>
                </a:solidFill>
              </a:rPr>
              <a:t>Methods</a:t>
            </a:r>
            <a:endParaRPr lang="en-US" dirty="0">
              <a:solidFill>
                <a:schemeClr val="accent6"/>
              </a:solidFill>
            </a:endParaRPr>
          </a:p>
        </p:txBody>
      </p:sp>
      <p:sp>
        <p:nvSpPr>
          <p:cNvPr id="2" name="Rectangle 1">
            <a:extLst>
              <a:ext uri="{FF2B5EF4-FFF2-40B4-BE49-F238E27FC236}">
                <a16:creationId xmlns:a16="http://schemas.microsoft.com/office/drawing/2014/main" id="{5D3ED77A-9DC1-B04F-B5F6-AFFDEE6782C9}"/>
              </a:ext>
            </a:extLst>
          </p:cNvPr>
          <p:cNvSpPr/>
          <p:nvPr/>
        </p:nvSpPr>
        <p:spPr>
          <a:xfrm>
            <a:off x="1295400" y="1490008"/>
            <a:ext cx="5943600" cy="3785652"/>
          </a:xfrm>
          <a:prstGeom prst="rect">
            <a:avLst/>
          </a:prstGeom>
        </p:spPr>
        <p:txBody>
          <a:bodyPr wrap="square">
            <a:spAutoFit/>
          </a:bodyPr>
          <a:lstStyle/>
          <a:p>
            <a:r>
              <a:rPr lang="en-US" b="1" dirty="0"/>
              <a:t> </a:t>
            </a:r>
            <a:endParaRPr lang="en-US" dirty="0"/>
          </a:p>
          <a:p>
            <a:pPr marL="342900" indent="-342900">
              <a:buFont typeface="Arial" panose="020B0604020202020204" pitchFamily="34" charset="0"/>
              <a:buChar char="•"/>
            </a:pPr>
            <a:r>
              <a:rPr lang="en-US" dirty="0"/>
              <a:t>This was a prospective, randomized, crossover study. </a:t>
            </a:r>
          </a:p>
          <a:p>
            <a:pPr marL="342900" indent="-342900">
              <a:buFont typeface="Arial" panose="020B0604020202020204" pitchFamily="34" charset="0"/>
              <a:buChar char="•"/>
            </a:pPr>
            <a:r>
              <a:rPr lang="en-US" dirty="0"/>
              <a:t>75 subjects completed the study. </a:t>
            </a:r>
          </a:p>
          <a:p>
            <a:pPr marL="342900" indent="-342900">
              <a:buFont typeface="Arial" panose="020B0604020202020204" pitchFamily="34" charset="0"/>
              <a:buChar char="•"/>
            </a:pPr>
            <a:r>
              <a:rPr lang="en-US" dirty="0"/>
              <a:t>There were 3 arms: DTE, LT4+T3 combination, and LT4</a:t>
            </a:r>
            <a:br>
              <a:rPr lang="en-US" dirty="0"/>
            </a:br>
            <a:r>
              <a:rPr lang="en-US" dirty="0"/>
              <a:t>alone and </a:t>
            </a:r>
            <a:r>
              <a:rPr lang="en-US" dirty="0">
                <a:solidFill>
                  <a:srgbClr val="FF0000"/>
                </a:solidFill>
              </a:rPr>
              <a:t>blinded</a:t>
            </a:r>
            <a:r>
              <a:rPr lang="en-US" dirty="0"/>
              <a:t> as to treatment. </a:t>
            </a:r>
          </a:p>
          <a:p>
            <a:pPr marL="342900" indent="-342900">
              <a:buFont typeface="Arial" panose="020B0604020202020204" pitchFamily="34" charset="0"/>
              <a:buChar char="•"/>
            </a:pPr>
            <a:r>
              <a:rPr lang="en-US" dirty="0"/>
              <a:t>Each subject was randomly allocated to one of these 3 arms for 12 weeks and then crossed over. </a:t>
            </a:r>
            <a:endParaRPr lang="en-US" dirty="0">
              <a:effectLst/>
            </a:endParaRPr>
          </a:p>
        </p:txBody>
      </p:sp>
    </p:spTree>
    <p:extLst>
      <p:ext uri="{BB962C8B-B14F-4D97-AF65-F5344CB8AC3E}">
        <p14:creationId xmlns:p14="http://schemas.microsoft.com/office/powerpoint/2010/main" val="291044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solidFill>
                  <a:schemeClr val="accent6"/>
                </a:solidFill>
              </a:rPr>
              <a:t>Results</a:t>
            </a:r>
            <a:endParaRPr lang="en-US" dirty="0">
              <a:solidFill>
                <a:schemeClr val="accent6"/>
              </a:solidFill>
            </a:endParaRPr>
          </a:p>
        </p:txBody>
      </p:sp>
      <p:sp>
        <p:nvSpPr>
          <p:cNvPr id="2" name="Rectangle 1">
            <a:extLst>
              <a:ext uri="{FF2B5EF4-FFF2-40B4-BE49-F238E27FC236}">
                <a16:creationId xmlns:a16="http://schemas.microsoft.com/office/drawing/2014/main" id="{5D3ED77A-9DC1-B04F-B5F6-AFFDEE6782C9}"/>
              </a:ext>
            </a:extLst>
          </p:cNvPr>
          <p:cNvSpPr/>
          <p:nvPr/>
        </p:nvSpPr>
        <p:spPr>
          <a:xfrm>
            <a:off x="368300" y="856357"/>
            <a:ext cx="8407400" cy="6370975"/>
          </a:xfrm>
          <a:prstGeom prst="rect">
            <a:avLst/>
          </a:prstGeom>
        </p:spPr>
        <p:txBody>
          <a:bodyPr wrap="square">
            <a:spAutoFit/>
          </a:bodyPr>
          <a:lstStyle/>
          <a:p>
            <a:endParaRPr lang="en-US" dirty="0"/>
          </a:p>
          <a:p>
            <a:pPr marL="342900" indent="-342900">
              <a:buFont typeface="Arial" panose="020B0604020202020204" pitchFamily="34" charset="0"/>
              <a:buChar char="•"/>
            </a:pPr>
            <a:r>
              <a:rPr lang="en-US" dirty="0"/>
              <a:t>Overall, 45% of patients indicated they preferred desiccated thyroid as their first choice of treatment, 32% preferred LT4/T3 as their first choice, and 23%       preferred LT4 alone.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There was no significant difference between the 3 arms on the thyroid symptom questionnaire (p=.32).</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For the secondary endpoints of weight, general health, depression (assessed using the Beck Depression Inventory), memory (Wechsler Memory Scale), lipids, and thyroid function, again, there were no significant differences between groups in any of the measures.</a:t>
            </a:r>
          </a:p>
          <a:p>
            <a:pPr marL="342900" indent="-342900">
              <a:buFont typeface="Arial" panose="020B0604020202020204" pitchFamily="34" charset="0"/>
              <a:buChar char="•"/>
            </a:pPr>
            <a:r>
              <a:rPr lang="en-US" dirty="0"/>
              <a:t>Polymorphisms did not affect outcomes</a:t>
            </a:r>
          </a:p>
          <a:p>
            <a:pPr marL="342900" indent="-342900">
              <a:buFont typeface="Arial" panose="020B0604020202020204" pitchFamily="34" charset="0"/>
              <a:buChar char="•"/>
            </a:pPr>
            <a:endParaRPr lang="en-US" dirty="0"/>
          </a:p>
          <a:p>
            <a:endParaRPr lang="en-US" dirty="0">
              <a:effectLst/>
            </a:endParaRPr>
          </a:p>
        </p:txBody>
      </p:sp>
    </p:spTree>
    <p:extLst>
      <p:ext uri="{BB962C8B-B14F-4D97-AF65-F5344CB8AC3E}">
        <p14:creationId xmlns:p14="http://schemas.microsoft.com/office/powerpoint/2010/main" val="1945889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solidFill>
                  <a:schemeClr val="accent6"/>
                </a:solidFill>
              </a:rPr>
              <a:t>Hoang gave a Product talk at the 2021 Endocrine Society </a:t>
            </a:r>
            <a:endParaRPr lang="en-US" dirty="0">
              <a:solidFill>
                <a:schemeClr val="accent6"/>
              </a:solidFill>
            </a:endParaRPr>
          </a:p>
        </p:txBody>
      </p:sp>
      <p:sp>
        <p:nvSpPr>
          <p:cNvPr id="2" name="Rectangle 1">
            <a:extLst>
              <a:ext uri="{FF2B5EF4-FFF2-40B4-BE49-F238E27FC236}">
                <a16:creationId xmlns:a16="http://schemas.microsoft.com/office/drawing/2014/main" id="{5D3ED77A-9DC1-B04F-B5F6-AFFDEE6782C9}"/>
              </a:ext>
            </a:extLst>
          </p:cNvPr>
          <p:cNvSpPr/>
          <p:nvPr/>
        </p:nvSpPr>
        <p:spPr>
          <a:xfrm>
            <a:off x="368300" y="1244600"/>
            <a:ext cx="8407400" cy="3785652"/>
          </a:xfrm>
          <a:prstGeom prst="rect">
            <a:avLst/>
          </a:prstGeom>
        </p:spPr>
        <p:txBody>
          <a:bodyPr wrap="square">
            <a:spAutoFit/>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Sponsored by </a:t>
            </a:r>
            <a:r>
              <a:rPr lang="en-US" dirty="0" err="1"/>
              <a:t>Acella</a:t>
            </a:r>
            <a:endParaRPr lang="en-US" dirty="0"/>
          </a:p>
          <a:p>
            <a:pPr marL="342900" indent="-342900">
              <a:buFont typeface="Arial" panose="020B0604020202020204" pitchFamily="34" charset="0"/>
              <a:buChar char="•"/>
            </a:pPr>
            <a:r>
              <a:rPr lang="en-US" dirty="0"/>
              <a:t>Well-attended</a:t>
            </a:r>
          </a:p>
          <a:p>
            <a:pPr marL="342900" indent="-342900">
              <a:buFont typeface="Arial" panose="020B0604020202020204" pitchFamily="34" charset="0"/>
              <a:buChar char="•"/>
            </a:pPr>
            <a:r>
              <a:rPr lang="en-US" dirty="0"/>
              <a:t>Advocated for once a day desiccated thyroid use</a:t>
            </a:r>
          </a:p>
          <a:p>
            <a:pPr marL="342900" indent="-342900">
              <a:buFont typeface="Arial" panose="020B0604020202020204" pitchFamily="34" charset="0"/>
              <a:buChar char="•"/>
            </a:pPr>
            <a:r>
              <a:rPr lang="en-US" dirty="0"/>
              <a:t>Advocated for monitoring TSH</a:t>
            </a:r>
          </a:p>
          <a:p>
            <a:pPr marL="342900" indent="-342900">
              <a:buFont typeface="Arial" panose="020B0604020202020204" pitchFamily="34" charset="0"/>
              <a:buChar char="•"/>
            </a:pPr>
            <a:r>
              <a:rPr lang="en-US" dirty="0"/>
              <a:t>Mentioned several other articles showing increased patient satisfaction on desiccated thyroid.</a:t>
            </a:r>
          </a:p>
          <a:p>
            <a:endParaRPr lang="en-US" dirty="0"/>
          </a:p>
          <a:p>
            <a:pPr marL="342900" indent="-342900">
              <a:buFont typeface="Arial" panose="020B0604020202020204" pitchFamily="34" charset="0"/>
              <a:buChar char="•"/>
            </a:pPr>
            <a:endParaRPr lang="en-US" dirty="0"/>
          </a:p>
          <a:p>
            <a:endParaRPr lang="en-US" dirty="0">
              <a:effectLst/>
            </a:endParaRPr>
          </a:p>
        </p:txBody>
      </p:sp>
      <p:pic>
        <p:nvPicPr>
          <p:cNvPr id="4" name="Picture 3">
            <a:extLst>
              <a:ext uri="{FF2B5EF4-FFF2-40B4-BE49-F238E27FC236}">
                <a16:creationId xmlns:a16="http://schemas.microsoft.com/office/drawing/2014/main" id="{6F6D6835-197B-A445-A156-415A10376C64}"/>
              </a:ext>
            </a:extLst>
          </p:cNvPr>
          <p:cNvPicPr>
            <a:picLocks noChangeAspect="1"/>
          </p:cNvPicPr>
          <p:nvPr/>
        </p:nvPicPr>
        <p:blipFill>
          <a:blip r:embed="rId3"/>
          <a:stretch>
            <a:fillRect/>
          </a:stretch>
        </p:blipFill>
        <p:spPr>
          <a:xfrm>
            <a:off x="1066800" y="3951280"/>
            <a:ext cx="5715000" cy="2636971"/>
          </a:xfrm>
          <a:prstGeom prst="rect">
            <a:avLst/>
          </a:prstGeom>
        </p:spPr>
      </p:pic>
    </p:spTree>
    <p:extLst>
      <p:ext uri="{BB962C8B-B14F-4D97-AF65-F5344CB8AC3E}">
        <p14:creationId xmlns:p14="http://schemas.microsoft.com/office/powerpoint/2010/main" val="3594251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solidFill>
                  <a:schemeClr val="accent6"/>
                </a:solidFill>
              </a:rPr>
              <a:t>Hoang’s comments</a:t>
            </a:r>
            <a:endParaRPr lang="en-US" dirty="0">
              <a:solidFill>
                <a:schemeClr val="accent6"/>
              </a:solidFill>
            </a:endParaRPr>
          </a:p>
        </p:txBody>
      </p:sp>
      <p:sp>
        <p:nvSpPr>
          <p:cNvPr id="2" name="Rectangle 1">
            <a:extLst>
              <a:ext uri="{FF2B5EF4-FFF2-40B4-BE49-F238E27FC236}">
                <a16:creationId xmlns:a16="http://schemas.microsoft.com/office/drawing/2014/main" id="{5D3ED77A-9DC1-B04F-B5F6-AFFDEE6782C9}"/>
              </a:ext>
            </a:extLst>
          </p:cNvPr>
          <p:cNvSpPr/>
          <p:nvPr/>
        </p:nvSpPr>
        <p:spPr>
          <a:xfrm>
            <a:off x="368300" y="856357"/>
            <a:ext cx="8407400" cy="3416320"/>
          </a:xfrm>
          <a:prstGeom prst="rect">
            <a:avLst/>
          </a:prstGeom>
        </p:spPr>
        <p:txBody>
          <a:bodyPr wrap="square">
            <a:spAutoFit/>
          </a:bodyPr>
          <a:lstStyle/>
          <a:p>
            <a:endParaRPr lang="en-US" dirty="0"/>
          </a:p>
          <a:p>
            <a:pPr marL="342900" indent="-342900">
              <a:buFont typeface="Arial" panose="020B0604020202020204" pitchFamily="34" charset="0"/>
              <a:buChar char="•"/>
            </a:pPr>
            <a:r>
              <a:rPr lang="en-US" dirty="0"/>
              <a:t>Subgroup analysis based on the scores of symptom questionnaires, they found that symptomatic patients on LT4 improved while being treated with LT4/T3 or desiccated thyroid</a:t>
            </a:r>
          </a:p>
          <a:p>
            <a:pPr marL="342900" indent="-342900">
              <a:buFont typeface="Arial" panose="020B0604020202020204" pitchFamily="34" charset="0"/>
              <a:buChar char="•"/>
            </a:pPr>
            <a:r>
              <a:rPr lang="en-US" dirty="0"/>
              <a:t>Reports of improvements in switching to desiccated thyroid were notable, Hoang added. "Many patients when switched from LT4 to desiccated thyroid extract said they felt much better, [with] more energy, less mental fogginess, a better outlook, less flair of lupus symptoms, easier to lose weight, etc."</a:t>
            </a:r>
          </a:p>
          <a:p>
            <a:endParaRPr lang="en-US" dirty="0"/>
          </a:p>
          <a:p>
            <a:endParaRPr lang="en-US" dirty="0"/>
          </a:p>
          <a:p>
            <a:pPr marL="342900" indent="-342900">
              <a:buFont typeface="Arial" panose="020B0604020202020204" pitchFamily="34" charset="0"/>
              <a:buChar char="•"/>
            </a:pPr>
            <a:endParaRPr lang="en-US" dirty="0"/>
          </a:p>
          <a:p>
            <a:endParaRPr lang="en-US" dirty="0">
              <a:effectLst/>
            </a:endParaRPr>
          </a:p>
        </p:txBody>
      </p:sp>
    </p:spTree>
    <p:extLst>
      <p:ext uri="{BB962C8B-B14F-4D97-AF65-F5344CB8AC3E}">
        <p14:creationId xmlns:p14="http://schemas.microsoft.com/office/powerpoint/2010/main" val="2359469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solidFill>
                  <a:schemeClr val="accent6"/>
                </a:solidFill>
              </a:rPr>
              <a:t>Dr. Friedman’s comments</a:t>
            </a:r>
            <a:endParaRPr lang="en-US" dirty="0">
              <a:solidFill>
                <a:schemeClr val="accent6"/>
              </a:solidFill>
            </a:endParaRPr>
          </a:p>
        </p:txBody>
      </p:sp>
      <p:sp>
        <p:nvSpPr>
          <p:cNvPr id="2" name="Rectangle 1">
            <a:extLst>
              <a:ext uri="{FF2B5EF4-FFF2-40B4-BE49-F238E27FC236}">
                <a16:creationId xmlns:a16="http://schemas.microsoft.com/office/drawing/2014/main" id="{5D3ED77A-9DC1-B04F-B5F6-AFFDEE6782C9}"/>
              </a:ext>
            </a:extLst>
          </p:cNvPr>
          <p:cNvSpPr/>
          <p:nvPr/>
        </p:nvSpPr>
        <p:spPr>
          <a:xfrm>
            <a:off x="368300" y="856357"/>
            <a:ext cx="8407400" cy="3970318"/>
          </a:xfrm>
          <a:prstGeom prst="rect">
            <a:avLst/>
          </a:prstGeom>
        </p:spPr>
        <p:txBody>
          <a:bodyPr wrap="square">
            <a:spAutoFit/>
          </a:bodyPr>
          <a:lstStyle/>
          <a:p>
            <a:endParaRPr lang="en-US" dirty="0"/>
          </a:p>
          <a:p>
            <a:pPr marL="342900" indent="-342900">
              <a:buFont typeface="Arial" panose="020B0604020202020204" pitchFamily="34" charset="0"/>
              <a:buChar char="•"/>
            </a:pPr>
            <a:r>
              <a:rPr lang="en-US" dirty="0"/>
              <a:t>Advantage of the study is that it was blinded.</a:t>
            </a:r>
          </a:p>
          <a:p>
            <a:pPr marL="342900" indent="-342900">
              <a:buFont typeface="Arial" panose="020B0604020202020204" pitchFamily="34" charset="0"/>
              <a:buChar char="•"/>
            </a:pPr>
            <a:r>
              <a:rPr lang="en-US" dirty="0"/>
              <a:t>Small number of participants, but clearly desiccated thyroid was more preferred with a low number preferring  L-T4 alone.</a:t>
            </a:r>
          </a:p>
          <a:p>
            <a:pPr marL="342900" indent="-342900">
              <a:buFont typeface="Arial" panose="020B0604020202020204" pitchFamily="34" charset="0"/>
              <a:buChar char="•"/>
            </a:pPr>
            <a:r>
              <a:rPr lang="en-US" dirty="0"/>
              <a:t>Didn’t pick patients specifically with hypothyroid symptoms. </a:t>
            </a:r>
          </a:p>
          <a:p>
            <a:pPr marL="342900" indent="-342900">
              <a:buFont typeface="Arial" panose="020B0604020202020204" pitchFamily="34" charset="0"/>
              <a:buChar char="•"/>
            </a:pPr>
            <a:r>
              <a:rPr lang="en-US" dirty="0"/>
              <a:t>Probably those with hypothyroid symptoms will likely have more pronounced improvement.</a:t>
            </a:r>
          </a:p>
          <a:p>
            <a:pPr marL="342900" indent="-342900">
              <a:buFont typeface="Arial" panose="020B0604020202020204" pitchFamily="34" charset="0"/>
              <a:buChar char="•"/>
            </a:pPr>
            <a:r>
              <a:rPr lang="en-US" dirty="0"/>
              <a:t>Desiccated thyroid should be given twice a day, this was only once a day.</a:t>
            </a:r>
          </a:p>
          <a:p>
            <a:pPr marL="342900" indent="-342900">
              <a:buFont typeface="Arial" panose="020B0604020202020204" pitchFamily="34" charset="0"/>
              <a:buChar char="•"/>
            </a:pPr>
            <a:r>
              <a:rPr lang="en-US" dirty="0"/>
              <a:t>Huang gives desiccated thyroid to have a normal TSH, Dr. Friedman aims for a normal to high freeT4 and freeT3 and can have a suppressed TSH.</a:t>
            </a:r>
          </a:p>
          <a:p>
            <a:endParaRPr lang="en-US" dirty="0"/>
          </a:p>
          <a:p>
            <a:endParaRPr lang="en-US" dirty="0"/>
          </a:p>
          <a:p>
            <a:pPr marL="342900" indent="-342900">
              <a:buFont typeface="Arial" panose="020B0604020202020204" pitchFamily="34" charset="0"/>
              <a:buChar char="•"/>
            </a:pPr>
            <a:endParaRPr lang="en-US" dirty="0"/>
          </a:p>
          <a:p>
            <a:endParaRPr lang="en-US" dirty="0">
              <a:effectLst/>
            </a:endParaRPr>
          </a:p>
        </p:txBody>
      </p:sp>
    </p:spTree>
    <p:extLst>
      <p:ext uri="{BB962C8B-B14F-4D97-AF65-F5344CB8AC3E}">
        <p14:creationId xmlns:p14="http://schemas.microsoft.com/office/powerpoint/2010/main" val="1616919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1026">
            <a:extLst>
              <a:ext uri="{FF2B5EF4-FFF2-40B4-BE49-F238E27FC236}">
                <a16:creationId xmlns:a16="http://schemas.microsoft.com/office/drawing/2014/main" id="{3820D0AB-24E1-C93E-EABE-5FBEACD46318}"/>
              </a:ext>
            </a:extLst>
          </p:cNvPr>
          <p:cNvSpPr>
            <a:spLocks noGrp="1" noChangeArrowheads="1"/>
          </p:cNvSpPr>
          <p:nvPr>
            <p:ph type="title"/>
          </p:nvPr>
        </p:nvSpPr>
        <p:spPr/>
        <p:txBody>
          <a:bodyPr/>
          <a:lstStyle/>
          <a:p>
            <a:r>
              <a:rPr lang="en-US" altLang="en-US" dirty="0">
                <a:solidFill>
                  <a:schemeClr val="accent6"/>
                </a:solidFill>
              </a:rPr>
              <a:t>Hormonal Axes</a:t>
            </a:r>
          </a:p>
        </p:txBody>
      </p:sp>
      <p:sp>
        <p:nvSpPr>
          <p:cNvPr id="250883" name="Rectangle 1027">
            <a:extLst>
              <a:ext uri="{FF2B5EF4-FFF2-40B4-BE49-F238E27FC236}">
                <a16:creationId xmlns:a16="http://schemas.microsoft.com/office/drawing/2014/main" id="{C29E78B7-FCFA-8BEC-D023-B6CC177A200E}"/>
              </a:ext>
            </a:extLst>
          </p:cNvPr>
          <p:cNvSpPr>
            <a:spLocks noGrp="1" noChangeArrowheads="1"/>
          </p:cNvSpPr>
          <p:nvPr>
            <p:ph type="body" idx="1"/>
          </p:nvPr>
        </p:nvSpPr>
        <p:spPr/>
        <p:txBody>
          <a:bodyPr/>
          <a:lstStyle/>
          <a:p>
            <a:r>
              <a:rPr lang="en-US" altLang="en-US" sz="2489" u="sng"/>
              <a:t>Adrenal (corticotropes)</a:t>
            </a:r>
            <a:r>
              <a:rPr lang="en-US" altLang="en-US" sz="2489"/>
              <a:t>=CRH-ACTH-Cortisol</a:t>
            </a:r>
          </a:p>
          <a:p>
            <a:r>
              <a:rPr lang="en-US" altLang="en-US" sz="2489" u="sng"/>
              <a:t>Thyroid (thyrotropes)</a:t>
            </a:r>
            <a:r>
              <a:rPr lang="en-US" altLang="en-US" sz="2489"/>
              <a:t>= TRH-TSH-T4/T3</a:t>
            </a:r>
          </a:p>
          <a:p>
            <a:r>
              <a:rPr lang="en-US" altLang="en-US" sz="2489" u="sng"/>
              <a:t>Gonads (gonadotropes)</a:t>
            </a:r>
            <a:r>
              <a:rPr lang="en-US" altLang="en-US" sz="2489"/>
              <a:t>= GnRH-LH/FSH-Testosterone/estrogen</a:t>
            </a:r>
          </a:p>
          <a:p>
            <a:r>
              <a:rPr lang="en-US" altLang="en-US" sz="2489" u="sng"/>
              <a:t>GH (sommatotropes) </a:t>
            </a:r>
            <a:r>
              <a:rPr lang="en-US" altLang="en-US" sz="2489"/>
              <a:t>=GHRH-GH-IGF1</a:t>
            </a:r>
          </a:p>
          <a:p>
            <a:r>
              <a:rPr lang="en-US" altLang="en-US" sz="2489"/>
              <a:t>Prolactin-sommatomamotropes</a:t>
            </a:r>
          </a:p>
          <a:p>
            <a:r>
              <a:rPr lang="en-US" altLang="en-US" sz="2489"/>
              <a:t>Posterior Pituitary-ADH, oxytocin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1F546AD0-3158-B0FF-2F05-D778B9EBCE0D}"/>
              </a:ext>
            </a:extLst>
          </p:cNvPr>
          <p:cNvSpPr>
            <a:spLocks noGrp="1" noChangeArrowheads="1"/>
          </p:cNvSpPr>
          <p:nvPr>
            <p:ph type="title"/>
          </p:nvPr>
        </p:nvSpPr>
        <p:spPr>
          <a:xfrm>
            <a:off x="1117600" y="618067"/>
            <a:ext cx="6908800" cy="1016000"/>
          </a:xfrm>
        </p:spPr>
        <p:txBody>
          <a:bodyPr/>
          <a:lstStyle/>
          <a:p>
            <a:pPr>
              <a:defRPr/>
            </a:pPr>
            <a:r>
              <a:rPr lang="en-US" sz="3556" dirty="0">
                <a:solidFill>
                  <a:schemeClr val="accent6"/>
                </a:solidFill>
                <a:cs typeface="+mj-cs"/>
              </a:rPr>
              <a:t>Central Hypothyroidism-L-T4/L-T3 treatment</a:t>
            </a:r>
            <a:endParaRPr lang="en-US" dirty="0">
              <a:solidFill>
                <a:schemeClr val="accent6"/>
              </a:solidFill>
              <a:cs typeface="+mj-cs"/>
            </a:endParaRPr>
          </a:p>
        </p:txBody>
      </p:sp>
      <p:sp>
        <p:nvSpPr>
          <p:cNvPr id="167939" name="Rectangle 3">
            <a:extLst>
              <a:ext uri="{FF2B5EF4-FFF2-40B4-BE49-F238E27FC236}">
                <a16:creationId xmlns:a16="http://schemas.microsoft.com/office/drawing/2014/main" id="{BBC98672-CBA4-F63E-E1C3-1D3AD9B0F4C2}"/>
              </a:ext>
            </a:extLst>
          </p:cNvPr>
          <p:cNvSpPr>
            <a:spLocks noGrp="1" noChangeArrowheads="1"/>
          </p:cNvSpPr>
          <p:nvPr>
            <p:ph type="body" idx="1"/>
          </p:nvPr>
        </p:nvSpPr>
        <p:spPr>
          <a:xfrm>
            <a:off x="1004711" y="1769533"/>
            <a:ext cx="6908800" cy="3657600"/>
          </a:xfrm>
        </p:spPr>
        <p:txBody>
          <a:bodyPr/>
          <a:lstStyle/>
          <a:p>
            <a:pPr>
              <a:defRPr/>
            </a:pPr>
            <a:r>
              <a:rPr lang="en-US" sz="2133" dirty="0">
                <a:cs typeface="+mn-cs"/>
              </a:rPr>
              <a:t>In general, take thyroid medicine first thing in AM on an empty stomach</a:t>
            </a:r>
          </a:p>
          <a:p>
            <a:pPr>
              <a:defRPr/>
            </a:pPr>
            <a:r>
              <a:rPr lang="en-US" sz="2133" dirty="0">
                <a:cs typeface="+mn-cs"/>
              </a:rPr>
              <a:t>If on twice a day treatment, take 2</a:t>
            </a:r>
            <a:r>
              <a:rPr lang="en-US" sz="2133" baseline="30000" dirty="0">
                <a:cs typeface="+mn-cs"/>
              </a:rPr>
              <a:t>nd</a:t>
            </a:r>
            <a:r>
              <a:rPr lang="en-US" sz="2133" dirty="0">
                <a:cs typeface="+mn-cs"/>
              </a:rPr>
              <a:t> dose in mid- afternoon</a:t>
            </a:r>
          </a:p>
          <a:p>
            <a:pPr>
              <a:defRPr/>
            </a:pPr>
            <a:r>
              <a:rPr lang="en-US" sz="2133" dirty="0">
                <a:cs typeface="+mn-cs"/>
              </a:rPr>
              <a:t>Avoid taking with </a:t>
            </a:r>
          </a:p>
          <a:p>
            <a:pPr>
              <a:defRPr/>
            </a:pPr>
            <a:r>
              <a:rPr lang="en-US" sz="2133" dirty="0">
                <a:cs typeface="+mn-cs"/>
              </a:rPr>
              <a:t>Iron</a:t>
            </a:r>
          </a:p>
          <a:p>
            <a:pPr>
              <a:defRPr/>
            </a:pPr>
            <a:r>
              <a:rPr lang="en-US" sz="2133" dirty="0">
                <a:cs typeface="+mn-cs"/>
              </a:rPr>
              <a:t>Calcium</a:t>
            </a:r>
          </a:p>
          <a:p>
            <a:pPr>
              <a:defRPr/>
            </a:pPr>
            <a:r>
              <a:rPr lang="en-US" sz="2133" dirty="0">
                <a:cs typeface="+mn-cs"/>
              </a:rPr>
              <a:t>Vitamins with iron or calcium</a:t>
            </a:r>
          </a:p>
          <a:p>
            <a:pPr>
              <a:defRPr/>
            </a:pPr>
            <a:r>
              <a:rPr lang="en-US" sz="2133" dirty="0">
                <a:cs typeface="+mn-cs"/>
              </a:rPr>
              <a:t>Proton pump inhibitors, </a:t>
            </a:r>
            <a:r>
              <a:rPr lang="en-US" sz="2133" dirty="0" err="1">
                <a:cs typeface="+mn-cs"/>
              </a:rPr>
              <a:t>carafate</a:t>
            </a:r>
            <a:r>
              <a:rPr lang="en-US" sz="2133" dirty="0">
                <a:cs typeface="+mn-cs"/>
              </a:rPr>
              <a:t>, oral </a:t>
            </a:r>
            <a:r>
              <a:rPr lang="en-US" sz="2133" dirty="0" err="1">
                <a:cs typeface="+mn-cs"/>
              </a:rPr>
              <a:t>bisphosponates</a:t>
            </a:r>
            <a:r>
              <a:rPr lang="en-US" sz="2133" dirty="0">
                <a:cs typeface="+mn-cs"/>
              </a:rPr>
              <a:t> (Fosamax), </a:t>
            </a:r>
            <a:r>
              <a:rPr lang="en-US" sz="2133" dirty="0" err="1">
                <a:cs typeface="+mn-cs"/>
              </a:rPr>
              <a:t>orlistat</a:t>
            </a:r>
            <a:r>
              <a:rPr lang="en-US" sz="2133" dirty="0">
                <a:cs typeface="+mn-cs"/>
              </a:rPr>
              <a:t>, </a:t>
            </a:r>
            <a:r>
              <a:rPr lang="en-US" sz="2133" dirty="0" err="1">
                <a:cs typeface="+mn-cs"/>
              </a:rPr>
              <a:t>cholestyramine</a:t>
            </a:r>
            <a:endParaRPr lang="en-US" sz="2133" dirty="0">
              <a:cs typeface="+mn-cs"/>
            </a:endParaRPr>
          </a:p>
          <a:p>
            <a:pPr>
              <a:defRPr/>
            </a:pPr>
            <a:r>
              <a:rPr lang="en-US" sz="2133" dirty="0">
                <a:cs typeface="+mn-cs"/>
              </a:rPr>
              <a:t>Minor effect of soy</a:t>
            </a:r>
          </a:p>
          <a:p>
            <a:pPr>
              <a:defRPr/>
            </a:pPr>
            <a:endParaRPr lang="en-US" sz="1778" dirty="0">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B4408CEA-FF1D-419A-3B63-18C508A2B391}"/>
              </a:ext>
            </a:extLst>
          </p:cNvPr>
          <p:cNvSpPr>
            <a:spLocks noGrp="1" noChangeArrowheads="1"/>
          </p:cNvSpPr>
          <p:nvPr>
            <p:ph type="title"/>
          </p:nvPr>
        </p:nvSpPr>
        <p:spPr>
          <a:xfrm>
            <a:off x="1117600" y="618067"/>
            <a:ext cx="6908800" cy="1016000"/>
          </a:xfrm>
        </p:spPr>
        <p:txBody>
          <a:bodyPr/>
          <a:lstStyle/>
          <a:p>
            <a:pPr>
              <a:defRPr/>
            </a:pPr>
            <a:r>
              <a:rPr lang="en-US" sz="3556" dirty="0">
                <a:solidFill>
                  <a:schemeClr val="accent6"/>
                </a:solidFill>
                <a:cs typeface="+mj-cs"/>
              </a:rPr>
              <a:t>Central Hypothyroidism-selenium</a:t>
            </a:r>
            <a:endParaRPr lang="en-US" dirty="0">
              <a:solidFill>
                <a:schemeClr val="accent6"/>
              </a:solidFill>
              <a:cs typeface="+mj-cs"/>
            </a:endParaRPr>
          </a:p>
        </p:txBody>
      </p:sp>
      <p:sp>
        <p:nvSpPr>
          <p:cNvPr id="167939" name="Rectangle 3">
            <a:extLst>
              <a:ext uri="{FF2B5EF4-FFF2-40B4-BE49-F238E27FC236}">
                <a16:creationId xmlns:a16="http://schemas.microsoft.com/office/drawing/2014/main" id="{E2900458-EEE0-A402-FD42-79317F918573}"/>
              </a:ext>
            </a:extLst>
          </p:cNvPr>
          <p:cNvSpPr>
            <a:spLocks noGrp="1" noChangeArrowheads="1"/>
          </p:cNvSpPr>
          <p:nvPr>
            <p:ph type="body" idx="1"/>
          </p:nvPr>
        </p:nvSpPr>
        <p:spPr>
          <a:xfrm>
            <a:off x="1004711" y="1769533"/>
            <a:ext cx="6908800" cy="3657600"/>
          </a:xfrm>
        </p:spPr>
        <p:txBody>
          <a:bodyPr/>
          <a:lstStyle/>
          <a:p>
            <a:pPr>
              <a:defRPr/>
            </a:pPr>
            <a:r>
              <a:rPr lang="en-US" sz="2133" dirty="0">
                <a:cs typeface="+mn-cs"/>
              </a:rPr>
              <a:t>Selenium increases T4 to T3 conversion and reduces TPO antibody levels.</a:t>
            </a:r>
          </a:p>
          <a:p>
            <a:pPr>
              <a:defRPr/>
            </a:pPr>
            <a:r>
              <a:rPr lang="en-US" sz="2133" dirty="0">
                <a:cs typeface="+mn-cs"/>
              </a:rPr>
              <a:t>Patients with untreated GH deficiency have decreased T4 to T3 conversion, so they are likely to benefit from selenium (but also benefit from GH treatment)</a:t>
            </a:r>
          </a:p>
          <a:p>
            <a:pPr>
              <a:defRPr/>
            </a:pPr>
            <a:r>
              <a:rPr lang="en-US" sz="2133" dirty="0">
                <a:cs typeface="+mn-cs"/>
              </a:rPr>
              <a:t>Selenium appears to increase the rate of diabetes.</a:t>
            </a:r>
          </a:p>
          <a:p>
            <a:pPr>
              <a:defRPr/>
            </a:pPr>
            <a:r>
              <a:rPr lang="en-US" sz="2133" dirty="0">
                <a:cs typeface="+mn-cs"/>
              </a:rPr>
              <a:t>I am cautious about giving selenium in those patients with </a:t>
            </a:r>
            <a:r>
              <a:rPr lang="en-US" sz="2133" dirty="0" err="1">
                <a:cs typeface="+mn-cs"/>
              </a:rPr>
              <a:t>prediabetes</a:t>
            </a:r>
            <a:r>
              <a:rPr lang="en-US" sz="2133" dirty="0">
                <a:cs typeface="+mn-cs"/>
              </a:rPr>
              <a:t> or diabetes or those with a family history of diabetes. </a:t>
            </a:r>
          </a:p>
          <a:p>
            <a:pPr>
              <a:defRPr/>
            </a:pPr>
            <a:endParaRPr lang="en-US" sz="1778" dirty="0">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481665" y="667657"/>
            <a:ext cx="7125305" cy="1186543"/>
          </a:xfrm>
        </p:spPr>
        <p:txBody>
          <a:bodyPr/>
          <a:lstStyle/>
          <a:p>
            <a:pPr>
              <a:defRPr/>
            </a:pPr>
            <a:r>
              <a:rPr lang="en-US" sz="3600" dirty="0">
                <a:solidFill>
                  <a:schemeClr val="accent6"/>
                </a:solidFill>
                <a:effectLst/>
                <a:latin typeface="Times New Roman" panose="02020603050405020304" pitchFamily="18" charset="0"/>
                <a:ea typeface="Times New Roman" panose="02020603050405020304" pitchFamily="18" charset="0"/>
              </a:rPr>
              <a:t>Growth hormone, not just for kids</a:t>
            </a:r>
            <a:br>
              <a:rPr lang="en-US" sz="3600" dirty="0">
                <a:solidFill>
                  <a:schemeClr val="accent6"/>
                </a:solidFill>
                <a:effectLst/>
                <a:latin typeface="Calibri" panose="020F0502020204030204" pitchFamily="34" charset="0"/>
                <a:ea typeface="Aptos" panose="020B0004020202020204" pitchFamily="34" charset="0"/>
              </a:rPr>
            </a:br>
            <a:endParaRPr lang="en-US" sz="3600" dirty="0">
              <a:solidFill>
                <a:schemeClr val="accent6"/>
              </a:solidFill>
              <a:cs typeface="+mj-cs"/>
            </a:endParaRP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491545" y="1933222"/>
            <a:ext cx="6141156" cy="3251200"/>
          </a:xfrm>
        </p:spPr>
        <p:txBody>
          <a:bodyPr/>
          <a:lstStyle/>
          <a:p>
            <a:pPr>
              <a:defRPr/>
            </a:pPr>
            <a:r>
              <a:rPr lang="en-US" dirty="0"/>
              <a:t>There are more than 50,000 adults with a growth hormone (GH) deficiency diagnosis in the United States.</a:t>
            </a:r>
            <a:endParaRPr lang="en-US" baseline="30000" dirty="0"/>
          </a:p>
          <a:p>
            <a:pPr>
              <a:defRPr/>
            </a:pPr>
            <a:endParaRPr lang="en-US" dirty="0"/>
          </a:p>
          <a:p>
            <a:pPr>
              <a:lnSpc>
                <a:spcPct val="90000"/>
              </a:lnSpc>
              <a:defRPr/>
            </a:pPr>
            <a:endParaRPr lang="en-US" sz="2212" dirty="0">
              <a:cs typeface="+mn-cs"/>
            </a:endParaRPr>
          </a:p>
        </p:txBody>
      </p:sp>
      <p:pic>
        <p:nvPicPr>
          <p:cNvPr id="44035" name="Picture 1">
            <a:extLst>
              <a:ext uri="{FF2B5EF4-FFF2-40B4-BE49-F238E27FC236}">
                <a16:creationId xmlns:a16="http://schemas.microsoft.com/office/drawing/2014/main" id="{39ECFC3A-5279-6F86-51AA-4DA7D4DDA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1445" y="3558822"/>
            <a:ext cx="1806222"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dirty="0">
                <a:solidFill>
                  <a:schemeClr val="accent6"/>
                </a:solidFill>
                <a:cs typeface="+mj-cs"/>
              </a:rPr>
              <a:t>Growth Hormone Deficiency</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pPr>
              <a:lnSpc>
                <a:spcPct val="90000"/>
              </a:lnSpc>
              <a:defRPr/>
            </a:pPr>
            <a:r>
              <a:rPr lang="en-US" sz="2133" dirty="0">
                <a:cs typeface="+mn-cs"/>
              </a:rPr>
              <a:t>Patients with hypopituitarism have increased mortality, suggested, but not proven to be due to GH deficiency</a:t>
            </a:r>
          </a:p>
          <a:p>
            <a:pPr>
              <a:lnSpc>
                <a:spcPct val="90000"/>
              </a:lnSpc>
              <a:defRPr/>
            </a:pPr>
            <a:r>
              <a:rPr lang="en-US" sz="2133" dirty="0">
                <a:cs typeface="+mn-cs"/>
              </a:rPr>
              <a:t>Growth hormone deficiency in adults results in:</a:t>
            </a:r>
            <a:endParaRPr lang="en-US" sz="2489" dirty="0">
              <a:cs typeface="+mn-cs"/>
            </a:endParaRPr>
          </a:p>
          <a:p>
            <a:pPr lvl="1">
              <a:lnSpc>
                <a:spcPct val="90000"/>
              </a:lnSpc>
              <a:defRPr/>
            </a:pPr>
            <a:r>
              <a:rPr lang="en-US" sz="1778" dirty="0"/>
              <a:t>Decreased bone formation</a:t>
            </a:r>
          </a:p>
          <a:p>
            <a:pPr lvl="1">
              <a:lnSpc>
                <a:spcPct val="90000"/>
              </a:lnSpc>
              <a:defRPr/>
            </a:pPr>
            <a:r>
              <a:rPr lang="en-US" sz="1778" dirty="0"/>
              <a:t>Increased fat mass (central obesity)</a:t>
            </a:r>
          </a:p>
          <a:p>
            <a:pPr lvl="1">
              <a:lnSpc>
                <a:spcPct val="90000"/>
              </a:lnSpc>
              <a:defRPr/>
            </a:pPr>
            <a:r>
              <a:rPr lang="en-US" sz="1778" dirty="0"/>
              <a:t>Decreased muscle mass</a:t>
            </a:r>
          </a:p>
          <a:p>
            <a:pPr lvl="1">
              <a:lnSpc>
                <a:spcPct val="90000"/>
              </a:lnSpc>
              <a:defRPr/>
            </a:pPr>
            <a:r>
              <a:rPr lang="en-US" sz="1778" dirty="0"/>
              <a:t>Lipid abnormalities</a:t>
            </a:r>
          </a:p>
          <a:p>
            <a:pPr lvl="1">
              <a:lnSpc>
                <a:spcPct val="90000"/>
              </a:lnSpc>
              <a:defRPr/>
            </a:pPr>
            <a:r>
              <a:rPr lang="en-US" sz="1778" dirty="0"/>
              <a:t>Increased thickness of blood vessels</a:t>
            </a:r>
          </a:p>
          <a:p>
            <a:pPr lvl="1">
              <a:lnSpc>
                <a:spcPct val="90000"/>
              </a:lnSpc>
              <a:defRPr/>
            </a:pPr>
            <a:r>
              <a:rPr lang="en-US" sz="1778" dirty="0"/>
              <a:t>Increased inflammatory markers</a:t>
            </a:r>
          </a:p>
          <a:p>
            <a:pPr lvl="1">
              <a:lnSpc>
                <a:spcPct val="90000"/>
              </a:lnSpc>
              <a:defRPr/>
            </a:pPr>
            <a:r>
              <a:rPr lang="en-US" sz="1778" dirty="0"/>
              <a:t>Impaired quality of life</a:t>
            </a:r>
          </a:p>
          <a:p>
            <a:pPr lvl="1">
              <a:lnSpc>
                <a:spcPct val="90000"/>
              </a:lnSpc>
              <a:defRPr/>
            </a:pPr>
            <a:r>
              <a:rPr lang="en-US" sz="1778" dirty="0"/>
              <a:t>Increased number of sick days</a:t>
            </a:r>
          </a:p>
          <a:p>
            <a:pPr lvl="1">
              <a:lnSpc>
                <a:spcPct val="90000"/>
              </a:lnSpc>
              <a:defRPr/>
            </a:pPr>
            <a:r>
              <a:rPr lang="en-US" sz="1778" dirty="0"/>
              <a:t>Impaired exercise tolerance</a:t>
            </a:r>
          </a:p>
          <a:p>
            <a:pPr>
              <a:lnSpc>
                <a:spcPct val="90000"/>
              </a:lnSpc>
              <a:defRPr/>
            </a:pPr>
            <a:r>
              <a:rPr lang="en-US" sz="2489" dirty="0">
                <a:cs typeface="+mn-cs"/>
              </a:rPr>
              <a:t>Most abnormalities are corrected by treatment</a:t>
            </a:r>
          </a:p>
        </p:txBody>
      </p:sp>
    </p:spTree>
    <p:extLst>
      <p:ext uri="{BB962C8B-B14F-4D97-AF65-F5344CB8AC3E}">
        <p14:creationId xmlns:p14="http://schemas.microsoft.com/office/powerpoint/2010/main" val="2985429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dirty="0">
                <a:solidFill>
                  <a:schemeClr val="accent6"/>
                </a:solidFill>
                <a:cs typeface="+mj-cs"/>
              </a:rPr>
              <a:t>Growth Hormone Deficiency</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r>
              <a:rPr lang="en-US" sz="2400" dirty="0"/>
              <a:t>If left undiagnosed, AGHD may lead to increased risk for premature mortality, significant morbidity, and multiple signs and symptoms, including</a:t>
            </a:r>
          </a:p>
          <a:p>
            <a:r>
              <a:rPr lang="en-US" sz="2400" dirty="0"/>
              <a:t>An increase in body fat</a:t>
            </a:r>
          </a:p>
          <a:p>
            <a:r>
              <a:rPr lang="en-US" sz="2400" dirty="0"/>
              <a:t>A decrease in muscle mass</a:t>
            </a:r>
          </a:p>
          <a:p>
            <a:r>
              <a:rPr lang="en-US" sz="2400" dirty="0"/>
              <a:t>Weakness and fatigue</a:t>
            </a:r>
          </a:p>
          <a:p>
            <a:r>
              <a:rPr lang="en-US" sz="2400" dirty="0"/>
              <a:t>Osteoporosis</a:t>
            </a:r>
          </a:p>
          <a:p>
            <a:r>
              <a:rPr lang="en-US" sz="2400" dirty="0"/>
              <a:t>An increased rate of fractures</a:t>
            </a:r>
          </a:p>
          <a:p>
            <a:r>
              <a:rPr lang="en-US" sz="2400" dirty="0"/>
              <a:t>Dyslipidemia</a:t>
            </a:r>
          </a:p>
          <a:p>
            <a:r>
              <a:rPr lang="en-US" sz="2400" dirty="0"/>
              <a:t>Cardiovascular disease</a:t>
            </a:r>
          </a:p>
          <a:p>
            <a:r>
              <a:rPr lang="en-US" sz="2400" dirty="0"/>
              <a:t>Impaired psychological well-being such as isolation, anxiety, or depression</a:t>
            </a:r>
          </a:p>
          <a:p>
            <a:endParaRPr lang="en-US" dirty="0"/>
          </a:p>
          <a:p>
            <a:pPr>
              <a:lnSpc>
                <a:spcPct val="90000"/>
              </a:lnSpc>
              <a:defRPr/>
            </a:pPr>
            <a:endParaRPr lang="en-US" sz="2489" dirty="0">
              <a:cs typeface="+mn-cs"/>
            </a:endParaRPr>
          </a:p>
        </p:txBody>
      </p:sp>
    </p:spTree>
    <p:extLst>
      <p:ext uri="{BB962C8B-B14F-4D97-AF65-F5344CB8AC3E}">
        <p14:creationId xmlns:p14="http://schemas.microsoft.com/office/powerpoint/2010/main" val="1433889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dirty="0">
                <a:solidFill>
                  <a:schemeClr val="accent6"/>
                </a:solidFill>
                <a:cs typeface="+mj-cs"/>
              </a:rPr>
              <a:t>Growth Hormone Deficiency</a:t>
            </a:r>
          </a:p>
        </p:txBody>
      </p:sp>
      <p:pic>
        <p:nvPicPr>
          <p:cNvPr id="4" name="Picture 3">
            <a:extLst>
              <a:ext uri="{FF2B5EF4-FFF2-40B4-BE49-F238E27FC236}">
                <a16:creationId xmlns:a16="http://schemas.microsoft.com/office/drawing/2014/main" id="{06B351B9-7ABA-E047-AB1D-4C4E5C39D28D}"/>
              </a:ext>
            </a:extLst>
          </p:cNvPr>
          <p:cNvPicPr>
            <a:picLocks noChangeAspect="1"/>
          </p:cNvPicPr>
          <p:nvPr/>
        </p:nvPicPr>
        <p:blipFill rotWithShape="1">
          <a:blip r:embed="rId3"/>
          <a:srcRect b="26738"/>
          <a:stretch/>
        </p:blipFill>
        <p:spPr>
          <a:xfrm>
            <a:off x="714375" y="1880922"/>
            <a:ext cx="8001000" cy="3834078"/>
          </a:xfrm>
          <a:prstGeom prst="rect">
            <a:avLst/>
          </a:prstGeom>
        </p:spPr>
      </p:pic>
    </p:spTree>
    <p:extLst>
      <p:ext uri="{BB962C8B-B14F-4D97-AF65-F5344CB8AC3E}">
        <p14:creationId xmlns:p14="http://schemas.microsoft.com/office/powerpoint/2010/main" val="3662242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chemeClr val="accent6"/>
                </a:solidFill>
                <a:cs typeface="+mj-cs"/>
              </a:rPr>
              <a:t>Growth Hormone Deficiency-Diagnosis</a:t>
            </a:r>
            <a:endParaRPr lang="en-US" dirty="0">
              <a:solidFill>
                <a:schemeClr val="accent6"/>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174044" y="1487311"/>
            <a:ext cx="6908800" cy="3657600"/>
          </a:xfrm>
        </p:spPr>
        <p:txBody>
          <a:bodyPr/>
          <a:lstStyle/>
          <a:p>
            <a:pPr>
              <a:lnSpc>
                <a:spcPct val="90000"/>
              </a:lnSpc>
            </a:pPr>
            <a:r>
              <a:rPr lang="en-US" altLang="en-US" sz="2000" dirty="0"/>
              <a:t>Growth hormone is pulsatile, so a random growth hormone is not helpful.</a:t>
            </a:r>
          </a:p>
          <a:p>
            <a:pPr>
              <a:lnSpc>
                <a:spcPct val="90000"/>
              </a:lnSpc>
            </a:pPr>
            <a:r>
              <a:rPr lang="en-US" altLang="en-US" sz="2000" dirty="0"/>
              <a:t>You could be at the top of the pulse or the bottom of the pulse</a:t>
            </a:r>
          </a:p>
          <a:p>
            <a:pPr>
              <a:lnSpc>
                <a:spcPct val="90000"/>
              </a:lnSpc>
            </a:pPr>
            <a:endParaRPr lang="en-US" altLang="en-US" sz="2000" dirty="0"/>
          </a:p>
        </p:txBody>
      </p:sp>
    </p:spTree>
    <p:extLst>
      <p:ext uri="{BB962C8B-B14F-4D97-AF65-F5344CB8AC3E}">
        <p14:creationId xmlns:p14="http://schemas.microsoft.com/office/powerpoint/2010/main" val="4150016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chemeClr val="accent6"/>
                </a:solidFill>
                <a:cs typeface="+mj-cs"/>
              </a:rPr>
              <a:t>Growth Hormone Deficiency-Diagnosis</a:t>
            </a:r>
            <a:endParaRPr lang="en-US" dirty="0">
              <a:solidFill>
                <a:schemeClr val="accent6"/>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174044" y="1487311"/>
            <a:ext cx="6908800" cy="3657600"/>
          </a:xfrm>
        </p:spPr>
        <p:txBody>
          <a:bodyPr/>
          <a:lstStyle/>
          <a:p>
            <a:pPr>
              <a:lnSpc>
                <a:spcPct val="90000"/>
              </a:lnSpc>
            </a:pPr>
            <a:r>
              <a:rPr lang="en-US" altLang="en-US" sz="2000" dirty="0"/>
              <a:t>Screen with IGF-I:</a:t>
            </a:r>
          </a:p>
          <a:p>
            <a:pPr lvl="1">
              <a:lnSpc>
                <a:spcPct val="90000"/>
              </a:lnSpc>
            </a:pPr>
            <a:r>
              <a:rPr lang="en-US" altLang="en-US" sz="2000" dirty="0"/>
              <a:t>If in top 50% of normal range for age and sex (&gt; 150 ng/mL) GH deficiency less likely</a:t>
            </a:r>
          </a:p>
          <a:p>
            <a:pPr lvl="1">
              <a:lnSpc>
                <a:spcPct val="90000"/>
              </a:lnSpc>
            </a:pPr>
            <a:r>
              <a:rPr lang="en-US" altLang="en-US" sz="2000" dirty="0"/>
              <a:t>If empty </a:t>
            </a:r>
            <a:r>
              <a:rPr lang="en-US" altLang="en-US" sz="2000" dirty="0" err="1"/>
              <a:t>sella</a:t>
            </a:r>
            <a:r>
              <a:rPr lang="en-US" altLang="en-US" sz="2000" dirty="0"/>
              <a:t>, history of head trauma, headache and low blood pressure after delivery (Sheehan’s syndrome), history of pituitary surgery or radiation or pituitary tumor  (micro or macro adenoma)=GH deficiency more likely</a:t>
            </a:r>
          </a:p>
          <a:p>
            <a:pPr lvl="1">
              <a:lnSpc>
                <a:spcPct val="90000"/>
              </a:lnSpc>
            </a:pPr>
            <a:r>
              <a:rPr lang="en-US" altLang="en-US" sz="2000" dirty="0"/>
              <a:t>If &lt; 75 ng/mL-GH deficiency likely</a:t>
            </a:r>
          </a:p>
          <a:p>
            <a:pPr lvl="1">
              <a:lnSpc>
                <a:spcPct val="90000"/>
              </a:lnSpc>
            </a:pPr>
            <a:r>
              <a:rPr lang="en-US" altLang="en-US" sz="2000" dirty="0"/>
              <a:t>If in the lower 25%, worth testing with a stimulation test</a:t>
            </a:r>
          </a:p>
          <a:p>
            <a:pPr>
              <a:lnSpc>
                <a:spcPct val="90000"/>
              </a:lnSpc>
            </a:pPr>
            <a:r>
              <a:rPr lang="en-US" altLang="en-US" sz="2000" dirty="0"/>
              <a:t>Stimulation testing</a:t>
            </a:r>
          </a:p>
          <a:p>
            <a:pPr lvl="1">
              <a:lnSpc>
                <a:spcPct val="90000"/>
              </a:lnSpc>
            </a:pPr>
            <a:r>
              <a:rPr lang="en-US" altLang="en-US" sz="2000" dirty="0"/>
              <a:t>Glucagon stimulation test is preferred- GH deficient if GH is &lt; 3 ng/mL ITT- GH deficient if GH is &lt; 5 ng/mL</a:t>
            </a:r>
          </a:p>
          <a:p>
            <a:pPr lvl="1">
              <a:lnSpc>
                <a:spcPct val="90000"/>
              </a:lnSpc>
            </a:pPr>
            <a:r>
              <a:rPr lang="en-US" altLang="en-US" sz="2000" dirty="0"/>
              <a:t>Don’t agree with cutoff of 1 ng/mL in those with obesity</a:t>
            </a:r>
          </a:p>
          <a:p>
            <a:pPr lvl="1">
              <a:lnSpc>
                <a:spcPct val="90000"/>
              </a:lnSpc>
            </a:pPr>
            <a:r>
              <a:rPr lang="en-US" altLang="en-US" sz="2000" dirty="0" err="1"/>
              <a:t>Macrilen</a:t>
            </a:r>
            <a:r>
              <a:rPr lang="en-US" altLang="en-US" sz="2000" dirty="0"/>
              <a:t> Stimulation Test</a:t>
            </a:r>
          </a:p>
        </p:txBody>
      </p:sp>
    </p:spTree>
    <p:extLst>
      <p:ext uri="{BB962C8B-B14F-4D97-AF65-F5344CB8AC3E}">
        <p14:creationId xmlns:p14="http://schemas.microsoft.com/office/powerpoint/2010/main" val="245299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chemeClr val="accent6"/>
                </a:solidFill>
                <a:cs typeface="+mj-cs"/>
              </a:rPr>
              <a:t>IGF-1 is only a screening test</a:t>
            </a:r>
            <a:endParaRPr lang="en-US" dirty="0">
              <a:solidFill>
                <a:schemeClr val="accent6"/>
              </a:solidFill>
              <a:cs typeface="+mj-cs"/>
            </a:endParaRPr>
          </a:p>
        </p:txBody>
      </p:sp>
      <p:pic>
        <p:nvPicPr>
          <p:cNvPr id="4" name="Picture 3">
            <a:extLst>
              <a:ext uri="{FF2B5EF4-FFF2-40B4-BE49-F238E27FC236}">
                <a16:creationId xmlns:a16="http://schemas.microsoft.com/office/drawing/2014/main" id="{2F3DE9D6-6411-394D-A717-BE37B47DCE72}"/>
              </a:ext>
            </a:extLst>
          </p:cNvPr>
          <p:cNvPicPr>
            <a:picLocks noChangeAspect="1"/>
          </p:cNvPicPr>
          <p:nvPr/>
        </p:nvPicPr>
        <p:blipFill>
          <a:blip r:embed="rId3"/>
          <a:stretch>
            <a:fillRect/>
          </a:stretch>
        </p:blipFill>
        <p:spPr>
          <a:xfrm>
            <a:off x="1543050" y="1447800"/>
            <a:ext cx="6057900" cy="3962400"/>
          </a:xfrm>
          <a:prstGeom prst="rect">
            <a:avLst/>
          </a:prstGeom>
        </p:spPr>
      </p:pic>
    </p:spTree>
    <p:extLst>
      <p:ext uri="{BB962C8B-B14F-4D97-AF65-F5344CB8AC3E}">
        <p14:creationId xmlns:p14="http://schemas.microsoft.com/office/powerpoint/2010/main" val="28588687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chemeClr val="accent6"/>
                </a:solidFill>
                <a:cs typeface="+mj-cs"/>
              </a:rPr>
              <a:t>Current AGHD Testing</a:t>
            </a:r>
            <a:endParaRPr lang="en-US" dirty="0">
              <a:solidFill>
                <a:schemeClr val="accent6"/>
              </a:solidFill>
              <a:cs typeface="+mj-cs"/>
            </a:endParaRPr>
          </a:p>
        </p:txBody>
      </p:sp>
      <p:sp>
        <p:nvSpPr>
          <p:cNvPr id="3" name="Content Placeholder 2">
            <a:extLst>
              <a:ext uri="{FF2B5EF4-FFF2-40B4-BE49-F238E27FC236}">
                <a16:creationId xmlns:a16="http://schemas.microsoft.com/office/drawing/2014/main" id="{0855A347-DCF7-6546-BC40-3879E93F04D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918B07B-3F3E-534E-8BDC-E553066A293D}"/>
              </a:ext>
            </a:extLst>
          </p:cNvPr>
          <p:cNvPicPr>
            <a:picLocks noChangeAspect="1"/>
          </p:cNvPicPr>
          <p:nvPr/>
        </p:nvPicPr>
        <p:blipFill>
          <a:blip r:embed="rId3"/>
          <a:stretch>
            <a:fillRect/>
          </a:stretch>
        </p:blipFill>
        <p:spPr>
          <a:xfrm>
            <a:off x="180711" y="1600200"/>
            <a:ext cx="8782577" cy="4919870"/>
          </a:xfrm>
          <a:prstGeom prst="rect">
            <a:avLst/>
          </a:prstGeom>
        </p:spPr>
      </p:pic>
    </p:spTree>
    <p:extLst>
      <p:ext uri="{BB962C8B-B14F-4D97-AF65-F5344CB8AC3E}">
        <p14:creationId xmlns:p14="http://schemas.microsoft.com/office/powerpoint/2010/main" val="3304244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F920A3DE-BAAE-C3F9-16FC-7C2FEAEFFD50}"/>
              </a:ext>
            </a:extLst>
          </p:cNvPr>
          <p:cNvSpPr>
            <a:spLocks noGrp="1" noChangeArrowheads="1"/>
          </p:cNvSpPr>
          <p:nvPr>
            <p:ph type="title"/>
          </p:nvPr>
        </p:nvSpPr>
        <p:spPr/>
        <p:txBody>
          <a:bodyPr/>
          <a:lstStyle/>
          <a:p>
            <a:r>
              <a:rPr lang="en-US" altLang="en-US" dirty="0">
                <a:solidFill>
                  <a:schemeClr val="accent6"/>
                </a:solidFill>
              </a:rPr>
              <a:t>Order of Hormone Deficiencies</a:t>
            </a:r>
          </a:p>
        </p:txBody>
      </p:sp>
      <p:sp>
        <p:nvSpPr>
          <p:cNvPr id="154627" name="Rectangle 3">
            <a:extLst>
              <a:ext uri="{FF2B5EF4-FFF2-40B4-BE49-F238E27FC236}">
                <a16:creationId xmlns:a16="http://schemas.microsoft.com/office/drawing/2014/main" id="{1AE32E48-F9CC-1D91-92FC-3FB1F91607FC}"/>
              </a:ext>
            </a:extLst>
          </p:cNvPr>
          <p:cNvSpPr>
            <a:spLocks noGrp="1" noChangeArrowheads="1"/>
          </p:cNvSpPr>
          <p:nvPr>
            <p:ph type="body" idx="1"/>
          </p:nvPr>
        </p:nvSpPr>
        <p:spPr>
          <a:xfrm>
            <a:off x="1117600" y="2065867"/>
            <a:ext cx="6908800" cy="3657600"/>
          </a:xfrm>
        </p:spPr>
        <p:txBody>
          <a:bodyPr/>
          <a:lstStyle/>
          <a:p>
            <a:r>
              <a:rPr lang="en-US" altLang="en-US"/>
              <a:t>GH</a:t>
            </a:r>
          </a:p>
          <a:p>
            <a:r>
              <a:rPr lang="en-US" altLang="en-US"/>
              <a:t>Gonadotropins (FSH, LH)</a:t>
            </a:r>
          </a:p>
          <a:p>
            <a:r>
              <a:rPr lang="en-US" altLang="en-US"/>
              <a:t>TSH</a:t>
            </a:r>
          </a:p>
          <a:p>
            <a:r>
              <a:rPr lang="en-US" altLang="en-US"/>
              <a:t>ACTH</a:t>
            </a:r>
          </a:p>
          <a:p>
            <a:r>
              <a:rPr lang="en-US" altLang="en-US"/>
              <a:t>Prolactin</a:t>
            </a:r>
          </a:p>
          <a:p>
            <a:r>
              <a:rPr lang="en-US" altLang="en-US"/>
              <a:t>Posterior pituitary hormones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4000" dirty="0">
                <a:solidFill>
                  <a:schemeClr val="accent6"/>
                </a:solidFill>
              </a:rPr>
              <a:t>Glucagon and </a:t>
            </a:r>
            <a:r>
              <a:rPr lang="en-US" sz="4000" dirty="0" err="1">
                <a:solidFill>
                  <a:schemeClr val="accent6"/>
                </a:solidFill>
              </a:rPr>
              <a:t>Macrilen</a:t>
            </a:r>
            <a:r>
              <a:rPr lang="en-US" sz="4000" dirty="0">
                <a:solidFill>
                  <a:schemeClr val="accent6"/>
                </a:solidFill>
              </a:rPr>
              <a:t> Stimulation Tests</a:t>
            </a:r>
            <a:endParaRPr lang="en-US" sz="4000" dirty="0">
              <a:solidFill>
                <a:schemeClr val="accent6"/>
              </a:solidFill>
              <a:cs typeface="+mj-cs"/>
            </a:endParaRPr>
          </a:p>
        </p:txBody>
      </p:sp>
      <p:sp>
        <p:nvSpPr>
          <p:cNvPr id="3" name="TextBox 2">
            <a:extLst>
              <a:ext uri="{FF2B5EF4-FFF2-40B4-BE49-F238E27FC236}">
                <a16:creationId xmlns:a16="http://schemas.microsoft.com/office/drawing/2014/main" id="{73E8B28A-4302-4848-829A-FB672763456C}"/>
              </a:ext>
            </a:extLst>
          </p:cNvPr>
          <p:cNvSpPr txBox="1"/>
          <p:nvPr/>
        </p:nvSpPr>
        <p:spPr>
          <a:xfrm>
            <a:off x="723547" y="1865826"/>
            <a:ext cx="7393164" cy="3970318"/>
          </a:xfrm>
          <a:prstGeom prst="rect">
            <a:avLst/>
          </a:prstGeom>
          <a:noFill/>
        </p:spPr>
        <p:txBody>
          <a:bodyPr wrap="square" rtlCol="0">
            <a:spAutoFit/>
          </a:bodyPr>
          <a:lstStyle/>
          <a:p>
            <a:pPr marL="571500" indent="-571500">
              <a:buFont typeface="Arial" panose="020B0604020202020204" pitchFamily="34" charset="0"/>
              <a:buChar char="•"/>
            </a:pPr>
            <a:r>
              <a:rPr lang="en-US" sz="2800" dirty="0"/>
              <a:t>Dr. Friedman uses the glucagon test, as approval for </a:t>
            </a:r>
            <a:r>
              <a:rPr lang="en-US" sz="2800" dirty="0" err="1"/>
              <a:t>Macrilen</a:t>
            </a:r>
            <a:r>
              <a:rPr lang="en-US" sz="2800" dirty="0"/>
              <a:t> is hard to obtain.</a:t>
            </a:r>
          </a:p>
          <a:p>
            <a:pPr marL="571500" indent="-571500">
              <a:buFont typeface="Arial" panose="020B0604020202020204" pitchFamily="34" charset="0"/>
              <a:buChar char="•"/>
            </a:pPr>
            <a:r>
              <a:rPr lang="en-US" sz="2800" dirty="0"/>
              <a:t>Offered both Tuesday night and some Sunday afternoons</a:t>
            </a:r>
          </a:p>
          <a:p>
            <a:pPr marL="571500" indent="-571500">
              <a:buFont typeface="Arial" panose="020B0604020202020204" pitchFamily="34" charset="0"/>
              <a:buChar char="•"/>
            </a:pPr>
            <a:r>
              <a:rPr lang="en-US" sz="2800" dirty="0"/>
              <a:t>Many other centers have stopped offering GH stimulation tests</a:t>
            </a:r>
          </a:p>
          <a:p>
            <a:pPr marL="571500" indent="-571500">
              <a:buFont typeface="Arial" panose="020B0604020202020204" pitchFamily="34" charset="0"/>
              <a:buChar char="•"/>
            </a:pPr>
            <a:r>
              <a:rPr lang="en-US" sz="2800" dirty="0"/>
              <a:t>New patients can have your appointment and stim test on the same Tuesday night.</a:t>
            </a:r>
          </a:p>
          <a:p>
            <a:pPr marL="571500" indent="-571500">
              <a:buFont typeface="Arial" panose="020B0604020202020204" pitchFamily="34" charset="0"/>
              <a:buChar char="•"/>
            </a:pPr>
            <a:r>
              <a:rPr lang="en-US" sz="2800" dirty="0"/>
              <a:t>You need to fast for 8 </a:t>
            </a:r>
            <a:r>
              <a:rPr lang="en-US" sz="2800" dirty="0" err="1"/>
              <a:t>hrs</a:t>
            </a:r>
            <a:endParaRPr lang="en-US" sz="2800" dirty="0"/>
          </a:p>
        </p:txBody>
      </p:sp>
    </p:spTree>
    <p:extLst>
      <p:ext uri="{BB962C8B-B14F-4D97-AF65-F5344CB8AC3E}">
        <p14:creationId xmlns:p14="http://schemas.microsoft.com/office/powerpoint/2010/main" val="1161481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417496" y="471311"/>
            <a:ext cx="8726504" cy="1016000"/>
          </a:xfrm>
        </p:spPr>
        <p:txBody>
          <a:bodyPr/>
          <a:lstStyle/>
          <a:p>
            <a:r>
              <a:rPr lang="en-US" sz="3200" b="1" dirty="0">
                <a:solidFill>
                  <a:schemeClr val="accent6"/>
                </a:solidFill>
              </a:rPr>
              <a:t>Mild Growth Hormone Deficiency Versus Mild Cortisol Deficiency - Which One Should You Treat?</a:t>
            </a:r>
            <a:endParaRPr lang="en-US" sz="3200" dirty="0">
              <a:solidFill>
                <a:schemeClr val="accent6"/>
              </a:solidFill>
            </a:endParaRPr>
          </a:p>
        </p:txBody>
      </p:sp>
      <p:graphicFrame>
        <p:nvGraphicFramePr>
          <p:cNvPr id="2" name="Table 2">
            <a:extLst>
              <a:ext uri="{FF2B5EF4-FFF2-40B4-BE49-F238E27FC236}">
                <a16:creationId xmlns:a16="http://schemas.microsoft.com/office/drawing/2014/main" id="{53E94B79-18C8-5444-9970-85AF287CECAE}"/>
              </a:ext>
            </a:extLst>
          </p:cNvPr>
          <p:cNvGraphicFramePr>
            <a:graphicFrameLocks noGrp="1"/>
          </p:cNvGraphicFramePr>
          <p:nvPr/>
        </p:nvGraphicFramePr>
        <p:xfrm>
          <a:off x="1007390" y="1899920"/>
          <a:ext cx="7749151" cy="6949440"/>
        </p:xfrm>
        <a:graphic>
          <a:graphicData uri="http://schemas.openxmlformats.org/drawingml/2006/table">
            <a:tbl>
              <a:tblPr firstRow="1" bandRow="1">
                <a:tableStyleId>{5C22544A-7EE6-4342-B048-85BDC9FD1C3A}</a:tableStyleId>
              </a:tblPr>
              <a:tblGrid>
                <a:gridCol w="2694153">
                  <a:extLst>
                    <a:ext uri="{9D8B030D-6E8A-4147-A177-3AD203B41FA5}">
                      <a16:colId xmlns:a16="http://schemas.microsoft.com/office/drawing/2014/main" val="3818351724"/>
                    </a:ext>
                  </a:extLst>
                </a:gridCol>
                <a:gridCol w="2527499">
                  <a:extLst>
                    <a:ext uri="{9D8B030D-6E8A-4147-A177-3AD203B41FA5}">
                      <a16:colId xmlns:a16="http://schemas.microsoft.com/office/drawing/2014/main" val="3876595067"/>
                    </a:ext>
                  </a:extLst>
                </a:gridCol>
                <a:gridCol w="2527499">
                  <a:extLst>
                    <a:ext uri="{9D8B030D-6E8A-4147-A177-3AD203B41FA5}">
                      <a16:colId xmlns:a16="http://schemas.microsoft.com/office/drawing/2014/main" val="4092453457"/>
                    </a:ext>
                  </a:extLst>
                </a:gridCol>
              </a:tblGrid>
              <a:tr h="0">
                <a:tc>
                  <a:txBody>
                    <a:bodyPr/>
                    <a:lstStyle/>
                    <a:p>
                      <a:endParaRPr lang="en-US"/>
                    </a:p>
                  </a:txBody>
                  <a:tcPr/>
                </a:tc>
                <a:tc>
                  <a:txBody>
                    <a:bodyPr/>
                    <a:lstStyle/>
                    <a:p>
                      <a:r>
                        <a:rPr lang="en-US" sz="1800" b="1" dirty="0">
                          <a:solidFill>
                            <a:srgbClr val="FF0000"/>
                          </a:solidFill>
                        </a:rPr>
                        <a:t>Mild Growth Hormone Deficiency </a:t>
                      </a:r>
                      <a:endParaRPr lang="en-US" dirty="0"/>
                    </a:p>
                  </a:txBody>
                  <a:tcPr/>
                </a:tc>
                <a:tc>
                  <a:txBody>
                    <a:bodyPr/>
                    <a:lstStyle/>
                    <a:p>
                      <a:r>
                        <a:rPr lang="en-US" sz="1800" b="1" dirty="0">
                          <a:solidFill>
                            <a:srgbClr val="FF0000"/>
                          </a:solidFill>
                        </a:rPr>
                        <a:t>Mild Cortisol Deficiency </a:t>
                      </a:r>
                      <a:endParaRPr lang="en-US" dirty="0"/>
                    </a:p>
                  </a:txBody>
                  <a:tcPr/>
                </a:tc>
                <a:extLst>
                  <a:ext uri="{0D108BD9-81ED-4DB2-BD59-A6C34878D82A}">
                    <a16:rowId xmlns:a16="http://schemas.microsoft.com/office/drawing/2014/main" val="1016116143"/>
                  </a:ext>
                </a:extLst>
              </a:tr>
              <a:tr h="370840">
                <a:tc rowSpan="2">
                  <a:txBody>
                    <a:bodyPr/>
                    <a:lstStyle/>
                    <a:p>
                      <a:r>
                        <a:rPr lang="en-US" dirty="0">
                          <a:solidFill>
                            <a:srgbClr val="FF0000"/>
                          </a:solidFill>
                        </a:rPr>
                        <a:t>Benefits of treating</a:t>
                      </a:r>
                    </a:p>
                  </a:txBody>
                  <a:tcPr/>
                </a:tc>
                <a:tc>
                  <a:txBody>
                    <a:bodyPr/>
                    <a:lstStyle/>
                    <a:p>
                      <a:r>
                        <a:rPr lang="en-US" dirty="0"/>
                        <a:t>Helps with symptoms including fatigue, poor sleep, joint pain, psychological issues</a:t>
                      </a:r>
                    </a:p>
                  </a:txBody>
                  <a:tcPr/>
                </a:tc>
                <a:tc>
                  <a:txBody>
                    <a:bodyPr/>
                    <a:lstStyle/>
                    <a:p>
                      <a:r>
                        <a:rPr lang="en-US" dirty="0"/>
                        <a:t>May prevent adrenal crisis</a:t>
                      </a:r>
                    </a:p>
                  </a:txBody>
                  <a:tcPr/>
                </a:tc>
                <a:extLst>
                  <a:ext uri="{0D108BD9-81ED-4DB2-BD59-A6C34878D82A}">
                    <a16:rowId xmlns:a16="http://schemas.microsoft.com/office/drawing/2014/main" val="3545610411"/>
                  </a:ext>
                </a:extLst>
              </a:tr>
              <a:tr h="370840">
                <a:tc vMerge="1">
                  <a:txBody>
                    <a:bodyPr/>
                    <a:lstStyle/>
                    <a:p>
                      <a:endParaRPr lang="en-US" dirty="0"/>
                    </a:p>
                  </a:txBody>
                  <a:tcPr/>
                </a:tc>
                <a:tc>
                  <a:txBody>
                    <a:bodyPr/>
                    <a:lstStyle/>
                    <a:p>
                      <a:r>
                        <a:rPr lang="en-US" dirty="0"/>
                        <a:t>Helps with bone density, body composition, carotid intimal thickness, cardiovascular markers, lipids</a:t>
                      </a:r>
                    </a:p>
                  </a:txBody>
                  <a:tcPr/>
                </a:tc>
                <a:tc>
                  <a:txBody>
                    <a:bodyPr/>
                    <a:lstStyle/>
                    <a:p>
                      <a:r>
                        <a:rPr lang="en-US" dirty="0"/>
                        <a:t>May help with fatigue, joint pain, abdominal pain, nausea, diarrhea</a:t>
                      </a:r>
                    </a:p>
                  </a:txBody>
                  <a:tcPr/>
                </a:tc>
                <a:extLst>
                  <a:ext uri="{0D108BD9-81ED-4DB2-BD59-A6C34878D82A}">
                    <a16:rowId xmlns:a16="http://schemas.microsoft.com/office/drawing/2014/main" val="1303544764"/>
                  </a:ext>
                </a:extLst>
              </a:tr>
              <a:tr h="291540">
                <a:tc row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rPr>
                        <a:t>Risks of treating</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Easy to taper off or stop </a:t>
                      </a:r>
                      <a:endParaRPr lang="en-US" dirty="0"/>
                    </a:p>
                    <a:p>
                      <a:endParaRPr lang="en-US" dirty="0"/>
                    </a:p>
                  </a:txBody>
                  <a:tcPr/>
                </a:tc>
                <a:tc>
                  <a:txBody>
                    <a:bodyPr/>
                    <a:lstStyle/>
                    <a:p>
                      <a:r>
                        <a:rPr lang="en-US" sz="1800" kern="1200" dirty="0">
                          <a:solidFill>
                            <a:schemeClr val="dk1"/>
                          </a:solidFill>
                          <a:effectLst/>
                          <a:latin typeface="+mn-lt"/>
                          <a:ea typeface="+mn-ea"/>
                          <a:cs typeface="+mn-cs"/>
                        </a:rPr>
                        <a:t>Shuts down the adrenal glands from making its own cortisol, making it hard to taper off or stop </a:t>
                      </a:r>
                      <a:endParaRPr lang="en-US" dirty="0"/>
                    </a:p>
                  </a:txBody>
                  <a:tcPr/>
                </a:tc>
                <a:extLst>
                  <a:ext uri="{0D108BD9-81ED-4DB2-BD59-A6C34878D82A}">
                    <a16:rowId xmlns:a16="http://schemas.microsoft.com/office/drawing/2014/main" val="635179252"/>
                  </a:ext>
                </a:extLst>
              </a:tr>
              <a:tr h="370840">
                <a:tc vMerge="1">
                  <a:txBody>
                    <a:bodyPr/>
                    <a:lstStyle/>
                    <a:p>
                      <a:endParaRPr lang="en-US" dirty="0"/>
                    </a:p>
                  </a:txBody>
                  <a:tcPr/>
                </a:tc>
                <a:tc>
                  <a:txBody>
                    <a:bodyPr/>
                    <a:lstStyle/>
                    <a:p>
                      <a:r>
                        <a:rPr lang="en-US" dirty="0"/>
                        <a:t>Joint pain and swelling</a:t>
                      </a:r>
                    </a:p>
                  </a:txBody>
                  <a:tcPr/>
                </a:tc>
                <a:tc>
                  <a:txBody>
                    <a:bodyPr/>
                    <a:lstStyle/>
                    <a:p>
                      <a:r>
                        <a:rPr lang="en-US" sz="1800" kern="1200" dirty="0">
                          <a:solidFill>
                            <a:schemeClr val="dk1"/>
                          </a:solidFill>
                          <a:effectLst/>
                          <a:latin typeface="+mn-lt"/>
                          <a:ea typeface="+mn-ea"/>
                          <a:cs typeface="+mn-cs"/>
                        </a:rPr>
                        <a:t>Weight gain, diabetes, infections, and osteoporosis </a:t>
                      </a:r>
                      <a:endParaRPr lang="en-US" dirty="0"/>
                    </a:p>
                  </a:txBody>
                  <a:tcPr/>
                </a:tc>
                <a:extLst>
                  <a:ext uri="{0D108BD9-81ED-4DB2-BD59-A6C34878D82A}">
                    <a16:rowId xmlns:a16="http://schemas.microsoft.com/office/drawing/2014/main" val="3123263840"/>
                  </a:ext>
                </a:extLst>
              </a:tr>
              <a:tr h="370840">
                <a:tc vMerge="1">
                  <a:txBody>
                    <a:bodyPr/>
                    <a:lstStyle/>
                    <a:p>
                      <a:endParaRPr lang="en-US" dirty="0"/>
                    </a:p>
                  </a:txBody>
                  <a:tcPr/>
                </a:tc>
                <a:tc>
                  <a:txBody>
                    <a:bodyPr/>
                    <a:lstStyle/>
                    <a:p>
                      <a:r>
                        <a:rPr lang="en-US" dirty="0"/>
                        <a:t>Theoretical risk of increased cancers and diabetes</a:t>
                      </a:r>
                    </a:p>
                  </a:txBody>
                  <a:tcPr/>
                </a:tc>
                <a:tc>
                  <a:txBody>
                    <a:bodyPr/>
                    <a:lstStyle/>
                    <a:p>
                      <a:endParaRPr lang="en-US" dirty="0"/>
                    </a:p>
                  </a:txBody>
                  <a:tcPr/>
                </a:tc>
                <a:extLst>
                  <a:ext uri="{0D108BD9-81ED-4DB2-BD59-A6C34878D82A}">
                    <a16:rowId xmlns:a16="http://schemas.microsoft.com/office/drawing/2014/main" val="497466351"/>
                  </a:ext>
                </a:extLst>
              </a:tr>
              <a:tr h="370840">
                <a:tc vMerge="1">
                  <a:txBody>
                    <a:bodyPr/>
                    <a:lstStyle/>
                    <a:p>
                      <a:endParaRPr lang="en-US" dirty="0"/>
                    </a:p>
                  </a:txBody>
                  <a:tcPr/>
                </a:tc>
                <a:tc>
                  <a:txBody>
                    <a:bodyPr/>
                    <a:lstStyle/>
                    <a:p>
                      <a:r>
                        <a:rPr lang="en-US" dirty="0"/>
                        <a:t>Expensive and covered by insurance</a:t>
                      </a:r>
                    </a:p>
                  </a:txBody>
                  <a:tcPr/>
                </a:tc>
                <a:tc>
                  <a:txBody>
                    <a:bodyPr/>
                    <a:lstStyle/>
                    <a:p>
                      <a:r>
                        <a:rPr lang="en-US" dirty="0"/>
                        <a:t>Inexpensive and covered by insurance</a:t>
                      </a:r>
                    </a:p>
                  </a:txBody>
                  <a:tcPr/>
                </a:tc>
                <a:extLst>
                  <a:ext uri="{0D108BD9-81ED-4DB2-BD59-A6C34878D82A}">
                    <a16:rowId xmlns:a16="http://schemas.microsoft.com/office/drawing/2014/main" val="1863943368"/>
                  </a:ext>
                </a:extLst>
              </a:tr>
            </a:tbl>
          </a:graphicData>
        </a:graphic>
      </p:graphicFrame>
    </p:spTree>
    <p:extLst>
      <p:ext uri="{BB962C8B-B14F-4D97-AF65-F5344CB8AC3E}">
        <p14:creationId xmlns:p14="http://schemas.microsoft.com/office/powerpoint/2010/main" val="14908060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75FE3A0E-47C7-8642-9FC2-47D0A192614D}"/>
              </a:ext>
            </a:extLst>
          </p:cNvPr>
          <p:cNvSpPr>
            <a:spLocks noGrp="1" noChangeArrowheads="1"/>
          </p:cNvSpPr>
          <p:nvPr>
            <p:ph type="title"/>
          </p:nvPr>
        </p:nvSpPr>
        <p:spPr>
          <a:xfrm>
            <a:off x="1151467" y="618067"/>
            <a:ext cx="6908800" cy="1016000"/>
          </a:xfrm>
        </p:spPr>
        <p:txBody>
          <a:bodyPr/>
          <a:lstStyle/>
          <a:p>
            <a:r>
              <a:rPr lang="en-US" altLang="en-US" sz="3556" dirty="0">
                <a:solidFill>
                  <a:schemeClr val="accent6"/>
                </a:solidFill>
              </a:rPr>
              <a:t>Adult Growth Hormone Treatment-My Approach</a:t>
            </a:r>
            <a:endParaRPr lang="en-US" altLang="en-US" dirty="0">
              <a:solidFill>
                <a:schemeClr val="accent6"/>
              </a:solidFill>
            </a:endParaRPr>
          </a:p>
        </p:txBody>
      </p:sp>
      <p:sp>
        <p:nvSpPr>
          <p:cNvPr id="201731" name="Rectangle 3">
            <a:extLst>
              <a:ext uri="{FF2B5EF4-FFF2-40B4-BE49-F238E27FC236}">
                <a16:creationId xmlns:a16="http://schemas.microsoft.com/office/drawing/2014/main" id="{B03701E4-BE25-3F4C-AC5E-06BB6542A969}"/>
              </a:ext>
            </a:extLst>
          </p:cNvPr>
          <p:cNvSpPr>
            <a:spLocks noGrp="1" noChangeArrowheads="1"/>
          </p:cNvSpPr>
          <p:nvPr>
            <p:ph type="body" idx="1"/>
          </p:nvPr>
        </p:nvSpPr>
        <p:spPr>
          <a:xfrm>
            <a:off x="1253067" y="1555043"/>
            <a:ext cx="6908800" cy="4179329"/>
          </a:xfrm>
        </p:spPr>
        <p:txBody>
          <a:bodyPr/>
          <a:lstStyle/>
          <a:p>
            <a:pPr>
              <a:lnSpc>
                <a:spcPct val="90000"/>
              </a:lnSpc>
            </a:pPr>
            <a:r>
              <a:rPr lang="en-US" altLang="en-US" sz="1778" dirty="0"/>
              <a:t>Don’t need to adjust for body weight in adults.</a:t>
            </a:r>
          </a:p>
          <a:p>
            <a:pPr>
              <a:lnSpc>
                <a:spcPct val="90000"/>
              </a:lnSpc>
            </a:pPr>
            <a:r>
              <a:rPr lang="en-US" altLang="en-US" sz="1778" dirty="0"/>
              <a:t>Oral, but not transdermal estrogens inhibit the action of GH at the liver, leading to higher GH and lower IGF-I levels (</a:t>
            </a:r>
            <a:r>
              <a:rPr lang="en-US" altLang="en-US" sz="1778" dirty="0" err="1"/>
              <a:t>Wolthers</a:t>
            </a:r>
            <a:r>
              <a:rPr lang="en-US" altLang="en-US" sz="1778" dirty="0"/>
              <a:t> et al, AJP-Endo, 2001, 281:E1191).</a:t>
            </a:r>
            <a:endParaRPr lang="en-US" altLang="en-US" sz="1600" dirty="0"/>
          </a:p>
          <a:p>
            <a:pPr>
              <a:lnSpc>
                <a:spcPct val="90000"/>
              </a:lnSpc>
            </a:pPr>
            <a:r>
              <a:rPr lang="en-US" altLang="en-US" sz="1778" dirty="0"/>
              <a:t>Women need higher doses than men.</a:t>
            </a:r>
          </a:p>
          <a:p>
            <a:pPr>
              <a:lnSpc>
                <a:spcPct val="90000"/>
              </a:lnSpc>
            </a:pPr>
            <a:r>
              <a:rPr lang="en-US" altLang="en-US" sz="1778" dirty="0"/>
              <a:t>Start at 0.4 mg/day in women, 0.2 mg/day in men.</a:t>
            </a:r>
          </a:p>
          <a:p>
            <a:pPr>
              <a:lnSpc>
                <a:spcPct val="90000"/>
              </a:lnSpc>
            </a:pPr>
            <a:r>
              <a:rPr lang="en-US" altLang="en-US" sz="1778" dirty="0"/>
              <a:t>Give at night</a:t>
            </a:r>
          </a:p>
          <a:p>
            <a:pPr>
              <a:lnSpc>
                <a:spcPct val="90000"/>
              </a:lnSpc>
            </a:pPr>
            <a:r>
              <a:rPr lang="en-US" altLang="en-US" sz="1778" dirty="0"/>
              <a:t>Final dose varies widely and can not be predicted.</a:t>
            </a:r>
          </a:p>
          <a:p>
            <a:pPr>
              <a:lnSpc>
                <a:spcPct val="90000"/>
              </a:lnSpc>
            </a:pPr>
            <a:r>
              <a:rPr lang="en-US" altLang="en-US" sz="1778" dirty="0"/>
              <a:t>Titrate upwards with IGF-I measurements every 1-3 months.</a:t>
            </a:r>
          </a:p>
          <a:p>
            <a:pPr>
              <a:lnSpc>
                <a:spcPct val="90000"/>
              </a:lnSpc>
            </a:pPr>
            <a:r>
              <a:rPr lang="en-US" altLang="en-US" sz="1778" dirty="0"/>
              <a:t>Aim for IGF-I in upper 1/3 of normal range for age and gender (200-300 ng/mL).</a:t>
            </a:r>
          </a:p>
          <a:p>
            <a:pPr>
              <a:lnSpc>
                <a:spcPct val="90000"/>
              </a:lnSpc>
            </a:pPr>
            <a:r>
              <a:rPr lang="en-US" altLang="en-US" sz="1778" dirty="0"/>
              <a:t>May not see an improvement in symptoms until in this range.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42D7AF34-FBA7-5F04-54A8-9709F3C2B1CB}"/>
              </a:ext>
            </a:extLst>
          </p:cNvPr>
          <p:cNvSpPr>
            <a:spLocks noGrp="1" noChangeArrowheads="1"/>
          </p:cNvSpPr>
          <p:nvPr>
            <p:ph type="title"/>
          </p:nvPr>
        </p:nvSpPr>
        <p:spPr>
          <a:xfrm>
            <a:off x="1117600" y="674511"/>
            <a:ext cx="6897511" cy="1016000"/>
          </a:xfrm>
        </p:spPr>
        <p:txBody>
          <a:bodyPr/>
          <a:lstStyle/>
          <a:p>
            <a:r>
              <a:rPr lang="en-US" altLang="en-US" dirty="0">
                <a:solidFill>
                  <a:schemeClr val="accent6"/>
                </a:solidFill>
              </a:rPr>
              <a:t>Oral Estrogen/birth control pills</a:t>
            </a:r>
          </a:p>
        </p:txBody>
      </p:sp>
      <p:sp>
        <p:nvSpPr>
          <p:cNvPr id="275459" name="Rectangle 3">
            <a:extLst>
              <a:ext uri="{FF2B5EF4-FFF2-40B4-BE49-F238E27FC236}">
                <a16:creationId xmlns:a16="http://schemas.microsoft.com/office/drawing/2014/main" id="{11B7264A-760A-629C-5497-868F5455834D}"/>
              </a:ext>
            </a:extLst>
          </p:cNvPr>
          <p:cNvSpPr>
            <a:spLocks noGrp="1" noChangeArrowheads="1"/>
          </p:cNvSpPr>
          <p:nvPr>
            <p:ph type="body" idx="1"/>
          </p:nvPr>
        </p:nvSpPr>
        <p:spPr>
          <a:xfrm>
            <a:off x="587022" y="1758244"/>
            <a:ext cx="6908800" cy="3657600"/>
          </a:xfrm>
        </p:spPr>
        <p:txBody>
          <a:bodyPr/>
          <a:lstStyle/>
          <a:p>
            <a:pPr>
              <a:lnSpc>
                <a:spcPct val="90000"/>
              </a:lnSpc>
            </a:pPr>
            <a:r>
              <a:rPr lang="en-US" altLang="en-US" sz="2133" i="1" dirty="0"/>
              <a:t>In women with growth hormone deficiency, avoid it!</a:t>
            </a:r>
            <a:endParaRPr lang="en-US" altLang="en-US" sz="1600" i="1" dirty="0"/>
          </a:p>
          <a:p>
            <a:pPr>
              <a:lnSpc>
                <a:spcPct val="90000"/>
              </a:lnSpc>
            </a:pPr>
            <a:endParaRPr lang="en-US" altLang="en-US" sz="1600" i="1" dirty="0"/>
          </a:p>
        </p:txBody>
      </p:sp>
      <p:pic>
        <p:nvPicPr>
          <p:cNvPr id="275460" name="Picture 4">
            <a:extLst>
              <a:ext uri="{FF2B5EF4-FFF2-40B4-BE49-F238E27FC236}">
                <a16:creationId xmlns:a16="http://schemas.microsoft.com/office/drawing/2014/main" id="{06B6915B-F3AC-6FCD-FFB7-2010E79D1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857" y="2387600"/>
            <a:ext cx="3004255" cy="2846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A9A24765-79A3-F12F-66ED-1552D023C0D0}"/>
              </a:ext>
            </a:extLst>
          </p:cNvPr>
          <p:cNvSpPr>
            <a:spLocks noGrp="1" noChangeArrowheads="1"/>
          </p:cNvSpPr>
          <p:nvPr>
            <p:ph type="title"/>
          </p:nvPr>
        </p:nvSpPr>
        <p:spPr/>
        <p:txBody>
          <a:bodyPr/>
          <a:lstStyle/>
          <a:p>
            <a:r>
              <a:rPr lang="en-US" altLang="en-US" sz="3200" dirty="0">
                <a:solidFill>
                  <a:schemeClr val="accent6"/>
                </a:solidFill>
              </a:rPr>
              <a:t>Treatment of Growth Hormone Deficiency</a:t>
            </a:r>
          </a:p>
        </p:txBody>
      </p:sp>
      <p:sp>
        <p:nvSpPr>
          <p:cNvPr id="59394" name="Content Placeholder 3">
            <a:extLst>
              <a:ext uri="{FF2B5EF4-FFF2-40B4-BE49-F238E27FC236}">
                <a16:creationId xmlns:a16="http://schemas.microsoft.com/office/drawing/2014/main" id="{321C3CD4-9DB2-4AC3-8B29-CCBBC5055903}"/>
              </a:ext>
            </a:extLst>
          </p:cNvPr>
          <p:cNvSpPr>
            <a:spLocks noGrp="1" noChangeArrowheads="1"/>
          </p:cNvSpPr>
          <p:nvPr>
            <p:ph sz="half" idx="2"/>
          </p:nvPr>
        </p:nvSpPr>
        <p:spPr>
          <a:xfrm>
            <a:off x="677333" y="1416756"/>
            <a:ext cx="9042400" cy="3512256"/>
          </a:xfrm>
        </p:spPr>
        <p:txBody>
          <a:bodyPr/>
          <a:lstStyle/>
          <a:p>
            <a:r>
              <a:rPr lang="en-US" altLang="en-US" dirty="0"/>
              <a:t>Growth hormone if covered by insurance</a:t>
            </a:r>
          </a:p>
          <a:p>
            <a:r>
              <a:rPr lang="en-US" altLang="en-US" dirty="0"/>
              <a:t>Severe shortages</a:t>
            </a:r>
          </a:p>
          <a:p>
            <a:r>
              <a:rPr lang="en-US" altLang="en-US" dirty="0"/>
              <a:t>Cash pay for growth hormone</a:t>
            </a:r>
          </a:p>
          <a:p>
            <a:pPr lvl="1"/>
            <a:r>
              <a:rPr lang="en-US" altLang="en-US" dirty="0" err="1"/>
              <a:t>Zomacton</a:t>
            </a:r>
            <a:r>
              <a:rPr lang="en-US" altLang="en-US" dirty="0"/>
              <a:t> $100 for 5 mg (if dose is 0.4 mg, will last 12 days)=$250/month</a:t>
            </a:r>
          </a:p>
          <a:p>
            <a:pPr lvl="1"/>
            <a:r>
              <a:rPr lang="en-US" altLang="en-US" dirty="0"/>
              <a:t>University Compounding Pharmacy</a:t>
            </a:r>
          </a:p>
          <a:p>
            <a:pPr lvl="1"/>
            <a:r>
              <a:rPr lang="en-US" altLang="en-US" dirty="0"/>
              <a:t>Ocean Breeze Pharmacy</a:t>
            </a:r>
          </a:p>
          <a:p>
            <a:r>
              <a:rPr lang="en-US" altLang="en-US" dirty="0"/>
              <a:t>Amino acid blends</a:t>
            </a:r>
          </a:p>
          <a:p>
            <a:r>
              <a:rPr lang="en-US" altLang="en-US" dirty="0"/>
              <a:t>O-</a:t>
            </a:r>
            <a:r>
              <a:rPr lang="en-US" altLang="en-US" dirty="0" err="1"/>
              <a:t>tropin</a:t>
            </a:r>
            <a:r>
              <a:rPr lang="en-US" altLang="en-US" dirty="0"/>
              <a:t> (</a:t>
            </a:r>
            <a:r>
              <a:rPr lang="en-US" altLang="en-US" dirty="0" err="1"/>
              <a:t>Orenda</a:t>
            </a:r>
            <a:r>
              <a:rPr lang="en-US" altLang="en-US" dirty="0"/>
              <a:t>)-restores the pituitary, delivered by liposomes</a:t>
            </a:r>
          </a:p>
          <a:p>
            <a:r>
              <a:rPr lang="en-US" altLang="en-US" dirty="0"/>
              <a:t>$48/month</a:t>
            </a:r>
          </a:p>
          <a:p>
            <a:r>
              <a:rPr lang="en-US" altLang="en-US" dirty="0" err="1"/>
              <a:t>Serovital</a:t>
            </a:r>
            <a:r>
              <a:rPr lang="en-US" altLang="en-US" dirty="0"/>
              <a:t> (amino acids), </a:t>
            </a:r>
            <a:r>
              <a:rPr lang="en-US" altLang="en-US" dirty="0" err="1"/>
              <a:t>serovital.com</a:t>
            </a:r>
            <a:r>
              <a:rPr lang="en-US" altLang="en-US" dirty="0"/>
              <a:t>  or Costco ($94 for 40 day supply)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C693D365-C729-A049-9207-16944F37CA57}"/>
              </a:ext>
            </a:extLst>
          </p:cNvPr>
          <p:cNvSpPr>
            <a:spLocks noGrp="1" noChangeArrowheads="1"/>
          </p:cNvSpPr>
          <p:nvPr>
            <p:ph type="title"/>
          </p:nvPr>
        </p:nvSpPr>
        <p:spPr/>
        <p:txBody>
          <a:bodyPr/>
          <a:lstStyle/>
          <a:p>
            <a:r>
              <a:rPr lang="en-US" altLang="en-US" sz="3200" dirty="0">
                <a:solidFill>
                  <a:schemeClr val="accent6"/>
                </a:solidFill>
              </a:rPr>
              <a:t>Long-Acting Growth Hormone Analogues</a:t>
            </a:r>
          </a:p>
        </p:txBody>
      </p:sp>
      <p:sp>
        <p:nvSpPr>
          <p:cNvPr id="59394" name="Content Placeholder 3">
            <a:extLst>
              <a:ext uri="{FF2B5EF4-FFF2-40B4-BE49-F238E27FC236}">
                <a16:creationId xmlns:a16="http://schemas.microsoft.com/office/drawing/2014/main" id="{D04207BC-654C-9944-B2DD-DDE906264BCA}"/>
              </a:ext>
            </a:extLst>
          </p:cNvPr>
          <p:cNvSpPr>
            <a:spLocks noGrp="1" noChangeArrowheads="1"/>
          </p:cNvSpPr>
          <p:nvPr>
            <p:ph sz="half" idx="2"/>
          </p:nvPr>
        </p:nvSpPr>
        <p:spPr>
          <a:xfrm>
            <a:off x="677333" y="1416756"/>
            <a:ext cx="8229600" cy="3512256"/>
          </a:xfrm>
        </p:spPr>
        <p:txBody>
          <a:bodyPr/>
          <a:lstStyle/>
          <a:p>
            <a:r>
              <a:rPr lang="en-US" dirty="0"/>
              <a:t>In August 2020, once-weekly </a:t>
            </a:r>
            <a:r>
              <a:rPr lang="en-US" dirty="0" err="1"/>
              <a:t>Somapacitan</a:t>
            </a:r>
            <a:r>
              <a:rPr lang="en-US" dirty="0"/>
              <a:t> (</a:t>
            </a:r>
            <a:r>
              <a:rPr lang="en-US" dirty="0" err="1"/>
              <a:t>Sogroya</a:t>
            </a:r>
            <a:r>
              <a:rPr lang="en-US" baseline="30000" dirty="0"/>
              <a:t>®</a:t>
            </a:r>
            <a:r>
              <a:rPr lang="en-US" dirty="0"/>
              <a:t>, Novo Nordisk A/S, Denmark) was approved by the FDA for treatment of adult GHD </a:t>
            </a:r>
          </a:p>
          <a:p>
            <a:r>
              <a:rPr lang="en-US" dirty="0"/>
              <a:t>In April 2023, Novo Nordisk made </a:t>
            </a:r>
            <a:r>
              <a:rPr lang="en-US" dirty="0" err="1"/>
              <a:t>Sogroya</a:t>
            </a:r>
            <a:r>
              <a:rPr lang="en-US" dirty="0"/>
              <a:t> available for patients with </a:t>
            </a:r>
            <a:r>
              <a:rPr lang="en-US" dirty="0" err="1"/>
              <a:t>dult</a:t>
            </a:r>
            <a:r>
              <a:rPr lang="en-US" dirty="0"/>
              <a:t> GHD</a:t>
            </a:r>
          </a:p>
          <a:p>
            <a:r>
              <a:rPr lang="en-US" dirty="0" err="1"/>
              <a:t>Somapacitan</a:t>
            </a:r>
            <a:r>
              <a:rPr lang="en-US" dirty="0"/>
              <a:t> is a long-acting human GH derivative to which a small noncovalent albumin-binding moiety is attached to facilitate reversible binding to endogenous albumin, delaying its elimination, and thereby extending its duration of action with little to no accumulation of the drug when administered once-weekly.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C693D365-C729-A049-9207-16944F37CA57}"/>
              </a:ext>
            </a:extLst>
          </p:cNvPr>
          <p:cNvSpPr>
            <a:spLocks noGrp="1" noChangeArrowheads="1"/>
          </p:cNvSpPr>
          <p:nvPr>
            <p:ph type="title"/>
          </p:nvPr>
        </p:nvSpPr>
        <p:spPr/>
        <p:txBody>
          <a:bodyPr/>
          <a:lstStyle/>
          <a:p>
            <a:r>
              <a:rPr lang="en-US" altLang="en-US" sz="3200" dirty="0">
                <a:solidFill>
                  <a:schemeClr val="accent6"/>
                </a:solidFill>
              </a:rPr>
              <a:t>Long-Acting Growth Hormone Analogues</a:t>
            </a:r>
          </a:p>
        </p:txBody>
      </p:sp>
      <p:sp>
        <p:nvSpPr>
          <p:cNvPr id="59394" name="Content Placeholder 3">
            <a:extLst>
              <a:ext uri="{FF2B5EF4-FFF2-40B4-BE49-F238E27FC236}">
                <a16:creationId xmlns:a16="http://schemas.microsoft.com/office/drawing/2014/main" id="{D04207BC-654C-9944-B2DD-DDE906264BCA}"/>
              </a:ext>
            </a:extLst>
          </p:cNvPr>
          <p:cNvSpPr>
            <a:spLocks noGrp="1" noChangeArrowheads="1"/>
          </p:cNvSpPr>
          <p:nvPr>
            <p:ph sz="half" idx="2"/>
          </p:nvPr>
        </p:nvSpPr>
        <p:spPr>
          <a:xfrm>
            <a:off x="677333" y="1416756"/>
            <a:ext cx="8229600" cy="3512256"/>
          </a:xfrm>
        </p:spPr>
        <p:txBody>
          <a:bodyPr/>
          <a:lstStyle/>
          <a:p>
            <a:r>
              <a:rPr lang="en-US" dirty="0"/>
              <a:t>In a Phase 3, 26-week randomized, controlled multi-center study of 92 adults with GHD treated with </a:t>
            </a:r>
            <a:r>
              <a:rPr lang="en-US" dirty="0" err="1"/>
              <a:t>Somapacitan</a:t>
            </a:r>
            <a:r>
              <a:rPr lang="en-US" dirty="0"/>
              <a:t> or daily </a:t>
            </a:r>
            <a:r>
              <a:rPr lang="en-US" dirty="0" err="1"/>
              <a:t>Norditropin</a:t>
            </a:r>
            <a:r>
              <a:rPr lang="en-US" dirty="0"/>
              <a:t>, </a:t>
            </a:r>
            <a:r>
              <a:rPr lang="en-US" dirty="0" err="1"/>
              <a:t>Somapacitan</a:t>
            </a:r>
            <a:r>
              <a:rPr lang="en-US" dirty="0"/>
              <a:t> was well-tolerated, IGF-I standard deviation scores remained in the therapeutic range, and patients preferred the weekly </a:t>
            </a:r>
            <a:r>
              <a:rPr lang="en-US" dirty="0" err="1"/>
              <a:t>Somapacitan</a:t>
            </a:r>
            <a:r>
              <a:rPr lang="en-US" dirty="0"/>
              <a:t> therapy.</a:t>
            </a:r>
          </a:p>
          <a:p>
            <a:r>
              <a:rPr lang="en-US" dirty="0"/>
              <a:t>With the shortage of daily GH, </a:t>
            </a:r>
            <a:r>
              <a:rPr lang="en-US" dirty="0" err="1"/>
              <a:t>Sogroya</a:t>
            </a:r>
            <a:r>
              <a:rPr lang="en-US" dirty="0"/>
              <a:t> is an excellent option.</a:t>
            </a:r>
          </a:p>
          <a:p>
            <a:r>
              <a:rPr lang="en-US" dirty="0"/>
              <a:t>Dr. Friedman converts the daily dose X 7=weekly dose.</a:t>
            </a:r>
          </a:p>
        </p:txBody>
      </p:sp>
      <p:pic>
        <p:nvPicPr>
          <p:cNvPr id="3" name="Picture 2" descr="A blue and red dna molecule&#10;&#10;Description automatically generated">
            <a:extLst>
              <a:ext uri="{FF2B5EF4-FFF2-40B4-BE49-F238E27FC236}">
                <a16:creationId xmlns:a16="http://schemas.microsoft.com/office/drawing/2014/main" id="{21D466C8-6219-6024-7A9A-D6B2E3B531A4}"/>
              </a:ext>
            </a:extLst>
          </p:cNvPr>
          <p:cNvPicPr>
            <a:picLocks noChangeAspect="1"/>
          </p:cNvPicPr>
          <p:nvPr/>
        </p:nvPicPr>
        <p:blipFill>
          <a:blip r:embed="rId2"/>
          <a:stretch>
            <a:fillRect/>
          </a:stretch>
        </p:blipFill>
        <p:spPr>
          <a:xfrm>
            <a:off x="1247028" y="5441244"/>
            <a:ext cx="1892300" cy="1066800"/>
          </a:xfrm>
          <a:prstGeom prst="rect">
            <a:avLst/>
          </a:prstGeom>
        </p:spPr>
      </p:pic>
      <p:pic>
        <p:nvPicPr>
          <p:cNvPr id="5" name="Picture 4" descr="A group of markers with text&#10;&#10;Description automatically generated">
            <a:extLst>
              <a:ext uri="{FF2B5EF4-FFF2-40B4-BE49-F238E27FC236}">
                <a16:creationId xmlns:a16="http://schemas.microsoft.com/office/drawing/2014/main" id="{6F7F8D20-A24D-6809-3E39-1718A374445F}"/>
              </a:ext>
            </a:extLst>
          </p:cNvPr>
          <p:cNvPicPr>
            <a:picLocks noChangeAspect="1"/>
          </p:cNvPicPr>
          <p:nvPr/>
        </p:nvPicPr>
        <p:blipFill>
          <a:blip r:embed="rId3"/>
          <a:stretch>
            <a:fillRect/>
          </a:stretch>
        </p:blipFill>
        <p:spPr>
          <a:xfrm>
            <a:off x="4792133" y="5073740"/>
            <a:ext cx="1562100" cy="1295400"/>
          </a:xfrm>
          <a:prstGeom prst="rect">
            <a:avLst/>
          </a:prstGeom>
        </p:spPr>
      </p:pic>
    </p:spTree>
    <p:extLst>
      <p:ext uri="{BB962C8B-B14F-4D97-AF65-F5344CB8AC3E}">
        <p14:creationId xmlns:p14="http://schemas.microsoft.com/office/powerpoint/2010/main" val="4372909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728CCC93-042B-BB9D-7CB9-7AED7CB90028}"/>
              </a:ext>
            </a:extLst>
          </p:cNvPr>
          <p:cNvSpPr>
            <a:spLocks noGrp="1" noChangeArrowheads="1"/>
          </p:cNvSpPr>
          <p:nvPr>
            <p:ph type="title"/>
          </p:nvPr>
        </p:nvSpPr>
        <p:spPr>
          <a:xfrm>
            <a:off x="1128889" y="663222"/>
            <a:ext cx="6908800" cy="1016000"/>
          </a:xfrm>
        </p:spPr>
        <p:txBody>
          <a:bodyPr/>
          <a:lstStyle/>
          <a:p>
            <a:r>
              <a:rPr lang="en-US" altLang="en-US" sz="3200" dirty="0">
                <a:solidFill>
                  <a:schemeClr val="accent6"/>
                </a:solidFill>
              </a:rPr>
              <a:t>Diabetes Insipidus (now called </a:t>
            </a:r>
            <a:r>
              <a:rPr lang="en-US" sz="3200" b="0" i="0" u="none" strike="noStrike" dirty="0">
                <a:solidFill>
                  <a:schemeClr val="accent6"/>
                </a:solidFill>
                <a:effectLst/>
              </a:rPr>
              <a:t>Arginine Vasopressin Deficiency)</a:t>
            </a:r>
            <a:endParaRPr lang="en-US" altLang="en-US" sz="3200" dirty="0">
              <a:solidFill>
                <a:schemeClr val="accent6"/>
              </a:solidFill>
            </a:endParaRPr>
          </a:p>
        </p:txBody>
      </p:sp>
      <p:sp>
        <p:nvSpPr>
          <p:cNvPr id="188419" name="Rectangle 3">
            <a:extLst>
              <a:ext uri="{FF2B5EF4-FFF2-40B4-BE49-F238E27FC236}">
                <a16:creationId xmlns:a16="http://schemas.microsoft.com/office/drawing/2014/main" id="{9263FDD7-0DC9-6411-836C-8657A57FCDE5}"/>
              </a:ext>
            </a:extLst>
          </p:cNvPr>
          <p:cNvSpPr>
            <a:spLocks noGrp="1" noChangeArrowheads="1"/>
          </p:cNvSpPr>
          <p:nvPr>
            <p:ph type="body" idx="1"/>
          </p:nvPr>
        </p:nvSpPr>
        <p:spPr>
          <a:xfrm>
            <a:off x="680156" y="2091267"/>
            <a:ext cx="7713133" cy="3657600"/>
          </a:xfrm>
        </p:spPr>
        <p:txBody>
          <a:bodyPr/>
          <a:lstStyle/>
          <a:p>
            <a:pPr>
              <a:lnSpc>
                <a:spcPct val="90000"/>
              </a:lnSpc>
            </a:pPr>
            <a:r>
              <a:rPr lang="en-US" altLang="en-US" sz="2489" dirty="0"/>
              <a:t>Defect in ADH </a:t>
            </a:r>
          </a:p>
          <a:p>
            <a:pPr lvl="1">
              <a:lnSpc>
                <a:spcPct val="90000"/>
              </a:lnSpc>
            </a:pPr>
            <a:r>
              <a:rPr lang="en-US" altLang="en-US" sz="2133" dirty="0"/>
              <a:t>Also called AVP</a:t>
            </a:r>
          </a:p>
          <a:p>
            <a:pPr lvl="1">
              <a:lnSpc>
                <a:spcPct val="90000"/>
              </a:lnSpc>
            </a:pPr>
            <a:r>
              <a:rPr lang="en-US" altLang="en-US" sz="2133" dirty="0"/>
              <a:t>Posterior pituitary</a:t>
            </a:r>
          </a:p>
          <a:p>
            <a:pPr>
              <a:lnSpc>
                <a:spcPct val="90000"/>
              </a:lnSpc>
            </a:pPr>
            <a:r>
              <a:rPr lang="en-US" altLang="en-US" sz="2489" dirty="0"/>
              <a:t>Excessive urination and thirst</a:t>
            </a:r>
          </a:p>
          <a:p>
            <a:pPr>
              <a:lnSpc>
                <a:spcPct val="90000"/>
              </a:lnSpc>
            </a:pPr>
            <a:r>
              <a:rPr lang="en-US" altLang="en-US" sz="2489" dirty="0"/>
              <a:t>Mild cases are probably common and worthy of treatment</a:t>
            </a:r>
          </a:p>
          <a:p>
            <a:pPr>
              <a:lnSpc>
                <a:spcPct val="90000"/>
              </a:lnSpc>
            </a:pPr>
            <a:r>
              <a:rPr lang="en-US" altLang="en-US" sz="2489" dirty="0"/>
              <a:t>Chronic polyuria may lead to bladder/kidney problems</a:t>
            </a:r>
          </a:p>
          <a:p>
            <a:pPr>
              <a:lnSpc>
                <a:spcPct val="90000"/>
              </a:lnSpc>
            </a:pPr>
            <a:r>
              <a:rPr lang="en-US" altLang="en-US" sz="2489" i="1" dirty="0"/>
              <a:t>How many times are you waking up at night?</a:t>
            </a:r>
          </a:p>
          <a:p>
            <a:pPr>
              <a:lnSpc>
                <a:spcPct val="90000"/>
              </a:lnSpc>
            </a:pPr>
            <a:endParaRPr lang="en-US" altLang="en-US" sz="2489" i="1" dirty="0"/>
          </a:p>
        </p:txBody>
      </p:sp>
      <p:pic>
        <p:nvPicPr>
          <p:cNvPr id="188421" name="Picture 5">
            <a:extLst>
              <a:ext uri="{FF2B5EF4-FFF2-40B4-BE49-F238E27FC236}">
                <a16:creationId xmlns:a16="http://schemas.microsoft.com/office/drawing/2014/main" id="{5C4E3336-E388-125E-0986-0A9FCBE98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1550" y="1912055"/>
            <a:ext cx="1432277" cy="200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4F5B2B26-77DE-9811-501E-5BC309FACE27}"/>
              </a:ext>
            </a:extLst>
          </p:cNvPr>
          <p:cNvSpPr>
            <a:spLocks noGrp="1" noChangeArrowheads="1"/>
          </p:cNvSpPr>
          <p:nvPr>
            <p:ph type="title"/>
          </p:nvPr>
        </p:nvSpPr>
        <p:spPr>
          <a:xfrm>
            <a:off x="1128889" y="663222"/>
            <a:ext cx="6908800" cy="1016000"/>
          </a:xfrm>
        </p:spPr>
        <p:txBody>
          <a:bodyPr/>
          <a:lstStyle/>
          <a:p>
            <a:pPr>
              <a:defRPr/>
            </a:pPr>
            <a:r>
              <a:rPr lang="en-US" dirty="0">
                <a:solidFill>
                  <a:schemeClr val="accent6"/>
                </a:solidFill>
                <a:cs typeface="+mj-cs"/>
              </a:rPr>
              <a:t>Diabetes Insipidus (2)</a:t>
            </a:r>
          </a:p>
        </p:txBody>
      </p:sp>
      <p:sp>
        <p:nvSpPr>
          <p:cNvPr id="189443" name="Rectangle 3">
            <a:extLst>
              <a:ext uri="{FF2B5EF4-FFF2-40B4-BE49-F238E27FC236}">
                <a16:creationId xmlns:a16="http://schemas.microsoft.com/office/drawing/2014/main" id="{922A31D5-4412-C841-B437-360B4708065C}"/>
              </a:ext>
            </a:extLst>
          </p:cNvPr>
          <p:cNvSpPr>
            <a:spLocks noGrp="1" noChangeArrowheads="1"/>
          </p:cNvSpPr>
          <p:nvPr>
            <p:ph type="body" idx="1"/>
          </p:nvPr>
        </p:nvSpPr>
        <p:spPr>
          <a:xfrm>
            <a:off x="1095022" y="1701800"/>
            <a:ext cx="6908800" cy="3657600"/>
          </a:xfrm>
        </p:spPr>
        <p:txBody>
          <a:bodyPr/>
          <a:lstStyle/>
          <a:p>
            <a:pPr>
              <a:lnSpc>
                <a:spcPct val="90000"/>
              </a:lnSpc>
              <a:defRPr/>
            </a:pPr>
            <a:r>
              <a:rPr lang="en-US" sz="2133" dirty="0">
                <a:cs typeface="+mn-cs"/>
              </a:rPr>
              <a:t>I screen by having the patient collect urine for 24 hours and measure the volume. </a:t>
            </a:r>
          </a:p>
          <a:p>
            <a:pPr>
              <a:lnSpc>
                <a:spcPct val="90000"/>
              </a:lnSpc>
              <a:defRPr/>
            </a:pPr>
            <a:r>
              <a:rPr lang="en-US" sz="2133" dirty="0">
                <a:cs typeface="+mn-cs"/>
              </a:rPr>
              <a:t>Greater than 3 L indicates diabetes </a:t>
            </a:r>
            <a:r>
              <a:rPr lang="en-US" sz="2133" dirty="0" err="1">
                <a:cs typeface="+mn-cs"/>
              </a:rPr>
              <a:t>insipidus</a:t>
            </a:r>
            <a:r>
              <a:rPr lang="en-US" sz="2133" dirty="0">
                <a:cs typeface="+mn-cs"/>
              </a:rPr>
              <a:t> is likely</a:t>
            </a:r>
          </a:p>
          <a:p>
            <a:pPr>
              <a:lnSpc>
                <a:spcPct val="90000"/>
              </a:lnSpc>
              <a:defRPr/>
            </a:pPr>
            <a:r>
              <a:rPr lang="en-US" sz="2133" dirty="0">
                <a:cs typeface="+mn-cs"/>
              </a:rPr>
              <a:t>I confirm with a 12 hour fast (no water!) and collect an 8 AM serum and urine osmolality.</a:t>
            </a:r>
          </a:p>
          <a:p>
            <a:pPr>
              <a:lnSpc>
                <a:spcPct val="90000"/>
              </a:lnSpc>
              <a:defRPr/>
            </a:pPr>
            <a:r>
              <a:rPr lang="en-US" sz="2133" dirty="0">
                <a:cs typeface="+mn-cs"/>
              </a:rPr>
              <a:t>DI-High serum osmolality (&gt;300 </a:t>
            </a:r>
            <a:r>
              <a:rPr lang="en-US" sz="2133" dirty="0" err="1">
                <a:cs typeface="+mn-cs"/>
              </a:rPr>
              <a:t>mOsm</a:t>
            </a:r>
            <a:r>
              <a:rPr lang="en-US" sz="2133" dirty="0">
                <a:cs typeface="+mn-cs"/>
              </a:rPr>
              <a:t>/kg), low urine osmolality (&lt;600 </a:t>
            </a:r>
            <a:r>
              <a:rPr lang="en-US" sz="2133" dirty="0" err="1">
                <a:cs typeface="+mn-cs"/>
              </a:rPr>
              <a:t>mOsm</a:t>
            </a:r>
            <a:r>
              <a:rPr lang="en-US" sz="2133" dirty="0">
                <a:cs typeface="+mn-cs"/>
              </a:rPr>
              <a:t>/kg) and low AVP &lt; 1 </a:t>
            </a:r>
            <a:r>
              <a:rPr lang="en-US" sz="2133" dirty="0" err="1">
                <a:cs typeface="+mn-cs"/>
              </a:rPr>
              <a:t>pg</a:t>
            </a:r>
            <a:r>
              <a:rPr lang="en-US" sz="2133" dirty="0">
                <a:cs typeface="+mn-cs"/>
              </a:rPr>
              <a:t>/mL).</a:t>
            </a:r>
          </a:p>
          <a:p>
            <a:pPr>
              <a:lnSpc>
                <a:spcPct val="90000"/>
              </a:lnSpc>
              <a:defRPr/>
            </a:pPr>
            <a:r>
              <a:rPr lang="en-US" sz="2133" dirty="0">
                <a:cs typeface="+mn-cs"/>
              </a:rPr>
              <a:t>Most patients have a low AVP level</a:t>
            </a:r>
          </a:p>
          <a:p>
            <a:pPr>
              <a:lnSpc>
                <a:spcPct val="90000"/>
              </a:lnSpc>
              <a:defRPr/>
            </a:pPr>
            <a:r>
              <a:rPr lang="en-US" sz="2133" dirty="0">
                <a:cs typeface="+mn-cs"/>
              </a:rPr>
              <a:t>Must avoid all fluid and food</a:t>
            </a:r>
          </a:p>
          <a:p>
            <a:pPr>
              <a:lnSpc>
                <a:spcPct val="90000"/>
              </a:lnSpc>
              <a:defRPr/>
            </a:pPr>
            <a:r>
              <a:rPr lang="en-US" sz="2133" dirty="0">
                <a:cs typeface="+mn-cs"/>
              </a:rPr>
              <a:t>Formal water deprivation test probably not needed.</a:t>
            </a:r>
          </a:p>
          <a:p>
            <a:pPr>
              <a:lnSpc>
                <a:spcPct val="90000"/>
              </a:lnSpc>
              <a:defRPr/>
            </a:pPr>
            <a:endParaRPr lang="en-US" sz="2133" dirty="0">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10845B09-D719-DCF4-F56D-E6F33309B7C7}"/>
              </a:ext>
            </a:extLst>
          </p:cNvPr>
          <p:cNvSpPr>
            <a:spLocks noGrp="1" noChangeArrowheads="1"/>
          </p:cNvSpPr>
          <p:nvPr>
            <p:ph type="title"/>
          </p:nvPr>
        </p:nvSpPr>
        <p:spPr>
          <a:xfrm>
            <a:off x="1111956" y="824089"/>
            <a:ext cx="6908800" cy="1016000"/>
          </a:xfrm>
        </p:spPr>
        <p:txBody>
          <a:bodyPr/>
          <a:lstStyle/>
          <a:p>
            <a:r>
              <a:rPr lang="en-US" altLang="en-US" sz="3556" dirty="0">
                <a:solidFill>
                  <a:schemeClr val="accent6"/>
                </a:solidFill>
              </a:rPr>
              <a:t>Diabetes Insipidus</a:t>
            </a:r>
            <a:br>
              <a:rPr lang="en-US" altLang="en-US" sz="3556" dirty="0">
                <a:solidFill>
                  <a:schemeClr val="accent6"/>
                </a:solidFill>
              </a:rPr>
            </a:br>
            <a:r>
              <a:rPr lang="en-US" altLang="en-US" sz="3200" i="1" dirty="0">
                <a:solidFill>
                  <a:schemeClr val="accent6"/>
                </a:solidFill>
              </a:rPr>
              <a:t>(cont.)</a:t>
            </a:r>
          </a:p>
        </p:txBody>
      </p:sp>
      <p:sp>
        <p:nvSpPr>
          <p:cNvPr id="190467" name="Rectangle 3">
            <a:extLst>
              <a:ext uri="{FF2B5EF4-FFF2-40B4-BE49-F238E27FC236}">
                <a16:creationId xmlns:a16="http://schemas.microsoft.com/office/drawing/2014/main" id="{18903FD9-CBAA-5692-492C-493361DFDC00}"/>
              </a:ext>
            </a:extLst>
          </p:cNvPr>
          <p:cNvSpPr>
            <a:spLocks noGrp="1" noChangeArrowheads="1"/>
          </p:cNvSpPr>
          <p:nvPr>
            <p:ph type="body" idx="1"/>
          </p:nvPr>
        </p:nvSpPr>
        <p:spPr>
          <a:xfrm>
            <a:off x="544689" y="1981200"/>
            <a:ext cx="8077200" cy="3657600"/>
          </a:xfrm>
        </p:spPr>
        <p:txBody>
          <a:bodyPr/>
          <a:lstStyle/>
          <a:p>
            <a:pPr>
              <a:lnSpc>
                <a:spcPct val="90000"/>
              </a:lnSpc>
            </a:pPr>
            <a:r>
              <a:rPr lang="en-US" altLang="en-US" sz="2489" dirty="0"/>
              <a:t>DDAVP pills probably the best</a:t>
            </a:r>
          </a:p>
          <a:p>
            <a:pPr lvl="1">
              <a:lnSpc>
                <a:spcPct val="90000"/>
              </a:lnSpc>
            </a:pPr>
            <a:r>
              <a:rPr lang="en-US" altLang="en-US" sz="2133" dirty="0"/>
              <a:t>nasal puffs (does work faster, but are more </a:t>
            </a:r>
            <a:r>
              <a:rPr lang="en-US" altLang="en-US" sz="2133" dirty="0" err="1"/>
              <a:t>eraratic</a:t>
            </a:r>
            <a:r>
              <a:rPr lang="en-US" altLang="en-US" sz="2133" dirty="0"/>
              <a:t>)</a:t>
            </a:r>
          </a:p>
          <a:p>
            <a:pPr>
              <a:lnSpc>
                <a:spcPct val="90000"/>
              </a:lnSpc>
            </a:pPr>
            <a:r>
              <a:rPr lang="en-US" altLang="en-US" sz="2489" dirty="0"/>
              <a:t>Take most of the dose at night to prevent waking up at night</a:t>
            </a:r>
          </a:p>
          <a:p>
            <a:pPr>
              <a:lnSpc>
                <a:spcPct val="90000"/>
              </a:lnSpc>
            </a:pPr>
            <a:r>
              <a:rPr lang="en-US" altLang="en-US" sz="2489" dirty="0"/>
              <a:t>Should have a period of “break-through” urination, usually in the evening.</a:t>
            </a:r>
          </a:p>
          <a:p>
            <a:pPr>
              <a:lnSpc>
                <a:spcPct val="90000"/>
              </a:lnSpc>
            </a:pPr>
            <a:r>
              <a:rPr lang="en-US" altLang="en-US" sz="2489" dirty="0"/>
              <a:t>Treatment is pretty benign</a:t>
            </a:r>
          </a:p>
          <a:p>
            <a:pPr>
              <a:lnSpc>
                <a:spcPct val="90000"/>
              </a:lnSpc>
            </a:pPr>
            <a:r>
              <a:rPr lang="en-US" altLang="en-US" sz="2489" dirty="0"/>
              <a:t>AVP may have other benefits</a:t>
            </a:r>
          </a:p>
          <a:p>
            <a:pPr>
              <a:lnSpc>
                <a:spcPct val="90000"/>
              </a:lnSpc>
            </a:pPr>
            <a:endParaRPr lang="en-US" altLang="en-US" sz="2489" dirty="0"/>
          </a:p>
        </p:txBody>
      </p:sp>
      <p:pic>
        <p:nvPicPr>
          <p:cNvPr id="190469" name="Picture 5">
            <a:extLst>
              <a:ext uri="{FF2B5EF4-FFF2-40B4-BE49-F238E27FC236}">
                <a16:creationId xmlns:a16="http://schemas.microsoft.com/office/drawing/2014/main" id="{8B093A81-A1F6-BFFC-A194-B7E16BD14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8834" y="3750733"/>
            <a:ext cx="1684867" cy="14562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5B9DB83-F1EB-C441-B8F6-8E289E8F9905}"/>
              </a:ext>
            </a:extLst>
          </p:cNvPr>
          <p:cNvSpPr>
            <a:spLocks noGrp="1" noChangeArrowheads="1"/>
          </p:cNvSpPr>
          <p:nvPr>
            <p:ph type="title"/>
          </p:nvPr>
        </p:nvSpPr>
        <p:spPr/>
        <p:txBody>
          <a:bodyPr/>
          <a:lstStyle/>
          <a:p>
            <a:pPr>
              <a:defRPr/>
            </a:pPr>
            <a:r>
              <a:rPr lang="en-US" dirty="0">
                <a:solidFill>
                  <a:schemeClr val="accent6"/>
                </a:solidFill>
                <a:cs typeface="+mj-cs"/>
              </a:rPr>
              <a:t>Causes of Hypopituitarism</a:t>
            </a:r>
          </a:p>
        </p:txBody>
      </p:sp>
      <p:sp>
        <p:nvSpPr>
          <p:cNvPr id="151555" name="Rectangle 3">
            <a:extLst>
              <a:ext uri="{FF2B5EF4-FFF2-40B4-BE49-F238E27FC236}">
                <a16:creationId xmlns:a16="http://schemas.microsoft.com/office/drawing/2014/main" id="{DF0C8557-3415-0D4E-B006-A793353DBB60}"/>
              </a:ext>
            </a:extLst>
          </p:cNvPr>
          <p:cNvSpPr>
            <a:spLocks noGrp="1" noChangeArrowheads="1"/>
          </p:cNvSpPr>
          <p:nvPr>
            <p:ph type="body" idx="1"/>
          </p:nvPr>
        </p:nvSpPr>
        <p:spPr/>
        <p:txBody>
          <a:bodyPr/>
          <a:lstStyle/>
          <a:p>
            <a:pPr>
              <a:defRPr/>
            </a:pPr>
            <a:r>
              <a:rPr lang="en-US" dirty="0">
                <a:cs typeface="+mn-cs"/>
              </a:rPr>
              <a:t>Anywhere along the hypothalamic-stalk-pituitary axis</a:t>
            </a:r>
          </a:p>
          <a:p>
            <a:pPr>
              <a:defRPr/>
            </a:pPr>
            <a:r>
              <a:rPr lang="en-US" dirty="0" err="1">
                <a:cs typeface="+mn-cs"/>
              </a:rPr>
              <a:t>Microadenomas</a:t>
            </a:r>
            <a:r>
              <a:rPr lang="en-US" dirty="0">
                <a:cs typeface="+mn-cs"/>
              </a:rPr>
              <a:t>! (Yuen, et al. Clinical Endocrinology 69:292-298, 2008</a:t>
            </a:r>
          </a:p>
          <a:p>
            <a:pPr>
              <a:buFontTx/>
              <a:buNone/>
              <a:defRPr/>
            </a:pPr>
            <a:r>
              <a:rPr lang="en-US" dirty="0">
                <a:cs typeface="+mn-cs"/>
              </a:rPr>
              <a:t> </a:t>
            </a:r>
          </a:p>
        </p:txBody>
      </p:sp>
    </p:spTree>
    <p:extLst>
      <p:ext uri="{BB962C8B-B14F-4D97-AF65-F5344CB8AC3E}">
        <p14:creationId xmlns:p14="http://schemas.microsoft.com/office/powerpoint/2010/main" val="15877252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6E79DE6B-9765-66AB-5FBA-4EEA3B4335D8}"/>
              </a:ext>
            </a:extLst>
          </p:cNvPr>
          <p:cNvSpPr>
            <a:spLocks noGrp="1" noChangeArrowheads="1"/>
          </p:cNvSpPr>
          <p:nvPr>
            <p:ph type="title"/>
          </p:nvPr>
        </p:nvSpPr>
        <p:spPr>
          <a:xfrm>
            <a:off x="1128889" y="663222"/>
            <a:ext cx="6908800" cy="1016000"/>
          </a:xfrm>
        </p:spPr>
        <p:txBody>
          <a:bodyPr/>
          <a:lstStyle/>
          <a:p>
            <a:pPr>
              <a:defRPr/>
            </a:pPr>
            <a:r>
              <a:rPr lang="en-US" sz="3200" dirty="0">
                <a:solidFill>
                  <a:schemeClr val="accent6"/>
                </a:solidFill>
                <a:cs typeface="+mj-cs"/>
              </a:rPr>
              <a:t>Oxytocin: </a:t>
            </a:r>
            <a:r>
              <a:rPr lang="en-US" sz="3200" kern="0" dirty="0">
                <a:solidFill>
                  <a:schemeClr val="accent6"/>
                </a:solidFill>
                <a:effectLst/>
                <a:ea typeface="Times New Roman" panose="02020603050405020304" pitchFamily="18" charset="0"/>
              </a:rPr>
              <a:t>the love hormone</a:t>
            </a:r>
            <a:r>
              <a:rPr lang="en-US" sz="3200" dirty="0">
                <a:solidFill>
                  <a:schemeClr val="accent6"/>
                </a:solidFill>
                <a:effectLst/>
              </a:rPr>
              <a:t> </a:t>
            </a:r>
            <a:endParaRPr lang="en-US" sz="3200" dirty="0">
              <a:solidFill>
                <a:schemeClr val="accent6"/>
              </a:solidFill>
              <a:cs typeface="+mj-cs"/>
            </a:endParaRPr>
          </a:p>
        </p:txBody>
      </p:sp>
      <p:sp>
        <p:nvSpPr>
          <p:cNvPr id="190467" name="Rectangle 3">
            <a:extLst>
              <a:ext uri="{FF2B5EF4-FFF2-40B4-BE49-F238E27FC236}">
                <a16:creationId xmlns:a16="http://schemas.microsoft.com/office/drawing/2014/main" id="{9199CFEB-9057-0B5F-144F-22BD9628CC85}"/>
              </a:ext>
            </a:extLst>
          </p:cNvPr>
          <p:cNvSpPr>
            <a:spLocks noGrp="1" noChangeArrowheads="1"/>
          </p:cNvSpPr>
          <p:nvPr>
            <p:ph type="body" idx="1"/>
          </p:nvPr>
        </p:nvSpPr>
        <p:spPr>
          <a:xfrm>
            <a:off x="1095022" y="1701800"/>
            <a:ext cx="6908800" cy="3657600"/>
          </a:xfrm>
        </p:spPr>
        <p:txBody>
          <a:bodyPr/>
          <a:lstStyle/>
          <a:p>
            <a:pPr>
              <a:lnSpc>
                <a:spcPct val="90000"/>
              </a:lnSpc>
              <a:defRPr/>
            </a:pPr>
            <a:r>
              <a:rPr lang="en-US" sz="2489" dirty="0">
                <a:cs typeface="+mn-cs"/>
              </a:rPr>
              <a:t>Oxytocin is made by the posterior pituitary like AVP.</a:t>
            </a:r>
          </a:p>
          <a:p>
            <a:pPr>
              <a:lnSpc>
                <a:spcPct val="90000"/>
              </a:lnSpc>
              <a:defRPr/>
            </a:pPr>
            <a:r>
              <a:rPr lang="en-US" sz="2489" dirty="0">
                <a:cs typeface="+mn-cs"/>
              </a:rPr>
              <a:t>Only prominent pituitary hormone not tested or replaced</a:t>
            </a:r>
          </a:p>
          <a:p>
            <a:pPr>
              <a:lnSpc>
                <a:spcPct val="90000"/>
              </a:lnSpc>
              <a:defRPr/>
            </a:pPr>
            <a:r>
              <a:rPr lang="en-US" sz="2489" dirty="0">
                <a:cs typeface="+mn-cs"/>
              </a:rPr>
              <a:t>May have a role in bonding, intimacy, orgasm, GI issues, trust, generosity, pain and energy</a:t>
            </a:r>
          </a:p>
          <a:p>
            <a:pPr>
              <a:lnSpc>
                <a:spcPct val="90000"/>
              </a:lnSpc>
              <a:defRPr/>
            </a:pPr>
            <a:r>
              <a:rPr lang="en-US" sz="2489" dirty="0">
                <a:cs typeface="+mn-cs"/>
              </a:rPr>
              <a:t>Assay for 24 hr urine oxytocin commercially available at Meridian Valley Labs</a:t>
            </a:r>
          </a:p>
          <a:p>
            <a:pPr>
              <a:lnSpc>
                <a:spcPct val="90000"/>
              </a:lnSpc>
              <a:defRPr/>
            </a:pPr>
            <a:r>
              <a:rPr lang="en-US" sz="2489" dirty="0">
                <a:cs typeface="+mn-cs"/>
              </a:rPr>
              <a:t>No information of reliability of assay</a:t>
            </a:r>
          </a:p>
          <a:p>
            <a:pPr>
              <a:lnSpc>
                <a:spcPct val="90000"/>
              </a:lnSpc>
              <a:defRPr/>
            </a:pPr>
            <a:endParaRPr lang="en-US" sz="2489" dirty="0">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0E980D1B-908B-35BD-930D-137E8D714874}"/>
              </a:ext>
            </a:extLst>
          </p:cNvPr>
          <p:cNvSpPr>
            <a:spLocks noGrp="1" noChangeArrowheads="1"/>
          </p:cNvSpPr>
          <p:nvPr>
            <p:ph type="title"/>
          </p:nvPr>
        </p:nvSpPr>
        <p:spPr>
          <a:xfrm>
            <a:off x="1128889" y="663222"/>
            <a:ext cx="6908800" cy="1016000"/>
          </a:xfrm>
        </p:spPr>
        <p:txBody>
          <a:bodyPr/>
          <a:lstStyle/>
          <a:p>
            <a:pPr>
              <a:defRPr/>
            </a:pPr>
            <a:r>
              <a:rPr lang="en-US" dirty="0">
                <a:solidFill>
                  <a:schemeClr val="accent6"/>
                </a:solidFill>
                <a:cs typeface="+mj-cs"/>
              </a:rPr>
              <a:t>Oxytocin</a:t>
            </a:r>
          </a:p>
        </p:txBody>
      </p:sp>
      <p:sp>
        <p:nvSpPr>
          <p:cNvPr id="190467" name="Rectangle 3">
            <a:extLst>
              <a:ext uri="{FF2B5EF4-FFF2-40B4-BE49-F238E27FC236}">
                <a16:creationId xmlns:a16="http://schemas.microsoft.com/office/drawing/2014/main" id="{4A6F7A87-65FC-9CC2-4776-7AC9454D56CB}"/>
              </a:ext>
            </a:extLst>
          </p:cNvPr>
          <p:cNvSpPr>
            <a:spLocks noGrp="1" noChangeArrowheads="1"/>
          </p:cNvSpPr>
          <p:nvPr>
            <p:ph type="body" idx="1"/>
          </p:nvPr>
        </p:nvSpPr>
        <p:spPr>
          <a:xfrm>
            <a:off x="1095022" y="1701800"/>
            <a:ext cx="6908800" cy="3657600"/>
          </a:xfrm>
        </p:spPr>
        <p:txBody>
          <a:bodyPr/>
          <a:lstStyle/>
          <a:p>
            <a:pPr>
              <a:lnSpc>
                <a:spcPct val="90000"/>
              </a:lnSpc>
              <a:defRPr/>
            </a:pPr>
            <a:r>
              <a:rPr lang="en-US" sz="2489" dirty="0">
                <a:cs typeface="+mn-cs"/>
              </a:rPr>
              <a:t>Oxytocin is available from University Compounding Pharmacy (and others) as sublingual troches or nasal spray.</a:t>
            </a:r>
          </a:p>
          <a:p>
            <a:pPr>
              <a:lnSpc>
                <a:spcPct val="90000"/>
              </a:lnSpc>
              <a:defRPr/>
            </a:pPr>
            <a:r>
              <a:rPr lang="en-US" sz="2489" dirty="0">
                <a:cs typeface="+mn-cs"/>
              </a:rPr>
              <a:t>Many patients have an improvement in symptoms with it</a:t>
            </a:r>
          </a:p>
          <a:p>
            <a:pPr>
              <a:lnSpc>
                <a:spcPct val="90000"/>
              </a:lnSpc>
              <a:defRPr/>
            </a:pPr>
            <a:r>
              <a:rPr lang="en-US" sz="2489" dirty="0">
                <a:cs typeface="+mn-cs"/>
              </a:rPr>
              <a:t>Some weight loss, less joint pain</a:t>
            </a:r>
          </a:p>
          <a:p>
            <a:pPr>
              <a:lnSpc>
                <a:spcPct val="90000"/>
              </a:lnSpc>
              <a:defRPr/>
            </a:pPr>
            <a:r>
              <a:rPr lang="en-US" sz="2489" dirty="0">
                <a:cs typeface="+mn-cs"/>
              </a:rPr>
              <a:t>More bonding, decreased social isolation (discussed in the lifestyle medicine talk)</a:t>
            </a:r>
          </a:p>
          <a:p>
            <a:pPr>
              <a:lnSpc>
                <a:spcPct val="90000"/>
              </a:lnSpc>
              <a:defRPr/>
            </a:pPr>
            <a:r>
              <a:rPr lang="en-US" sz="2489" dirty="0">
                <a:cs typeface="+mn-cs"/>
              </a:rPr>
              <a:t>May cause an increase in cortisol requirements</a:t>
            </a:r>
          </a:p>
          <a:p>
            <a:pPr>
              <a:lnSpc>
                <a:spcPct val="90000"/>
              </a:lnSpc>
              <a:defRPr/>
            </a:pPr>
            <a:r>
              <a:rPr lang="en-US" sz="2489" dirty="0">
                <a:cs typeface="+mn-cs"/>
              </a:rPr>
              <a:t>Contact us (established patients only) if you want to to be prescribed oxytocin.</a:t>
            </a:r>
          </a:p>
          <a:p>
            <a:pPr>
              <a:lnSpc>
                <a:spcPct val="90000"/>
              </a:lnSpc>
              <a:defRPr/>
            </a:pPr>
            <a:endParaRPr lang="en-US" sz="2489" dirty="0">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1026">
            <a:extLst>
              <a:ext uri="{FF2B5EF4-FFF2-40B4-BE49-F238E27FC236}">
                <a16:creationId xmlns:a16="http://schemas.microsoft.com/office/drawing/2014/main" id="{6F5A7485-9F83-4F22-A6FA-2D6836410484}"/>
              </a:ext>
            </a:extLst>
          </p:cNvPr>
          <p:cNvSpPr>
            <a:spLocks noGrp="1" noChangeArrowheads="1"/>
          </p:cNvSpPr>
          <p:nvPr>
            <p:ph type="title"/>
          </p:nvPr>
        </p:nvSpPr>
        <p:spPr>
          <a:xfrm>
            <a:off x="1092200" y="711200"/>
            <a:ext cx="6908800" cy="1016000"/>
          </a:xfrm>
        </p:spPr>
        <p:txBody>
          <a:bodyPr/>
          <a:lstStyle/>
          <a:p>
            <a:r>
              <a:rPr lang="en-US" altLang="en-US" dirty="0">
                <a:solidFill>
                  <a:schemeClr val="accent6"/>
                </a:solidFill>
              </a:rPr>
              <a:t>Abnormalities Of </a:t>
            </a:r>
            <a:r>
              <a:rPr lang="en-US" altLang="en-US" dirty="0" err="1">
                <a:solidFill>
                  <a:schemeClr val="accent6"/>
                </a:solidFill>
              </a:rPr>
              <a:t>Gonadotropes</a:t>
            </a:r>
            <a:r>
              <a:rPr lang="en-US" altLang="en-US" dirty="0">
                <a:solidFill>
                  <a:schemeClr val="accent6"/>
                </a:solidFill>
              </a:rPr>
              <a:t> (women</a:t>
            </a:r>
            <a:r>
              <a:rPr lang="en-US" altLang="en-US" dirty="0"/>
              <a:t>)</a:t>
            </a:r>
          </a:p>
        </p:txBody>
      </p:sp>
      <p:sp>
        <p:nvSpPr>
          <p:cNvPr id="257027" name="Rectangle 1027">
            <a:extLst>
              <a:ext uri="{FF2B5EF4-FFF2-40B4-BE49-F238E27FC236}">
                <a16:creationId xmlns:a16="http://schemas.microsoft.com/office/drawing/2014/main" id="{ABB79B66-5A03-896A-F118-82EA94F952FE}"/>
              </a:ext>
            </a:extLst>
          </p:cNvPr>
          <p:cNvSpPr>
            <a:spLocks noGrp="1" noChangeArrowheads="1"/>
          </p:cNvSpPr>
          <p:nvPr>
            <p:ph type="body" idx="1"/>
          </p:nvPr>
        </p:nvSpPr>
        <p:spPr>
          <a:xfrm>
            <a:off x="956734" y="1727200"/>
            <a:ext cx="6968067" cy="3657600"/>
          </a:xfrm>
        </p:spPr>
        <p:txBody>
          <a:bodyPr/>
          <a:lstStyle/>
          <a:p>
            <a:r>
              <a:rPr lang="en-US" altLang="en-US" sz="2311" u="sng" dirty="0"/>
              <a:t>Gonadal Axis</a:t>
            </a:r>
            <a:endParaRPr lang="en-US" altLang="en-US" sz="2311" dirty="0"/>
          </a:p>
          <a:p>
            <a:pPr lvl="1"/>
            <a:r>
              <a:rPr lang="en-US" altLang="en-US" sz="2133" dirty="0"/>
              <a:t>GnRH-LH/FSH -</a:t>
            </a:r>
            <a:r>
              <a:rPr lang="en-US" altLang="en-US" sz="2133" b="1" dirty="0"/>
              <a:t>Testosterone/estrogen/progesterone</a:t>
            </a:r>
          </a:p>
          <a:p>
            <a:r>
              <a:rPr lang="en-US" altLang="en-US" sz="2311" dirty="0"/>
              <a:t>Lack of ovulation</a:t>
            </a:r>
          </a:p>
          <a:p>
            <a:r>
              <a:rPr lang="en-US" altLang="en-US" sz="2311" dirty="0"/>
              <a:t>Irregular or no periods</a:t>
            </a:r>
          </a:p>
          <a:p>
            <a:r>
              <a:rPr lang="en-US" altLang="en-US" sz="2311" dirty="0"/>
              <a:t>Hot flashes</a:t>
            </a:r>
          </a:p>
          <a:p>
            <a:r>
              <a:rPr lang="en-US" altLang="en-US" sz="2311" dirty="0"/>
              <a:t>Poor sleep</a:t>
            </a:r>
          </a:p>
          <a:p>
            <a:r>
              <a:rPr lang="en-US" altLang="en-US" sz="2311" dirty="0"/>
              <a:t>Infertility</a:t>
            </a:r>
          </a:p>
          <a:p>
            <a:r>
              <a:rPr lang="en-US" altLang="en-US" sz="2311" dirty="0"/>
              <a:t>Vaginal dryness</a:t>
            </a:r>
          </a:p>
          <a:p>
            <a:r>
              <a:rPr lang="en-US" altLang="en-US" sz="2311" dirty="0"/>
              <a:t>Osteoporosis</a:t>
            </a:r>
          </a:p>
          <a:p>
            <a:r>
              <a:rPr lang="en-US" altLang="en-US" sz="2311" dirty="0"/>
              <a:t>Decreased libido</a:t>
            </a:r>
          </a:p>
          <a:p>
            <a:r>
              <a:rPr lang="en-US" altLang="en-US" sz="2311" dirty="0"/>
              <a:t>Poor sense of well-being</a:t>
            </a:r>
          </a:p>
          <a:p>
            <a:pPr>
              <a:buFontTx/>
              <a:buNone/>
            </a:pPr>
            <a:endParaRPr lang="en-US" altLang="en-US" sz="2311" dirty="0"/>
          </a:p>
          <a:p>
            <a:endParaRPr lang="en-US" altLang="en-US" sz="2489" dirty="0"/>
          </a:p>
        </p:txBody>
      </p:sp>
      <p:pic>
        <p:nvPicPr>
          <p:cNvPr id="257028" name="Picture 1028">
            <a:extLst>
              <a:ext uri="{FF2B5EF4-FFF2-40B4-BE49-F238E27FC236}">
                <a16:creationId xmlns:a16="http://schemas.microsoft.com/office/drawing/2014/main" id="{61B50A70-2240-87A6-1869-7B6B9A066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679" y="2696634"/>
            <a:ext cx="2518833" cy="266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1026">
            <a:extLst>
              <a:ext uri="{FF2B5EF4-FFF2-40B4-BE49-F238E27FC236}">
                <a16:creationId xmlns:a16="http://schemas.microsoft.com/office/drawing/2014/main" id="{1E0C3042-A275-C80C-0898-2BACF756B495}"/>
              </a:ext>
            </a:extLst>
          </p:cNvPr>
          <p:cNvSpPr>
            <a:spLocks noGrp="1" noChangeArrowheads="1"/>
          </p:cNvSpPr>
          <p:nvPr>
            <p:ph type="title"/>
          </p:nvPr>
        </p:nvSpPr>
        <p:spPr>
          <a:xfrm>
            <a:off x="643467" y="922867"/>
            <a:ext cx="7882467" cy="1016000"/>
          </a:xfrm>
        </p:spPr>
        <p:txBody>
          <a:bodyPr/>
          <a:lstStyle/>
          <a:p>
            <a:r>
              <a:rPr lang="en-US" altLang="en-US" dirty="0">
                <a:solidFill>
                  <a:schemeClr val="accent6"/>
                </a:solidFill>
              </a:rPr>
              <a:t>What To Do If You Have Gonadotropin Dysfunction?</a:t>
            </a:r>
          </a:p>
        </p:txBody>
      </p:sp>
      <p:sp>
        <p:nvSpPr>
          <p:cNvPr id="261123" name="Rectangle 1027">
            <a:extLst>
              <a:ext uri="{FF2B5EF4-FFF2-40B4-BE49-F238E27FC236}">
                <a16:creationId xmlns:a16="http://schemas.microsoft.com/office/drawing/2014/main" id="{8671A1CF-B994-48D7-CA0C-4558FF8E7DBB}"/>
              </a:ext>
            </a:extLst>
          </p:cNvPr>
          <p:cNvSpPr>
            <a:spLocks noGrp="1" noChangeArrowheads="1"/>
          </p:cNvSpPr>
          <p:nvPr>
            <p:ph type="body" idx="1"/>
          </p:nvPr>
        </p:nvSpPr>
        <p:spPr>
          <a:xfrm>
            <a:off x="643467" y="2411410"/>
            <a:ext cx="6468533" cy="3657600"/>
          </a:xfrm>
        </p:spPr>
        <p:txBody>
          <a:bodyPr/>
          <a:lstStyle/>
          <a:p>
            <a:pPr>
              <a:lnSpc>
                <a:spcPct val="90000"/>
              </a:lnSpc>
            </a:pPr>
            <a:r>
              <a:rPr lang="en-US" altLang="en-US" sz="2489" i="1" dirty="0"/>
              <a:t>If </a:t>
            </a:r>
            <a:r>
              <a:rPr lang="en-US" altLang="en-US" sz="2489" i="1" u="sng" dirty="0"/>
              <a:t>trying</a:t>
            </a:r>
            <a:r>
              <a:rPr lang="en-US" altLang="en-US" sz="2489" i="1" dirty="0"/>
              <a:t> to get pregnant</a:t>
            </a:r>
          </a:p>
          <a:p>
            <a:pPr lvl="1">
              <a:lnSpc>
                <a:spcPct val="90000"/>
              </a:lnSpc>
            </a:pPr>
            <a:r>
              <a:rPr lang="en-US" altLang="en-US" sz="2133" dirty="0"/>
              <a:t>Determine ovulation</a:t>
            </a:r>
          </a:p>
          <a:p>
            <a:pPr lvl="1">
              <a:lnSpc>
                <a:spcPct val="90000"/>
              </a:lnSpc>
            </a:pPr>
            <a:r>
              <a:rPr lang="en-US" altLang="en-US" sz="2133" dirty="0"/>
              <a:t>Get an anti-mullerian hormone (AMH level), high is good</a:t>
            </a:r>
          </a:p>
          <a:p>
            <a:pPr lvl="1">
              <a:lnSpc>
                <a:spcPct val="90000"/>
              </a:lnSpc>
            </a:pPr>
            <a:r>
              <a:rPr lang="en-US" altLang="en-US" sz="2133" dirty="0"/>
              <a:t>See reproductive endocrinologist</a:t>
            </a:r>
          </a:p>
          <a:p>
            <a:pPr>
              <a:lnSpc>
                <a:spcPct val="90000"/>
              </a:lnSpc>
            </a:pPr>
            <a:r>
              <a:rPr lang="en-US" altLang="en-US" sz="2489" i="1" dirty="0"/>
              <a:t>If </a:t>
            </a:r>
            <a:r>
              <a:rPr lang="en-US" altLang="en-US" sz="2489" i="1" u="sng" dirty="0"/>
              <a:t>not</a:t>
            </a:r>
            <a:r>
              <a:rPr lang="en-US" altLang="en-US" sz="2489" i="1" dirty="0"/>
              <a:t> trying to get pregnant</a:t>
            </a:r>
          </a:p>
          <a:p>
            <a:pPr lvl="1">
              <a:lnSpc>
                <a:spcPct val="90000"/>
              </a:lnSpc>
            </a:pPr>
            <a:r>
              <a:rPr lang="en-US" altLang="en-US" sz="2133" dirty="0"/>
              <a:t>Replace estrogen</a:t>
            </a:r>
          </a:p>
          <a:p>
            <a:pPr lvl="1">
              <a:lnSpc>
                <a:spcPct val="90000"/>
              </a:lnSpc>
            </a:pPr>
            <a:r>
              <a:rPr lang="en-US" altLang="en-US" sz="2133" dirty="0"/>
              <a:t>Progesterone if a uterus (and sometimes without</a:t>
            </a:r>
          </a:p>
          <a:p>
            <a:pPr marL="457200" lvl="1" indent="0">
              <a:lnSpc>
                <a:spcPct val="90000"/>
              </a:lnSpc>
              <a:buNone/>
            </a:pPr>
            <a:r>
              <a:rPr lang="en-US" altLang="en-US" sz="2133" dirty="0"/>
              <a:t>  a uterus</a:t>
            </a:r>
          </a:p>
          <a:p>
            <a:pPr lvl="1">
              <a:lnSpc>
                <a:spcPct val="90000"/>
              </a:lnSpc>
            </a:pPr>
            <a:r>
              <a:rPr lang="en-US" altLang="en-US" sz="2133" dirty="0"/>
              <a:t>Testosterone if low libido and decreased muscle strength</a:t>
            </a:r>
          </a:p>
          <a:p>
            <a:pPr lvl="1">
              <a:lnSpc>
                <a:spcPct val="90000"/>
              </a:lnSpc>
            </a:pPr>
            <a:endParaRPr lang="en-US" altLang="en-US" sz="2133" dirty="0"/>
          </a:p>
          <a:p>
            <a:pPr>
              <a:lnSpc>
                <a:spcPct val="90000"/>
              </a:lnSpc>
              <a:buFontTx/>
              <a:buNone/>
            </a:pPr>
            <a:endParaRPr lang="en-US" altLang="en-US" sz="2311" dirty="0"/>
          </a:p>
          <a:p>
            <a:pPr>
              <a:lnSpc>
                <a:spcPct val="90000"/>
              </a:lnSpc>
            </a:pPr>
            <a:endParaRPr lang="en-US" altLang="en-US" sz="2133" dirty="0"/>
          </a:p>
          <a:p>
            <a:pPr>
              <a:lnSpc>
                <a:spcPct val="90000"/>
              </a:lnSpc>
            </a:pPr>
            <a:endParaRPr lang="en-US" altLang="en-US" sz="1778" dirty="0"/>
          </a:p>
        </p:txBody>
      </p:sp>
      <p:pic>
        <p:nvPicPr>
          <p:cNvPr id="261124" name="Picture 1028">
            <a:extLst>
              <a:ext uri="{FF2B5EF4-FFF2-40B4-BE49-F238E27FC236}">
                <a16:creationId xmlns:a16="http://schemas.microsoft.com/office/drawing/2014/main" id="{FE3870D5-D8F7-9381-CDE8-9C60B641C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455" y="1859139"/>
            <a:ext cx="1999545" cy="31397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1C8B3CEB-0EEF-5DC3-8A68-80F3C83F7506}"/>
              </a:ext>
            </a:extLst>
          </p:cNvPr>
          <p:cNvSpPr>
            <a:spLocks noGrp="1" noChangeArrowheads="1"/>
          </p:cNvSpPr>
          <p:nvPr>
            <p:ph type="title"/>
          </p:nvPr>
        </p:nvSpPr>
        <p:spPr>
          <a:xfrm>
            <a:off x="1072444" y="541867"/>
            <a:ext cx="6908800" cy="1016000"/>
          </a:xfrm>
        </p:spPr>
        <p:txBody>
          <a:bodyPr/>
          <a:lstStyle/>
          <a:p>
            <a:r>
              <a:rPr lang="en-US" altLang="en-US" dirty="0">
                <a:solidFill>
                  <a:schemeClr val="accent6"/>
                </a:solidFill>
              </a:rPr>
              <a:t>Estrogen Replacement in Women</a:t>
            </a:r>
            <a:endParaRPr lang="en-US" altLang="en-US" sz="3556" i="1" dirty="0">
              <a:solidFill>
                <a:schemeClr val="accent6"/>
              </a:solidFill>
            </a:endParaRPr>
          </a:p>
        </p:txBody>
      </p:sp>
      <p:sp>
        <p:nvSpPr>
          <p:cNvPr id="173059" name="Rectangle 3">
            <a:extLst>
              <a:ext uri="{FF2B5EF4-FFF2-40B4-BE49-F238E27FC236}">
                <a16:creationId xmlns:a16="http://schemas.microsoft.com/office/drawing/2014/main" id="{BB956859-AEF0-B73F-173C-709A5941E50A}"/>
              </a:ext>
            </a:extLst>
          </p:cNvPr>
          <p:cNvSpPr>
            <a:spLocks noGrp="1" noChangeArrowheads="1"/>
          </p:cNvSpPr>
          <p:nvPr>
            <p:ph type="body" idx="1"/>
          </p:nvPr>
        </p:nvSpPr>
        <p:spPr>
          <a:xfrm>
            <a:off x="618067" y="1529645"/>
            <a:ext cx="7967133" cy="4549422"/>
          </a:xfrm>
        </p:spPr>
        <p:txBody>
          <a:bodyPr/>
          <a:lstStyle/>
          <a:p>
            <a:pPr>
              <a:lnSpc>
                <a:spcPct val="80000"/>
              </a:lnSpc>
            </a:pPr>
            <a:r>
              <a:rPr lang="en-US" altLang="en-US" sz="2311"/>
              <a:t>Amenorrhea or oligomenorrhea indicates gonadotropin deficiency</a:t>
            </a:r>
          </a:p>
          <a:p>
            <a:pPr>
              <a:lnSpc>
                <a:spcPct val="80000"/>
              </a:lnSpc>
            </a:pPr>
            <a:r>
              <a:rPr lang="en-US" altLang="en-US" sz="2311"/>
              <a:t>Irregular periods may be early sign of pituitary dysfunction</a:t>
            </a:r>
          </a:p>
          <a:p>
            <a:pPr>
              <a:lnSpc>
                <a:spcPct val="80000"/>
              </a:lnSpc>
            </a:pPr>
            <a:r>
              <a:rPr lang="en-US" altLang="en-US" sz="2311"/>
              <a:t>Previous WHI and HERS studies on post-menopausal women were not on estrogen </a:t>
            </a:r>
          </a:p>
          <a:p>
            <a:pPr lvl="1">
              <a:lnSpc>
                <a:spcPct val="80000"/>
              </a:lnSpc>
            </a:pPr>
            <a:r>
              <a:rPr lang="en-US" altLang="en-US" sz="1956"/>
              <a:t>Average age in WHI: 63</a:t>
            </a:r>
          </a:p>
          <a:p>
            <a:pPr>
              <a:lnSpc>
                <a:spcPct val="80000"/>
              </a:lnSpc>
            </a:pPr>
            <a:r>
              <a:rPr lang="en-US" altLang="en-US" sz="2311"/>
              <a:t>Younger hypogonadal women likely to benefit from estrogen replacement</a:t>
            </a:r>
          </a:p>
          <a:p>
            <a:pPr>
              <a:lnSpc>
                <a:spcPct val="80000"/>
              </a:lnSpc>
            </a:pPr>
            <a:r>
              <a:rPr lang="en-US" altLang="en-US" sz="2311"/>
              <a:t>Young women ‘feel better” on higher estrogen preparations </a:t>
            </a:r>
          </a:p>
          <a:p>
            <a:pPr lvl="1">
              <a:lnSpc>
                <a:spcPct val="80000"/>
              </a:lnSpc>
            </a:pPr>
            <a:r>
              <a:rPr lang="en-US" altLang="en-US" sz="1956"/>
              <a:t>May require higher doses than post-menopausal women</a:t>
            </a:r>
          </a:p>
          <a:p>
            <a:pPr lvl="1">
              <a:lnSpc>
                <a:spcPct val="80000"/>
              </a:lnSpc>
            </a:pPr>
            <a:r>
              <a:rPr lang="en-US" altLang="en-US" sz="1956"/>
              <a:t>Less clear for older women</a:t>
            </a:r>
          </a:p>
          <a:p>
            <a:pPr>
              <a:lnSpc>
                <a:spcPct val="80000"/>
              </a:lnSpc>
            </a:pPr>
            <a:r>
              <a:rPr lang="en-US" altLang="en-US" sz="2311"/>
              <a:t>Replacement and decision to have periods or not based on patient preference and age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1026">
            <a:extLst>
              <a:ext uri="{FF2B5EF4-FFF2-40B4-BE49-F238E27FC236}">
                <a16:creationId xmlns:a16="http://schemas.microsoft.com/office/drawing/2014/main" id="{508495E9-E03B-0043-44C7-8DD0F0EB8E69}"/>
              </a:ext>
            </a:extLst>
          </p:cNvPr>
          <p:cNvSpPr>
            <a:spLocks noGrp="1" noChangeArrowheads="1"/>
          </p:cNvSpPr>
          <p:nvPr>
            <p:ph type="title"/>
          </p:nvPr>
        </p:nvSpPr>
        <p:spPr>
          <a:xfrm>
            <a:off x="694267" y="745067"/>
            <a:ext cx="7763933" cy="1016000"/>
          </a:xfrm>
        </p:spPr>
        <p:txBody>
          <a:bodyPr/>
          <a:lstStyle/>
          <a:p>
            <a:r>
              <a:rPr lang="en-US" altLang="en-US" sz="3556" dirty="0">
                <a:solidFill>
                  <a:schemeClr val="accent6"/>
                </a:solidFill>
              </a:rPr>
              <a:t>Estrogen Replacement in Women </a:t>
            </a:r>
            <a:br>
              <a:rPr lang="en-US" altLang="en-US" sz="3556" dirty="0">
                <a:solidFill>
                  <a:schemeClr val="accent6"/>
                </a:solidFill>
              </a:rPr>
            </a:br>
            <a:r>
              <a:rPr lang="en-US" altLang="en-US" sz="3200" i="1" dirty="0">
                <a:solidFill>
                  <a:schemeClr val="accent6"/>
                </a:solidFill>
              </a:rPr>
              <a:t>(cont.)</a:t>
            </a:r>
          </a:p>
        </p:txBody>
      </p:sp>
      <p:sp>
        <p:nvSpPr>
          <p:cNvPr id="269315" name="Rectangle 1027">
            <a:extLst>
              <a:ext uri="{FF2B5EF4-FFF2-40B4-BE49-F238E27FC236}">
                <a16:creationId xmlns:a16="http://schemas.microsoft.com/office/drawing/2014/main" id="{48C96837-A2FD-5252-682D-431B73B7B537}"/>
              </a:ext>
            </a:extLst>
          </p:cNvPr>
          <p:cNvSpPr>
            <a:spLocks noGrp="1" noChangeArrowheads="1"/>
          </p:cNvSpPr>
          <p:nvPr>
            <p:ph type="body" idx="1"/>
          </p:nvPr>
        </p:nvSpPr>
        <p:spPr>
          <a:xfrm>
            <a:off x="524934" y="1645356"/>
            <a:ext cx="7747000" cy="3657600"/>
          </a:xfrm>
        </p:spPr>
        <p:txBody>
          <a:bodyPr/>
          <a:lstStyle/>
          <a:p>
            <a:r>
              <a:rPr lang="en-US" altLang="en-US" sz="2311" dirty="0"/>
              <a:t>Choices include</a:t>
            </a:r>
          </a:p>
          <a:p>
            <a:pPr lvl="1"/>
            <a:r>
              <a:rPr lang="en-US" altLang="en-US" sz="1956" dirty="0"/>
              <a:t>Premarin (pregnant mare urine, “conjugated estrogen”, multiple estrogenic compounds)</a:t>
            </a:r>
          </a:p>
          <a:p>
            <a:pPr lvl="1"/>
            <a:r>
              <a:rPr lang="en-US" altLang="en-US" sz="1956" dirty="0"/>
              <a:t>Oral estrogen compounds (</a:t>
            </a:r>
            <a:r>
              <a:rPr lang="en-US" altLang="en-US" sz="1956" dirty="0" err="1"/>
              <a:t>estrace</a:t>
            </a:r>
            <a:r>
              <a:rPr lang="en-US" altLang="en-US" sz="1956" dirty="0"/>
              <a:t>)</a:t>
            </a:r>
          </a:p>
          <a:p>
            <a:pPr lvl="1"/>
            <a:r>
              <a:rPr lang="en-US" altLang="en-US" sz="1956" dirty="0"/>
              <a:t>Birth control pills</a:t>
            </a:r>
          </a:p>
          <a:p>
            <a:pPr lvl="2"/>
            <a:r>
              <a:rPr lang="en-US" altLang="en-US" sz="1778" dirty="0"/>
              <a:t>Contain relatively high doses progesterone and lower doses estrogen</a:t>
            </a:r>
          </a:p>
          <a:p>
            <a:pPr lvl="1"/>
            <a:r>
              <a:rPr lang="en-US" altLang="en-US" sz="1956" dirty="0"/>
              <a:t>Estrogen patches (</a:t>
            </a:r>
            <a:r>
              <a:rPr lang="en-US" altLang="en-US" sz="1956" dirty="0" err="1"/>
              <a:t>Climara</a:t>
            </a:r>
            <a:r>
              <a:rPr lang="en-US" altLang="en-US" sz="1956" dirty="0"/>
              <a:t>, </a:t>
            </a:r>
            <a:r>
              <a:rPr lang="en-US" altLang="en-US" sz="1956" dirty="0" err="1"/>
              <a:t>Vivelle</a:t>
            </a:r>
            <a:r>
              <a:rPr lang="en-US" altLang="en-US" sz="1956" dirty="0"/>
              <a:t>)</a:t>
            </a:r>
          </a:p>
          <a:p>
            <a:pPr lvl="1"/>
            <a:r>
              <a:rPr lang="en-US" altLang="en-US" sz="1956" dirty="0"/>
              <a:t>Estrogen creams (</a:t>
            </a:r>
            <a:r>
              <a:rPr lang="en-US" altLang="en-US" sz="1956" dirty="0" err="1"/>
              <a:t>Estrogel</a:t>
            </a:r>
            <a:r>
              <a:rPr lang="en-US" altLang="en-US" sz="1956" dirty="0"/>
              <a:t>)</a:t>
            </a:r>
          </a:p>
          <a:p>
            <a:pPr lvl="1"/>
            <a:r>
              <a:rPr lang="en-US" altLang="en-US" sz="1956" dirty="0"/>
              <a:t>Vaginal estrogen (Fem-ring, </a:t>
            </a:r>
            <a:r>
              <a:rPr lang="en-US" altLang="en-US" sz="1956" dirty="0" err="1"/>
              <a:t>Estring</a:t>
            </a:r>
            <a:r>
              <a:rPr lang="en-US" altLang="en-US" sz="1956" dirty="0"/>
              <a:t>)</a:t>
            </a:r>
          </a:p>
          <a:p>
            <a:pPr lvl="1"/>
            <a:r>
              <a:rPr lang="en-US" altLang="en-US" sz="1956" dirty="0"/>
              <a:t>Compounded Estrogen (creams, sublingual drops, pills)</a:t>
            </a:r>
          </a:p>
          <a:p>
            <a:endParaRPr lang="en-US" altLang="en-US" sz="2311" dirty="0"/>
          </a:p>
        </p:txBody>
      </p:sp>
      <p:pic>
        <p:nvPicPr>
          <p:cNvPr id="269316" name="Picture 1028">
            <a:extLst>
              <a:ext uri="{FF2B5EF4-FFF2-40B4-BE49-F238E27FC236}">
                <a16:creationId xmlns:a16="http://schemas.microsoft.com/office/drawing/2014/main" id="{EDDEBA16-EB15-2403-1EDE-F06548CB7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6900" y="4016022"/>
            <a:ext cx="1516944" cy="16213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0388EC49-9731-23A4-53CE-D819C86AAA0C}"/>
              </a:ext>
            </a:extLst>
          </p:cNvPr>
          <p:cNvSpPr>
            <a:spLocks noGrp="1" noChangeArrowheads="1"/>
          </p:cNvSpPr>
          <p:nvPr>
            <p:ph type="title"/>
          </p:nvPr>
        </p:nvSpPr>
        <p:spPr>
          <a:xfrm>
            <a:off x="1109133" y="894644"/>
            <a:ext cx="6897511" cy="1016000"/>
          </a:xfrm>
        </p:spPr>
        <p:txBody>
          <a:bodyPr/>
          <a:lstStyle/>
          <a:p>
            <a:r>
              <a:rPr lang="en-US" altLang="en-US" dirty="0">
                <a:solidFill>
                  <a:schemeClr val="accent6"/>
                </a:solidFill>
              </a:rPr>
              <a:t>Oral Estrogen Replacement, </a:t>
            </a:r>
            <a:br>
              <a:rPr lang="en-US" altLang="en-US" dirty="0">
                <a:solidFill>
                  <a:schemeClr val="accent6"/>
                </a:solidFill>
              </a:rPr>
            </a:br>
            <a:r>
              <a:rPr lang="en-US" altLang="en-US" dirty="0">
                <a:solidFill>
                  <a:schemeClr val="accent6"/>
                </a:solidFill>
              </a:rPr>
              <a:t>But Not Other Routes</a:t>
            </a:r>
          </a:p>
        </p:txBody>
      </p:sp>
      <p:sp>
        <p:nvSpPr>
          <p:cNvPr id="271363" name="Rectangle 3">
            <a:extLst>
              <a:ext uri="{FF2B5EF4-FFF2-40B4-BE49-F238E27FC236}">
                <a16:creationId xmlns:a16="http://schemas.microsoft.com/office/drawing/2014/main" id="{0F0F36C4-2249-6996-DC7B-57BA6333E56F}"/>
              </a:ext>
            </a:extLst>
          </p:cNvPr>
          <p:cNvSpPr>
            <a:spLocks noGrp="1" noChangeArrowheads="1"/>
          </p:cNvSpPr>
          <p:nvPr>
            <p:ph type="body" idx="1"/>
          </p:nvPr>
        </p:nvSpPr>
        <p:spPr>
          <a:xfrm>
            <a:off x="587022" y="1817511"/>
            <a:ext cx="7620000" cy="3657600"/>
          </a:xfrm>
        </p:spPr>
        <p:txBody>
          <a:bodyPr/>
          <a:lstStyle/>
          <a:p>
            <a:pPr>
              <a:lnSpc>
                <a:spcPct val="90000"/>
              </a:lnSpc>
              <a:buFontTx/>
              <a:buNone/>
            </a:pPr>
            <a:endParaRPr lang="en-US" altLang="en-US" sz="2133" dirty="0"/>
          </a:p>
          <a:p>
            <a:pPr>
              <a:lnSpc>
                <a:spcPct val="90000"/>
              </a:lnSpc>
            </a:pPr>
            <a:r>
              <a:rPr lang="en-US" altLang="en-US" sz="2133" dirty="0"/>
              <a:t>First pass effect in the liver</a:t>
            </a:r>
          </a:p>
          <a:p>
            <a:pPr>
              <a:lnSpc>
                <a:spcPct val="90000"/>
              </a:lnSpc>
            </a:pPr>
            <a:r>
              <a:rPr lang="en-US" altLang="en-US" sz="2133" dirty="0"/>
              <a:t>Blocks the action of GH at the liver to raise IGF-1</a:t>
            </a:r>
          </a:p>
          <a:p>
            <a:pPr lvl="1">
              <a:lnSpc>
                <a:spcPct val="90000"/>
              </a:lnSpc>
            </a:pPr>
            <a:r>
              <a:rPr lang="en-US" altLang="en-US" sz="1778" dirty="0"/>
              <a:t>Leads to high GH and low IGF-1 (both bad)</a:t>
            </a:r>
          </a:p>
          <a:p>
            <a:pPr>
              <a:lnSpc>
                <a:spcPct val="90000"/>
              </a:lnSpc>
            </a:pPr>
            <a:r>
              <a:rPr lang="en-US" altLang="en-US" sz="2133" dirty="0"/>
              <a:t>Raises sex hormone binding globulin (SHBG)</a:t>
            </a:r>
          </a:p>
          <a:p>
            <a:pPr>
              <a:lnSpc>
                <a:spcPct val="90000"/>
              </a:lnSpc>
            </a:pPr>
            <a:r>
              <a:rPr lang="en-US" altLang="en-US" sz="2133" dirty="0"/>
              <a:t>Raises total testosterone, but decreases free testosterone</a:t>
            </a:r>
          </a:p>
          <a:p>
            <a:pPr lvl="1">
              <a:lnSpc>
                <a:spcPct val="90000"/>
              </a:lnSpc>
            </a:pPr>
            <a:r>
              <a:rPr lang="en-US" altLang="en-US" sz="1778" dirty="0"/>
              <a:t>Low free testosterone may lead to decreased libido (and maybe low energy, decreased muscle mass)</a:t>
            </a:r>
          </a:p>
          <a:p>
            <a:pPr>
              <a:lnSpc>
                <a:spcPct val="90000"/>
              </a:lnSpc>
            </a:pPr>
            <a:r>
              <a:rPr lang="en-US" altLang="en-US" sz="2133" dirty="0"/>
              <a:t>Studies show that effects of oral estrogens (including birth control pills) decrease free testosterone levels for at least a year after discontinuing</a:t>
            </a:r>
          </a:p>
        </p:txBody>
      </p:sp>
      <p:pic>
        <p:nvPicPr>
          <p:cNvPr id="271365" name="Picture 5">
            <a:extLst>
              <a:ext uri="{FF2B5EF4-FFF2-40B4-BE49-F238E27FC236}">
                <a16:creationId xmlns:a16="http://schemas.microsoft.com/office/drawing/2014/main" id="{FAC919C0-AD03-38A1-55BB-B48F3A8F4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4368" y="2005190"/>
            <a:ext cx="1651000" cy="15606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E29390CB-6269-837A-1888-315DEF2F77BE}"/>
              </a:ext>
            </a:extLst>
          </p:cNvPr>
          <p:cNvSpPr>
            <a:spLocks noGrp="1" noChangeArrowheads="1"/>
          </p:cNvSpPr>
          <p:nvPr>
            <p:ph type="title"/>
          </p:nvPr>
        </p:nvSpPr>
        <p:spPr>
          <a:xfrm>
            <a:off x="1117600" y="860778"/>
            <a:ext cx="6897511" cy="1016000"/>
          </a:xfrm>
        </p:spPr>
        <p:txBody>
          <a:bodyPr/>
          <a:lstStyle/>
          <a:p>
            <a:r>
              <a:rPr lang="en-US" altLang="en-US" dirty="0">
                <a:solidFill>
                  <a:schemeClr val="accent6"/>
                </a:solidFill>
              </a:rPr>
              <a:t>Oral Estrogen Replacement, </a:t>
            </a:r>
            <a:br>
              <a:rPr lang="en-US" altLang="en-US" dirty="0">
                <a:solidFill>
                  <a:schemeClr val="accent6"/>
                </a:solidFill>
              </a:rPr>
            </a:br>
            <a:r>
              <a:rPr lang="en-US" altLang="en-US" dirty="0">
                <a:solidFill>
                  <a:schemeClr val="accent6"/>
                </a:solidFill>
              </a:rPr>
              <a:t>But Not Other Routes (2)</a:t>
            </a:r>
          </a:p>
        </p:txBody>
      </p:sp>
      <p:sp>
        <p:nvSpPr>
          <p:cNvPr id="273411" name="Rectangle 3">
            <a:extLst>
              <a:ext uri="{FF2B5EF4-FFF2-40B4-BE49-F238E27FC236}">
                <a16:creationId xmlns:a16="http://schemas.microsoft.com/office/drawing/2014/main" id="{BB5C8EC9-185D-8DE4-F883-9613801A6E12}"/>
              </a:ext>
            </a:extLst>
          </p:cNvPr>
          <p:cNvSpPr>
            <a:spLocks noGrp="1" noChangeArrowheads="1"/>
          </p:cNvSpPr>
          <p:nvPr>
            <p:ph type="body" idx="1"/>
          </p:nvPr>
        </p:nvSpPr>
        <p:spPr>
          <a:xfrm>
            <a:off x="587022" y="2164644"/>
            <a:ext cx="7738533" cy="3657600"/>
          </a:xfrm>
        </p:spPr>
        <p:txBody>
          <a:bodyPr/>
          <a:lstStyle/>
          <a:p>
            <a:pPr>
              <a:lnSpc>
                <a:spcPct val="90000"/>
              </a:lnSpc>
            </a:pPr>
            <a:r>
              <a:rPr lang="en-US" altLang="en-US" sz="2133"/>
              <a:t>Raises thyroid-binding globulin (TBG) </a:t>
            </a:r>
          </a:p>
          <a:p>
            <a:pPr lvl="1">
              <a:lnSpc>
                <a:spcPct val="90000"/>
              </a:lnSpc>
            </a:pPr>
            <a:r>
              <a:rPr lang="en-US" altLang="en-US" sz="1778"/>
              <a:t>Can lead to an increase in thyroid hormone requirements</a:t>
            </a:r>
          </a:p>
          <a:p>
            <a:pPr>
              <a:lnSpc>
                <a:spcPct val="90000"/>
              </a:lnSpc>
            </a:pPr>
            <a:r>
              <a:rPr lang="en-US" altLang="en-US" sz="2133"/>
              <a:t>Raises cortisol-binding globulin (CBG) </a:t>
            </a:r>
          </a:p>
          <a:p>
            <a:pPr lvl="1">
              <a:lnSpc>
                <a:spcPct val="90000"/>
              </a:lnSpc>
            </a:pPr>
            <a:r>
              <a:rPr lang="en-US" altLang="en-US" sz="1778"/>
              <a:t>Leads to high levels of total cortisol</a:t>
            </a:r>
          </a:p>
          <a:p>
            <a:pPr lvl="1">
              <a:lnSpc>
                <a:spcPct val="90000"/>
              </a:lnSpc>
            </a:pPr>
            <a:r>
              <a:rPr lang="en-US" altLang="en-US" sz="1778"/>
              <a:t>Makes testing for adrenal insufficiency difficult</a:t>
            </a:r>
            <a:endParaRPr lang="en-US" altLang="en-US" sz="1422"/>
          </a:p>
          <a:p>
            <a:pPr>
              <a:lnSpc>
                <a:spcPct val="90000"/>
              </a:lnSpc>
            </a:pPr>
            <a:endParaRPr lang="en-US" altLang="en-US" sz="1600"/>
          </a:p>
        </p:txBody>
      </p:sp>
      <p:pic>
        <p:nvPicPr>
          <p:cNvPr id="273413" name="Picture 5">
            <a:extLst>
              <a:ext uri="{FF2B5EF4-FFF2-40B4-BE49-F238E27FC236}">
                <a16:creationId xmlns:a16="http://schemas.microsoft.com/office/drawing/2014/main" id="{C7BF52DB-3E15-7984-BB71-F1D8BC920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879" y="3112911"/>
            <a:ext cx="1803400" cy="1937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42D7AF34-FBA7-5F04-54A8-9709F3C2B1CB}"/>
              </a:ext>
            </a:extLst>
          </p:cNvPr>
          <p:cNvSpPr>
            <a:spLocks noGrp="1" noChangeArrowheads="1"/>
          </p:cNvSpPr>
          <p:nvPr>
            <p:ph type="title"/>
          </p:nvPr>
        </p:nvSpPr>
        <p:spPr>
          <a:xfrm>
            <a:off x="1117600" y="674511"/>
            <a:ext cx="6897511" cy="1016000"/>
          </a:xfrm>
        </p:spPr>
        <p:txBody>
          <a:bodyPr/>
          <a:lstStyle/>
          <a:p>
            <a:r>
              <a:rPr lang="en-US" sz="3600" kern="0" dirty="0">
                <a:solidFill>
                  <a:schemeClr val="accent6"/>
                </a:solidFill>
                <a:effectLst/>
                <a:latin typeface="Times New Roman" panose="02020603050405020304" pitchFamily="18" charset="0"/>
                <a:ea typeface="Times New Roman" panose="02020603050405020304" pitchFamily="18" charset="0"/>
              </a:rPr>
              <a:t>Reminder, the common medicine you should never take if on growth hormone</a:t>
            </a:r>
            <a:r>
              <a:rPr lang="en-US" sz="3600" dirty="0">
                <a:solidFill>
                  <a:schemeClr val="accent6"/>
                </a:solidFill>
                <a:effectLst/>
              </a:rPr>
              <a:t> </a:t>
            </a:r>
            <a:endParaRPr lang="en-US" altLang="en-US" sz="3600" dirty="0">
              <a:solidFill>
                <a:schemeClr val="accent6"/>
              </a:solidFill>
            </a:endParaRPr>
          </a:p>
        </p:txBody>
      </p:sp>
      <p:sp>
        <p:nvSpPr>
          <p:cNvPr id="275459" name="Rectangle 3">
            <a:extLst>
              <a:ext uri="{FF2B5EF4-FFF2-40B4-BE49-F238E27FC236}">
                <a16:creationId xmlns:a16="http://schemas.microsoft.com/office/drawing/2014/main" id="{11B7264A-760A-629C-5497-868F5455834D}"/>
              </a:ext>
            </a:extLst>
          </p:cNvPr>
          <p:cNvSpPr>
            <a:spLocks noGrp="1" noChangeArrowheads="1"/>
          </p:cNvSpPr>
          <p:nvPr>
            <p:ph type="body" idx="1"/>
          </p:nvPr>
        </p:nvSpPr>
        <p:spPr>
          <a:xfrm>
            <a:off x="412850" y="1981906"/>
            <a:ext cx="6908800" cy="3657600"/>
          </a:xfrm>
        </p:spPr>
        <p:txBody>
          <a:bodyPr/>
          <a:lstStyle/>
          <a:p>
            <a:pPr>
              <a:lnSpc>
                <a:spcPct val="90000"/>
              </a:lnSpc>
            </a:pPr>
            <a:r>
              <a:rPr lang="en-US" altLang="en-US" sz="3600" dirty="0"/>
              <a:t>Oral Estrogen/birth control pills</a:t>
            </a:r>
            <a:endParaRPr lang="en-US" altLang="en-US" sz="2133" i="1" dirty="0"/>
          </a:p>
          <a:p>
            <a:pPr>
              <a:lnSpc>
                <a:spcPct val="90000"/>
              </a:lnSpc>
            </a:pPr>
            <a:r>
              <a:rPr lang="en-US" altLang="en-US" sz="2133" i="1" dirty="0"/>
              <a:t>In women with growth hormone deficiency, avoid it!</a:t>
            </a:r>
            <a:endParaRPr lang="en-US" altLang="en-US" sz="1600" i="1" dirty="0"/>
          </a:p>
          <a:p>
            <a:pPr>
              <a:lnSpc>
                <a:spcPct val="90000"/>
              </a:lnSpc>
            </a:pPr>
            <a:endParaRPr lang="en-US" altLang="en-US" sz="1600" i="1" dirty="0"/>
          </a:p>
        </p:txBody>
      </p:sp>
      <p:pic>
        <p:nvPicPr>
          <p:cNvPr id="275460" name="Picture 4">
            <a:extLst>
              <a:ext uri="{FF2B5EF4-FFF2-40B4-BE49-F238E27FC236}">
                <a16:creationId xmlns:a16="http://schemas.microsoft.com/office/drawing/2014/main" id="{06B6915B-F3AC-6FCD-FFB7-2010E79D1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4650" y="3084689"/>
            <a:ext cx="3004255" cy="2846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7845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58D103A5-1CA8-6F03-219E-CADEA33B5E5C}"/>
              </a:ext>
            </a:extLst>
          </p:cNvPr>
          <p:cNvSpPr>
            <a:spLocks noGrp="1" noChangeArrowheads="1"/>
          </p:cNvSpPr>
          <p:nvPr>
            <p:ph type="title"/>
          </p:nvPr>
        </p:nvSpPr>
        <p:spPr>
          <a:xfrm>
            <a:off x="1117600" y="674511"/>
            <a:ext cx="6897511" cy="1016000"/>
          </a:xfrm>
        </p:spPr>
        <p:txBody>
          <a:bodyPr/>
          <a:lstStyle/>
          <a:p>
            <a:r>
              <a:rPr lang="en-US" altLang="en-US" dirty="0">
                <a:solidFill>
                  <a:schemeClr val="accent6"/>
                </a:solidFill>
              </a:rPr>
              <a:t>What Type of Estrogen is Best?</a:t>
            </a:r>
          </a:p>
        </p:txBody>
      </p:sp>
      <p:sp>
        <p:nvSpPr>
          <p:cNvPr id="277507" name="Rectangle 3">
            <a:extLst>
              <a:ext uri="{FF2B5EF4-FFF2-40B4-BE49-F238E27FC236}">
                <a16:creationId xmlns:a16="http://schemas.microsoft.com/office/drawing/2014/main" id="{D719B83C-D2EE-EA43-885E-64DBD24FCA22}"/>
              </a:ext>
            </a:extLst>
          </p:cNvPr>
          <p:cNvSpPr>
            <a:spLocks noGrp="1" noChangeArrowheads="1"/>
          </p:cNvSpPr>
          <p:nvPr>
            <p:ph type="body" idx="1"/>
          </p:nvPr>
        </p:nvSpPr>
        <p:spPr>
          <a:xfrm>
            <a:off x="587022" y="1639711"/>
            <a:ext cx="7704667" cy="3657600"/>
          </a:xfrm>
        </p:spPr>
        <p:txBody>
          <a:bodyPr/>
          <a:lstStyle/>
          <a:p>
            <a:pPr>
              <a:lnSpc>
                <a:spcPct val="90000"/>
              </a:lnSpc>
            </a:pPr>
            <a:r>
              <a:rPr lang="en-US" altLang="en-US" sz="2311" dirty="0"/>
              <a:t>Ovaries make estrone (E1), estradiol (E2), estriol (E3)</a:t>
            </a:r>
          </a:p>
          <a:p>
            <a:pPr>
              <a:lnSpc>
                <a:spcPct val="90000"/>
              </a:lnSpc>
            </a:pPr>
            <a:r>
              <a:rPr lang="en-US" altLang="en-US" sz="2311" dirty="0"/>
              <a:t>Estradiol is most abundant (“bioidentical”)</a:t>
            </a:r>
          </a:p>
          <a:p>
            <a:pPr>
              <a:lnSpc>
                <a:spcPct val="90000"/>
              </a:lnSpc>
            </a:pPr>
            <a:r>
              <a:rPr lang="en-US" altLang="en-US" sz="2311" u="sng" dirty="0"/>
              <a:t>Slight</a:t>
            </a:r>
            <a:r>
              <a:rPr lang="en-US" altLang="en-US" sz="2311" dirty="0"/>
              <a:t> evidence that estrone is detrimental (breast cancer) and estriol is good</a:t>
            </a:r>
          </a:p>
          <a:p>
            <a:pPr>
              <a:lnSpc>
                <a:spcPct val="90000"/>
              </a:lnSpc>
            </a:pPr>
            <a:r>
              <a:rPr lang="en-US" altLang="en-US" sz="2311" dirty="0"/>
              <a:t>Oral estrogens get converted to estrone</a:t>
            </a:r>
          </a:p>
          <a:p>
            <a:pPr>
              <a:lnSpc>
                <a:spcPct val="90000"/>
              </a:lnSpc>
            </a:pPr>
            <a:r>
              <a:rPr lang="en-US" altLang="en-US" sz="2311" dirty="0"/>
              <a:t>I use mainly estradiol patch (</a:t>
            </a:r>
            <a:r>
              <a:rPr lang="en-US" altLang="en-US" sz="2311" dirty="0" err="1"/>
              <a:t>Vivelle</a:t>
            </a:r>
            <a:r>
              <a:rPr lang="en-US" altLang="en-US" sz="2311" dirty="0"/>
              <a:t> dot patch) or </a:t>
            </a:r>
            <a:r>
              <a:rPr lang="en-US" altLang="en-US" sz="2311" dirty="0" err="1"/>
              <a:t>Estrogel</a:t>
            </a:r>
            <a:endParaRPr lang="en-US" altLang="en-US" sz="2311" dirty="0"/>
          </a:p>
          <a:p>
            <a:pPr>
              <a:lnSpc>
                <a:spcPct val="90000"/>
              </a:lnSpc>
            </a:pPr>
            <a:r>
              <a:rPr lang="en-US" altLang="en-US" sz="1956" dirty="0"/>
              <a:t>Titrate dose so that estradiol is in the upper normal range for the follicular period (50-100 </a:t>
            </a:r>
            <a:r>
              <a:rPr lang="en-US" altLang="en-US" sz="1956" dirty="0" err="1"/>
              <a:t>pg</a:t>
            </a:r>
            <a:r>
              <a:rPr lang="en-US" altLang="en-US" sz="1956" dirty="0"/>
              <a:t>/mL)</a:t>
            </a:r>
          </a:p>
          <a:p>
            <a:pPr>
              <a:lnSpc>
                <a:spcPct val="90000"/>
              </a:lnSpc>
            </a:pPr>
            <a:r>
              <a:rPr lang="en-US" altLang="en-US" sz="2311" dirty="0"/>
              <a:t>Some compounding pharmacies encourage bi-</a:t>
            </a:r>
            <a:r>
              <a:rPr lang="en-US" altLang="en-US" sz="2311" dirty="0" err="1"/>
              <a:t>est</a:t>
            </a:r>
            <a:r>
              <a:rPr lang="en-US" altLang="en-US" sz="2311" dirty="0"/>
              <a:t> (estradiol/ estriol) or tri-</a:t>
            </a:r>
            <a:r>
              <a:rPr lang="en-US" altLang="en-US" sz="2311" dirty="0" err="1"/>
              <a:t>est</a:t>
            </a:r>
            <a:r>
              <a:rPr lang="en-US" altLang="en-US" sz="2311" dirty="0"/>
              <a:t> (estrone/ estradiol/ estriol)-not much of an advantage</a:t>
            </a:r>
          </a:p>
          <a:p>
            <a:pPr>
              <a:lnSpc>
                <a:spcPct val="90000"/>
              </a:lnSpc>
            </a:pPr>
            <a:r>
              <a:rPr lang="en-US" altLang="en-US" sz="2311" dirty="0"/>
              <a:t>Young </a:t>
            </a:r>
            <a:r>
              <a:rPr lang="en-US" altLang="en-US" sz="2311" dirty="0" err="1"/>
              <a:t>hypopit</a:t>
            </a:r>
            <a:r>
              <a:rPr lang="en-US" altLang="en-US" sz="2311" dirty="0"/>
              <a:t> patients should take a higher dose of estrogen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9A3AE41-9670-E04C-B6C9-DB9835855B6B}"/>
              </a:ext>
            </a:extLst>
          </p:cNvPr>
          <p:cNvSpPr>
            <a:spLocks noGrp="1" noChangeArrowheads="1"/>
          </p:cNvSpPr>
          <p:nvPr>
            <p:ph type="title"/>
          </p:nvPr>
        </p:nvSpPr>
        <p:spPr/>
        <p:txBody>
          <a:bodyPr/>
          <a:lstStyle/>
          <a:p>
            <a:pPr>
              <a:defRPr/>
            </a:pPr>
            <a:r>
              <a:rPr lang="en-US" sz="4000" dirty="0">
                <a:solidFill>
                  <a:schemeClr val="accent6"/>
                </a:solidFill>
                <a:cs typeface="+mj-cs"/>
              </a:rPr>
              <a:t>Pituitary Causes of Hypopituitarism</a:t>
            </a:r>
          </a:p>
        </p:txBody>
      </p:sp>
      <p:sp>
        <p:nvSpPr>
          <p:cNvPr id="152579" name="Rectangle 3">
            <a:extLst>
              <a:ext uri="{FF2B5EF4-FFF2-40B4-BE49-F238E27FC236}">
                <a16:creationId xmlns:a16="http://schemas.microsoft.com/office/drawing/2014/main" id="{FB2425A4-5520-7349-ABCD-349D74D6FC97}"/>
              </a:ext>
            </a:extLst>
          </p:cNvPr>
          <p:cNvSpPr>
            <a:spLocks noGrp="1" noChangeArrowheads="1"/>
          </p:cNvSpPr>
          <p:nvPr>
            <p:ph type="body" idx="1"/>
          </p:nvPr>
        </p:nvSpPr>
        <p:spPr/>
        <p:txBody>
          <a:bodyPr/>
          <a:lstStyle/>
          <a:p>
            <a:r>
              <a:rPr lang="en-US" altLang="en-US" sz="2133" dirty="0"/>
              <a:t>Pituitary Tumor (macroadenomas vs. microadenomas) </a:t>
            </a:r>
          </a:p>
          <a:p>
            <a:r>
              <a:rPr lang="en-US" altLang="en-US" sz="2133" dirty="0"/>
              <a:t>Pituitary Surgery </a:t>
            </a:r>
          </a:p>
          <a:p>
            <a:r>
              <a:rPr lang="en-US" altLang="en-US" sz="2133" dirty="0"/>
              <a:t>Pituitary radiation</a:t>
            </a:r>
          </a:p>
          <a:p>
            <a:r>
              <a:rPr lang="en-US" altLang="en-US" sz="2133" dirty="0"/>
              <a:t>Sheehan</a:t>
            </a:r>
            <a:r>
              <a:rPr lang="ja-JP" altLang="en-US" sz="2133">
                <a:latin typeface="Arial" panose="020B0604020202020204" pitchFamily="34" charset="0"/>
              </a:rPr>
              <a:t>’</a:t>
            </a:r>
            <a:r>
              <a:rPr lang="en-US" altLang="ja-JP" sz="2133" dirty="0"/>
              <a:t>s syndrome/ </a:t>
            </a:r>
            <a:r>
              <a:rPr lang="en-US" altLang="ja-JP" sz="2133" dirty="0" err="1"/>
              <a:t>Simmond’s</a:t>
            </a:r>
            <a:r>
              <a:rPr lang="en-US" altLang="ja-JP" sz="2133" dirty="0"/>
              <a:t> syndrome pituitary apoplexy</a:t>
            </a:r>
          </a:p>
          <a:p>
            <a:r>
              <a:rPr lang="en-US" altLang="en-US" sz="2133" dirty="0" err="1"/>
              <a:t>Hypophysitis</a:t>
            </a:r>
            <a:endParaRPr lang="en-US" altLang="en-US" sz="2133" dirty="0"/>
          </a:p>
          <a:p>
            <a:r>
              <a:rPr lang="en-US" altLang="en-US" sz="2133" dirty="0"/>
              <a:t>Pituitary infiltration</a:t>
            </a:r>
          </a:p>
          <a:p>
            <a:r>
              <a:rPr lang="en-US" altLang="en-US" sz="2133" dirty="0"/>
              <a:t>Empty Sella</a:t>
            </a:r>
          </a:p>
          <a:p>
            <a:r>
              <a:rPr lang="en-US" altLang="en-US" sz="2133" dirty="0"/>
              <a:t>Malnutrition/critical illness</a:t>
            </a:r>
          </a:p>
          <a:p>
            <a:r>
              <a:rPr lang="en-US" altLang="en-US" sz="2133" dirty="0"/>
              <a:t>Head trauma</a:t>
            </a:r>
          </a:p>
        </p:txBody>
      </p:sp>
    </p:spTree>
    <p:extLst>
      <p:ext uri="{BB962C8B-B14F-4D97-AF65-F5344CB8AC3E}">
        <p14:creationId xmlns:p14="http://schemas.microsoft.com/office/powerpoint/2010/main" val="27280231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16C7ADD0-2116-A37F-FA15-0E18E291AF0B}"/>
              </a:ext>
            </a:extLst>
          </p:cNvPr>
          <p:cNvSpPr>
            <a:spLocks noGrp="1" noChangeArrowheads="1"/>
          </p:cNvSpPr>
          <p:nvPr>
            <p:ph type="title"/>
          </p:nvPr>
        </p:nvSpPr>
        <p:spPr>
          <a:xfrm>
            <a:off x="308517" y="424744"/>
            <a:ext cx="6897511" cy="1016000"/>
          </a:xfrm>
        </p:spPr>
        <p:txBody>
          <a:bodyPr/>
          <a:lstStyle/>
          <a:p>
            <a:r>
              <a:rPr lang="en-US" altLang="en-US" sz="3200" dirty="0">
                <a:solidFill>
                  <a:schemeClr val="accent6"/>
                </a:solidFill>
              </a:rPr>
              <a:t>Should You Take Estrogen/Progesterone to Induce A Period?</a:t>
            </a:r>
            <a:endParaRPr lang="en-US" altLang="en-US" dirty="0">
              <a:solidFill>
                <a:schemeClr val="accent6"/>
              </a:solidFill>
            </a:endParaRPr>
          </a:p>
        </p:txBody>
      </p:sp>
      <p:sp>
        <p:nvSpPr>
          <p:cNvPr id="279555" name="Rectangle 3">
            <a:extLst>
              <a:ext uri="{FF2B5EF4-FFF2-40B4-BE49-F238E27FC236}">
                <a16:creationId xmlns:a16="http://schemas.microsoft.com/office/drawing/2014/main" id="{24F6B259-2328-4723-FC3B-9C0CE85913DF}"/>
              </a:ext>
            </a:extLst>
          </p:cNvPr>
          <p:cNvSpPr>
            <a:spLocks noGrp="1" noChangeArrowheads="1"/>
          </p:cNvSpPr>
          <p:nvPr>
            <p:ph type="body" idx="1"/>
          </p:nvPr>
        </p:nvSpPr>
        <p:spPr>
          <a:xfrm>
            <a:off x="561623" y="1859844"/>
            <a:ext cx="7848600" cy="3657600"/>
          </a:xfrm>
        </p:spPr>
        <p:txBody>
          <a:bodyPr/>
          <a:lstStyle/>
          <a:p>
            <a:pPr>
              <a:lnSpc>
                <a:spcPct val="90000"/>
              </a:lnSpc>
            </a:pPr>
            <a:r>
              <a:rPr lang="en-US" altLang="en-US" sz="2311" dirty="0"/>
              <a:t>Taking 5-10 mg of Provera (synthetic Progestin) or 100-200 mg of </a:t>
            </a:r>
            <a:r>
              <a:rPr lang="en-US" altLang="en-US" sz="2311" dirty="0" err="1"/>
              <a:t>Prometrium</a:t>
            </a:r>
            <a:r>
              <a:rPr lang="en-US" altLang="en-US" sz="2311" dirty="0"/>
              <a:t> (progesterone “bioidentical”) for 10 days, then stopping, </a:t>
            </a:r>
            <a:r>
              <a:rPr lang="en-US" altLang="en-US" sz="2311" i="1" dirty="0"/>
              <a:t>will</a:t>
            </a:r>
            <a:r>
              <a:rPr lang="en-US" altLang="en-US" sz="2311" dirty="0"/>
              <a:t> usually induce a period</a:t>
            </a:r>
          </a:p>
          <a:p>
            <a:pPr>
              <a:lnSpc>
                <a:spcPct val="90000"/>
              </a:lnSpc>
            </a:pPr>
            <a:r>
              <a:rPr lang="en-US" altLang="en-US" sz="2311" dirty="0"/>
              <a:t>Taking 2.5 mg of Provera or 100 mg of </a:t>
            </a:r>
            <a:r>
              <a:rPr lang="en-US" altLang="en-US" sz="2311" dirty="0" err="1"/>
              <a:t>Prometrium</a:t>
            </a:r>
            <a:r>
              <a:rPr lang="en-US" altLang="en-US" sz="2311" dirty="0"/>
              <a:t> daily will usually </a:t>
            </a:r>
            <a:r>
              <a:rPr lang="en-US" altLang="en-US" sz="2311" i="1" dirty="0"/>
              <a:t>not</a:t>
            </a:r>
            <a:r>
              <a:rPr lang="en-US" altLang="en-US" sz="2311" dirty="0"/>
              <a:t> induce a period</a:t>
            </a:r>
          </a:p>
          <a:p>
            <a:pPr>
              <a:lnSpc>
                <a:spcPct val="90000"/>
              </a:lnSpc>
            </a:pPr>
            <a:r>
              <a:rPr lang="en-US" altLang="en-US" sz="2311" dirty="0"/>
              <a:t>I tend to have women less than 40-45 have a monthly period, older than that not to have a period</a:t>
            </a:r>
          </a:p>
          <a:p>
            <a:pPr>
              <a:lnSpc>
                <a:spcPct val="90000"/>
              </a:lnSpc>
            </a:pPr>
            <a:r>
              <a:rPr lang="en-US" altLang="en-US" sz="2311" dirty="0"/>
              <a:t>Women with an intake uterus should take a progesterone and sometimes women without a uterus</a:t>
            </a:r>
          </a:p>
          <a:p>
            <a:pPr lvl="1">
              <a:lnSpc>
                <a:spcPct val="90000"/>
              </a:lnSpc>
              <a:buFontTx/>
              <a:buNone/>
            </a:pPr>
            <a:r>
              <a:rPr lang="en-US" altLang="en-US" sz="2311" dirty="0"/>
              <a:t>Progesterone may help with sleep, hot flashes, but could give fatigue and bloating, but unlikely with progesterone/</a:t>
            </a:r>
            <a:r>
              <a:rPr lang="en-US" altLang="en-US" sz="2311" dirty="0" err="1"/>
              <a:t>prometrium</a:t>
            </a:r>
            <a:r>
              <a:rPr lang="en-US" altLang="en-US" sz="2311" dirty="0"/>
              <a:t>.</a:t>
            </a:r>
          </a:p>
        </p:txBody>
      </p:sp>
      <p:pic>
        <p:nvPicPr>
          <p:cNvPr id="279556" name="Picture 4">
            <a:extLst>
              <a:ext uri="{FF2B5EF4-FFF2-40B4-BE49-F238E27FC236}">
                <a16:creationId xmlns:a16="http://schemas.microsoft.com/office/drawing/2014/main" id="{B78CAC18-5AE9-B6DF-DCA7-A864C8BF6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956" y="56444"/>
            <a:ext cx="1682044"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a:extLst>
              <a:ext uri="{FF2B5EF4-FFF2-40B4-BE49-F238E27FC236}">
                <a16:creationId xmlns:a16="http://schemas.microsoft.com/office/drawing/2014/main" id="{D6D78EF8-DE3F-F010-7623-3B5292CA0CB7}"/>
              </a:ext>
            </a:extLst>
          </p:cNvPr>
          <p:cNvSpPr>
            <a:spLocks noGrp="1" noChangeArrowheads="1"/>
          </p:cNvSpPr>
          <p:nvPr>
            <p:ph type="title"/>
          </p:nvPr>
        </p:nvSpPr>
        <p:spPr>
          <a:xfrm>
            <a:off x="1117600" y="922867"/>
            <a:ext cx="6908800" cy="829733"/>
          </a:xfrm>
        </p:spPr>
        <p:txBody>
          <a:bodyPr/>
          <a:lstStyle/>
          <a:p>
            <a:r>
              <a:rPr lang="en-US" altLang="en-US" sz="3600" dirty="0">
                <a:solidFill>
                  <a:schemeClr val="accent6"/>
                </a:solidFill>
              </a:rPr>
              <a:t>Testosterone</a:t>
            </a:r>
            <a:r>
              <a:rPr lang="en-US" sz="3600" kern="0" dirty="0">
                <a:solidFill>
                  <a:schemeClr val="accent6"/>
                </a:solidFill>
                <a:effectLst/>
                <a:ea typeface="Times New Roman" panose="02020603050405020304" pitchFamily="18" charset="0"/>
              </a:rPr>
              <a:t>, not just for men</a:t>
            </a:r>
            <a:r>
              <a:rPr lang="en-US" sz="3600" dirty="0">
                <a:solidFill>
                  <a:schemeClr val="accent6"/>
                </a:solidFill>
                <a:effectLst/>
              </a:rPr>
              <a:t> </a:t>
            </a:r>
            <a:endParaRPr lang="en-US" altLang="en-US" sz="3600" dirty="0">
              <a:solidFill>
                <a:schemeClr val="accent6"/>
              </a:solidFill>
            </a:endParaRPr>
          </a:p>
        </p:txBody>
      </p:sp>
      <p:pic>
        <p:nvPicPr>
          <p:cNvPr id="400389" name="Picture 5">
            <a:extLst>
              <a:ext uri="{FF2B5EF4-FFF2-40B4-BE49-F238E27FC236}">
                <a16:creationId xmlns:a16="http://schemas.microsoft.com/office/drawing/2014/main" id="{CA6230FF-1208-38F3-4778-B7236031D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2367845"/>
            <a:ext cx="2346678" cy="2746022"/>
          </a:xfrm>
          <a:prstGeom prst="rect">
            <a:avLst/>
          </a:prstGeom>
          <a:noFill/>
          <a:extLst>
            <a:ext uri="{909E8E84-426E-40DD-AFC4-6F175D3DCCD1}">
              <a14:hiddenFill xmlns:a14="http://schemas.microsoft.com/office/drawing/2010/main">
                <a:solidFill>
                  <a:srgbClr val="FFFFFF"/>
                </a:solidFill>
              </a14:hiddenFill>
            </a:ext>
          </a:extLst>
        </p:spPr>
      </p:pic>
      <p:pic>
        <p:nvPicPr>
          <p:cNvPr id="400390" name="Picture 6">
            <a:extLst>
              <a:ext uri="{FF2B5EF4-FFF2-40B4-BE49-F238E27FC236}">
                <a16:creationId xmlns:a16="http://schemas.microsoft.com/office/drawing/2014/main" id="{E0A6803D-7A7F-554D-B539-604362E46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2445" y="2308578"/>
            <a:ext cx="2284589" cy="2741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6E4A593E-D332-5BDC-9C70-257A4CA8707B}"/>
              </a:ext>
            </a:extLst>
          </p:cNvPr>
          <p:cNvSpPr>
            <a:spLocks noGrp="1" noChangeArrowheads="1"/>
          </p:cNvSpPr>
          <p:nvPr>
            <p:ph type="title"/>
          </p:nvPr>
        </p:nvSpPr>
        <p:spPr>
          <a:xfrm>
            <a:off x="1083733" y="863600"/>
            <a:ext cx="6908800" cy="1016000"/>
          </a:xfrm>
        </p:spPr>
        <p:txBody>
          <a:bodyPr/>
          <a:lstStyle/>
          <a:p>
            <a:r>
              <a:rPr lang="en-US" altLang="en-US" sz="3200" dirty="0">
                <a:solidFill>
                  <a:schemeClr val="accent6"/>
                </a:solidFill>
              </a:rPr>
              <a:t>The Physiologic Role Of Testosterone In Women Remains Poorly Understood</a:t>
            </a:r>
          </a:p>
        </p:txBody>
      </p:sp>
      <p:sp>
        <p:nvSpPr>
          <p:cNvPr id="289795" name="Rectangle 3">
            <a:extLst>
              <a:ext uri="{FF2B5EF4-FFF2-40B4-BE49-F238E27FC236}">
                <a16:creationId xmlns:a16="http://schemas.microsoft.com/office/drawing/2014/main" id="{9158B2BE-F127-B70F-7DE0-2A3C32A6D98B}"/>
              </a:ext>
            </a:extLst>
          </p:cNvPr>
          <p:cNvSpPr>
            <a:spLocks noGrp="1" noChangeArrowheads="1"/>
          </p:cNvSpPr>
          <p:nvPr>
            <p:ph type="body" idx="1"/>
          </p:nvPr>
        </p:nvSpPr>
        <p:spPr>
          <a:xfrm>
            <a:off x="347134" y="2252133"/>
            <a:ext cx="7882467" cy="3657600"/>
          </a:xfrm>
        </p:spPr>
        <p:txBody>
          <a:bodyPr/>
          <a:lstStyle/>
          <a:p>
            <a:pPr>
              <a:spcAft>
                <a:spcPts val="356"/>
              </a:spcAft>
            </a:pPr>
            <a:r>
              <a:rPr lang="en-US" altLang="en-US" sz="2311"/>
              <a:t>Previous studies of testosterone supplementation, </a:t>
            </a:r>
          </a:p>
          <a:p>
            <a:pPr>
              <a:spcAft>
                <a:spcPts val="356"/>
              </a:spcAft>
              <a:buNone/>
            </a:pPr>
            <a:r>
              <a:rPr lang="en-US" altLang="en-US" sz="2311"/>
              <a:t>    largely in surgically or naturally menopausal </a:t>
            </a:r>
          </a:p>
          <a:p>
            <a:pPr>
              <a:spcAft>
                <a:spcPts val="356"/>
              </a:spcAft>
              <a:buNone/>
            </a:pPr>
            <a:r>
              <a:rPr lang="en-US" altLang="en-US" sz="2311"/>
              <a:t>    women, have reported improvements in</a:t>
            </a:r>
          </a:p>
          <a:p>
            <a:pPr lvl="1" algn="just">
              <a:spcAft>
                <a:spcPts val="356"/>
              </a:spcAft>
            </a:pPr>
            <a:r>
              <a:rPr lang="en-US" altLang="en-US" sz="2133"/>
              <a:t>subjective measures of sexual function</a:t>
            </a:r>
          </a:p>
          <a:p>
            <a:pPr lvl="1" algn="just">
              <a:spcAft>
                <a:spcPts val="356"/>
              </a:spcAft>
            </a:pPr>
            <a:r>
              <a:rPr lang="en-US" altLang="en-US" sz="2133"/>
              <a:t>sense of well being</a:t>
            </a:r>
          </a:p>
          <a:p>
            <a:pPr lvl="1" algn="just">
              <a:spcAft>
                <a:spcPts val="356"/>
              </a:spcAft>
            </a:pPr>
            <a:r>
              <a:rPr lang="en-US" altLang="en-US" sz="2133"/>
              <a:t>variable changes in markers of bone formation and resorption</a:t>
            </a:r>
          </a:p>
          <a:p>
            <a:endParaRPr lang="en-US" altLang="en-US" sz="2489"/>
          </a:p>
        </p:txBody>
      </p:sp>
      <p:pic>
        <p:nvPicPr>
          <p:cNvPr id="289796" name="Picture 4">
            <a:extLst>
              <a:ext uri="{FF2B5EF4-FFF2-40B4-BE49-F238E27FC236}">
                <a16:creationId xmlns:a16="http://schemas.microsoft.com/office/drawing/2014/main" id="{28A0D35A-E460-705D-B1E9-47B31C4D5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2167" y="2531533"/>
            <a:ext cx="1634067" cy="15070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08CAD4A4-CE57-4958-7734-8FADF46C8878}"/>
              </a:ext>
            </a:extLst>
          </p:cNvPr>
          <p:cNvSpPr>
            <a:spLocks noGrp="1" noChangeArrowheads="1"/>
          </p:cNvSpPr>
          <p:nvPr>
            <p:ph type="title"/>
          </p:nvPr>
        </p:nvSpPr>
        <p:spPr>
          <a:xfrm>
            <a:off x="1106311" y="663222"/>
            <a:ext cx="6908800" cy="1016000"/>
          </a:xfrm>
        </p:spPr>
        <p:txBody>
          <a:bodyPr/>
          <a:lstStyle/>
          <a:p>
            <a:r>
              <a:rPr lang="en-US" altLang="en-US" sz="3600" dirty="0">
                <a:solidFill>
                  <a:schemeClr val="accent6"/>
                </a:solidFill>
              </a:rPr>
              <a:t>Potential Benefits of Androgen Supplementation in Women</a:t>
            </a:r>
          </a:p>
        </p:txBody>
      </p:sp>
      <p:sp>
        <p:nvSpPr>
          <p:cNvPr id="291843" name="Rectangle 3">
            <a:extLst>
              <a:ext uri="{FF2B5EF4-FFF2-40B4-BE49-F238E27FC236}">
                <a16:creationId xmlns:a16="http://schemas.microsoft.com/office/drawing/2014/main" id="{F849E922-78C0-04C6-29D2-806115864A59}"/>
              </a:ext>
            </a:extLst>
          </p:cNvPr>
          <p:cNvSpPr>
            <a:spLocks noGrp="1" noChangeArrowheads="1"/>
          </p:cNvSpPr>
          <p:nvPr>
            <p:ph type="body" idx="1"/>
          </p:nvPr>
        </p:nvSpPr>
        <p:spPr>
          <a:xfrm>
            <a:off x="397934" y="1930400"/>
            <a:ext cx="7120467" cy="4148667"/>
          </a:xfrm>
        </p:spPr>
        <p:txBody>
          <a:bodyPr/>
          <a:lstStyle/>
          <a:p>
            <a:r>
              <a:rPr lang="en-US" altLang="en-US" sz="2489"/>
              <a:t>Improved sexual function</a:t>
            </a:r>
          </a:p>
          <a:p>
            <a:r>
              <a:rPr lang="en-US" altLang="en-US" sz="2489"/>
              <a:t>Improved bone mineral density</a:t>
            </a:r>
          </a:p>
          <a:p>
            <a:r>
              <a:rPr lang="en-US" altLang="en-US" sz="2489"/>
              <a:t>Improved muscle mass and function</a:t>
            </a:r>
          </a:p>
          <a:p>
            <a:r>
              <a:rPr lang="en-US" altLang="en-US" sz="2489"/>
              <a:t>Improved mood and sense of well-being</a:t>
            </a:r>
          </a:p>
          <a:p>
            <a:r>
              <a:rPr lang="en-US" altLang="en-US" sz="2489"/>
              <a:t>Improved cognitive function</a:t>
            </a:r>
          </a:p>
          <a:p>
            <a:r>
              <a:rPr lang="en-US" altLang="en-US" sz="2489"/>
              <a:t>Amelioration of autoimmune disease</a:t>
            </a:r>
          </a:p>
          <a:p>
            <a:r>
              <a:rPr lang="en-US" altLang="en-US" sz="2489"/>
              <a:t>Amelioration of premenstrual syndrome</a:t>
            </a:r>
          </a:p>
          <a:p>
            <a:r>
              <a:rPr lang="en-US" altLang="en-US" sz="2489"/>
              <a:t>Improvement in dry eye syndrome</a:t>
            </a:r>
          </a:p>
        </p:txBody>
      </p:sp>
      <p:pic>
        <p:nvPicPr>
          <p:cNvPr id="291844" name="Picture 4">
            <a:extLst>
              <a:ext uri="{FF2B5EF4-FFF2-40B4-BE49-F238E27FC236}">
                <a16:creationId xmlns:a16="http://schemas.microsoft.com/office/drawing/2014/main" id="{F1472446-9A1E-25DA-F469-8C30E7185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7949"/>
          <a:stretch>
            <a:fillRect/>
          </a:stretch>
        </p:blipFill>
        <p:spPr bwMode="auto">
          <a:xfrm>
            <a:off x="6141156" y="2092679"/>
            <a:ext cx="2252133" cy="34332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1026">
            <a:extLst>
              <a:ext uri="{FF2B5EF4-FFF2-40B4-BE49-F238E27FC236}">
                <a16:creationId xmlns:a16="http://schemas.microsoft.com/office/drawing/2014/main" id="{EF5A553F-D94C-4048-7A70-68295C510896}"/>
              </a:ext>
            </a:extLst>
          </p:cNvPr>
          <p:cNvSpPr>
            <a:spLocks noGrp="1" noChangeArrowheads="1"/>
          </p:cNvSpPr>
          <p:nvPr>
            <p:ph type="title"/>
          </p:nvPr>
        </p:nvSpPr>
        <p:spPr>
          <a:xfrm>
            <a:off x="1117600" y="855133"/>
            <a:ext cx="6908800" cy="1016000"/>
          </a:xfrm>
        </p:spPr>
        <p:txBody>
          <a:bodyPr/>
          <a:lstStyle/>
          <a:p>
            <a:r>
              <a:rPr lang="en-US" altLang="en-US" sz="2844" dirty="0">
                <a:solidFill>
                  <a:schemeClr val="accent6"/>
                </a:solidFill>
              </a:rPr>
              <a:t>Potential Adverse Effects Associated with Testosterone Supplementation</a:t>
            </a:r>
            <a:endParaRPr lang="en-US" altLang="en-US" b="1" dirty="0">
              <a:solidFill>
                <a:schemeClr val="accent6"/>
              </a:solidFill>
            </a:endParaRPr>
          </a:p>
        </p:txBody>
      </p:sp>
      <p:sp>
        <p:nvSpPr>
          <p:cNvPr id="310275" name="Rectangle 1027">
            <a:extLst>
              <a:ext uri="{FF2B5EF4-FFF2-40B4-BE49-F238E27FC236}">
                <a16:creationId xmlns:a16="http://schemas.microsoft.com/office/drawing/2014/main" id="{418D4B1C-43A8-0BB6-0C8F-4AA950A7ACA1}"/>
              </a:ext>
            </a:extLst>
          </p:cNvPr>
          <p:cNvSpPr>
            <a:spLocks noGrp="1" noChangeArrowheads="1"/>
          </p:cNvSpPr>
          <p:nvPr>
            <p:ph type="body" idx="1"/>
          </p:nvPr>
        </p:nvSpPr>
        <p:spPr>
          <a:xfrm>
            <a:off x="491067" y="2057400"/>
            <a:ext cx="8077200" cy="3657600"/>
          </a:xfrm>
        </p:spPr>
        <p:txBody>
          <a:bodyPr/>
          <a:lstStyle/>
          <a:p>
            <a:r>
              <a:rPr lang="en-US" altLang="en-US" sz="2667"/>
              <a:t>The potential risks of testosterone administration to women include</a:t>
            </a:r>
            <a:r>
              <a:rPr lang="en-US" altLang="en-US"/>
              <a:t> </a:t>
            </a:r>
          </a:p>
          <a:p>
            <a:pPr lvl="1"/>
            <a:r>
              <a:rPr lang="en-US" altLang="en-US"/>
              <a:t>virilization</a:t>
            </a:r>
          </a:p>
          <a:p>
            <a:pPr lvl="1"/>
            <a:r>
              <a:rPr lang="en-US" altLang="en-US"/>
              <a:t>hirsutism</a:t>
            </a:r>
          </a:p>
          <a:p>
            <a:pPr lvl="1"/>
            <a:r>
              <a:rPr lang="en-US" altLang="en-US"/>
              <a:t>acne </a:t>
            </a:r>
          </a:p>
          <a:p>
            <a:pPr lvl="1"/>
            <a:r>
              <a:rPr lang="en-US" altLang="en-US"/>
              <a:t>effects on plasma lipids</a:t>
            </a:r>
          </a:p>
          <a:p>
            <a:pPr lvl="1"/>
            <a:r>
              <a:rPr lang="en-US" altLang="en-US"/>
              <a:t>effects on behavior</a:t>
            </a:r>
          </a:p>
        </p:txBody>
      </p:sp>
      <p:pic>
        <p:nvPicPr>
          <p:cNvPr id="310276" name="Picture 1028">
            <a:extLst>
              <a:ext uri="{FF2B5EF4-FFF2-40B4-BE49-F238E27FC236}">
                <a16:creationId xmlns:a16="http://schemas.microsoft.com/office/drawing/2014/main" id="{628E8B5A-E69D-A809-BD66-9C823DFB2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4409">
            <a:off x="5204178" y="2712156"/>
            <a:ext cx="2342444" cy="2854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292C9825-F44B-1222-5FBD-99A3D82DC43E}"/>
              </a:ext>
            </a:extLst>
          </p:cNvPr>
          <p:cNvSpPr>
            <a:spLocks noGrp="1" noChangeArrowheads="1"/>
          </p:cNvSpPr>
          <p:nvPr>
            <p:ph type="title"/>
          </p:nvPr>
        </p:nvSpPr>
        <p:spPr>
          <a:xfrm>
            <a:off x="1117600" y="592667"/>
            <a:ext cx="6908800" cy="1016000"/>
          </a:xfrm>
        </p:spPr>
        <p:txBody>
          <a:bodyPr/>
          <a:lstStyle/>
          <a:p>
            <a:r>
              <a:rPr lang="en-US" altLang="en-US" sz="3200" b="1" dirty="0">
                <a:solidFill>
                  <a:schemeClr val="accent6"/>
                </a:solidFill>
              </a:rPr>
              <a:t>Testosterone in Women with Hypopituitarism </a:t>
            </a:r>
            <a:endParaRPr lang="en-US" altLang="en-US" sz="2844" b="1" i="1" dirty="0">
              <a:solidFill>
                <a:schemeClr val="accent6"/>
              </a:solidFill>
            </a:endParaRPr>
          </a:p>
        </p:txBody>
      </p:sp>
      <p:sp>
        <p:nvSpPr>
          <p:cNvPr id="306179" name="Rectangle 3">
            <a:extLst>
              <a:ext uri="{FF2B5EF4-FFF2-40B4-BE49-F238E27FC236}">
                <a16:creationId xmlns:a16="http://schemas.microsoft.com/office/drawing/2014/main" id="{96BE2CC3-57F6-F783-8118-32ACF0C1DA6D}"/>
              </a:ext>
            </a:extLst>
          </p:cNvPr>
          <p:cNvSpPr>
            <a:spLocks noGrp="1" noChangeArrowheads="1"/>
          </p:cNvSpPr>
          <p:nvPr>
            <p:ph type="body" idx="1"/>
          </p:nvPr>
        </p:nvSpPr>
        <p:spPr>
          <a:xfrm>
            <a:off x="372534" y="1557867"/>
            <a:ext cx="7890933" cy="3657600"/>
          </a:xfrm>
        </p:spPr>
        <p:txBody>
          <a:bodyPr/>
          <a:lstStyle/>
          <a:p>
            <a:pPr>
              <a:lnSpc>
                <a:spcPct val="90000"/>
              </a:lnSpc>
            </a:pPr>
            <a:r>
              <a:rPr lang="en-US" altLang="en-US" sz="2311" dirty="0"/>
              <a:t>A prior study demonstrated that patients with hypopituitarism have increased mortality</a:t>
            </a:r>
          </a:p>
          <a:p>
            <a:pPr lvl="1">
              <a:lnSpc>
                <a:spcPct val="90000"/>
              </a:lnSpc>
            </a:pPr>
            <a:r>
              <a:rPr lang="en-US" altLang="en-US" sz="1956" dirty="0"/>
              <a:t>mainly due to cardiovascular, respiratory, and cerebrovascular events</a:t>
            </a:r>
          </a:p>
          <a:p>
            <a:pPr>
              <a:lnSpc>
                <a:spcPct val="90000"/>
              </a:lnSpc>
            </a:pPr>
            <a:r>
              <a:rPr lang="en-US" altLang="en-US" sz="2311" dirty="0"/>
              <a:t>Hypopituitarism in women is associated with a number of symptoms, including </a:t>
            </a:r>
          </a:p>
          <a:p>
            <a:pPr lvl="1">
              <a:lnSpc>
                <a:spcPct val="90000"/>
              </a:lnSpc>
            </a:pPr>
            <a:r>
              <a:rPr lang="en-US" altLang="en-US" sz="1956" dirty="0"/>
              <a:t>Obesity</a:t>
            </a:r>
          </a:p>
          <a:p>
            <a:pPr lvl="1">
              <a:lnSpc>
                <a:spcPct val="90000"/>
              </a:lnSpc>
            </a:pPr>
            <a:r>
              <a:rPr lang="en-US" altLang="en-US" sz="1956" dirty="0"/>
              <a:t>Poor quality of life</a:t>
            </a:r>
          </a:p>
          <a:p>
            <a:pPr lvl="1">
              <a:lnSpc>
                <a:spcPct val="90000"/>
              </a:lnSpc>
            </a:pPr>
            <a:r>
              <a:rPr lang="en-US" altLang="en-US" sz="1956" dirty="0"/>
              <a:t>Decreased libido</a:t>
            </a:r>
          </a:p>
          <a:p>
            <a:pPr lvl="1">
              <a:lnSpc>
                <a:spcPct val="90000"/>
              </a:lnSpc>
            </a:pPr>
            <a:r>
              <a:rPr lang="en-US" altLang="en-US" sz="1956" dirty="0"/>
              <a:t>Osteopenia</a:t>
            </a:r>
          </a:p>
          <a:p>
            <a:pPr>
              <a:lnSpc>
                <a:spcPct val="90000"/>
              </a:lnSpc>
            </a:pPr>
            <a:r>
              <a:rPr lang="en-US" altLang="en-US" sz="2311" dirty="0"/>
              <a:t>These persist in spite of standard hormonal replacement</a:t>
            </a:r>
          </a:p>
        </p:txBody>
      </p:sp>
      <p:pic>
        <p:nvPicPr>
          <p:cNvPr id="306183" name="Picture 7">
            <a:extLst>
              <a:ext uri="{FF2B5EF4-FFF2-40B4-BE49-F238E27FC236}">
                <a16:creationId xmlns:a16="http://schemas.microsoft.com/office/drawing/2014/main" id="{AF4CBC0C-E632-136E-2D60-3E4BE2709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812" y="3056467"/>
            <a:ext cx="1402644" cy="15409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BFFEC481-0A8B-6619-9AC5-81A8609B70E9}"/>
              </a:ext>
            </a:extLst>
          </p:cNvPr>
          <p:cNvSpPr>
            <a:spLocks noGrp="1" noChangeArrowheads="1"/>
          </p:cNvSpPr>
          <p:nvPr>
            <p:ph type="title"/>
          </p:nvPr>
        </p:nvSpPr>
        <p:spPr/>
        <p:txBody>
          <a:bodyPr/>
          <a:lstStyle/>
          <a:p>
            <a:r>
              <a:rPr lang="en-US" altLang="en-US" sz="3200" b="1" dirty="0">
                <a:solidFill>
                  <a:schemeClr val="accent6"/>
                </a:solidFill>
              </a:rPr>
              <a:t>Severe Androgen Deficiency in Women with Hypopituitarism</a:t>
            </a:r>
          </a:p>
        </p:txBody>
      </p:sp>
      <p:sp>
        <p:nvSpPr>
          <p:cNvPr id="308227" name="Rectangle 3">
            <a:extLst>
              <a:ext uri="{FF2B5EF4-FFF2-40B4-BE49-F238E27FC236}">
                <a16:creationId xmlns:a16="http://schemas.microsoft.com/office/drawing/2014/main" id="{48CFC2BF-DE5D-9375-66B4-8E95C5241820}"/>
              </a:ext>
            </a:extLst>
          </p:cNvPr>
          <p:cNvSpPr>
            <a:spLocks noGrp="1" noChangeArrowheads="1"/>
          </p:cNvSpPr>
          <p:nvPr>
            <p:ph type="body" idx="1"/>
          </p:nvPr>
        </p:nvSpPr>
        <p:spPr>
          <a:xfrm>
            <a:off x="635001" y="2159000"/>
            <a:ext cx="7560733" cy="3657600"/>
          </a:xfrm>
        </p:spPr>
        <p:txBody>
          <a:bodyPr/>
          <a:lstStyle/>
          <a:p>
            <a:pPr>
              <a:lnSpc>
                <a:spcPct val="90000"/>
              </a:lnSpc>
            </a:pPr>
            <a:r>
              <a:rPr lang="en-US" altLang="en-US" sz="2489"/>
              <a:t>Women with hypopituitarism</a:t>
            </a:r>
          </a:p>
          <a:p>
            <a:pPr lvl="1">
              <a:lnSpc>
                <a:spcPct val="90000"/>
              </a:lnSpc>
            </a:pPr>
            <a:r>
              <a:rPr lang="en-US" altLang="en-US" sz="2311"/>
              <a:t>Have impairment of both the adrenal and ovarian sources of androgen production</a:t>
            </a:r>
          </a:p>
          <a:p>
            <a:pPr lvl="1">
              <a:lnSpc>
                <a:spcPct val="90000"/>
              </a:lnSpc>
            </a:pPr>
            <a:r>
              <a:rPr lang="en-US" altLang="en-US" sz="2311"/>
              <a:t>Have lower T and DHEAS levels than women with ovarian failure alone</a:t>
            </a:r>
          </a:p>
          <a:p>
            <a:pPr lvl="1">
              <a:lnSpc>
                <a:spcPct val="90000"/>
              </a:lnSpc>
              <a:buFontTx/>
              <a:buNone/>
            </a:pPr>
            <a:endParaRPr lang="en-US" altLang="en-US" sz="2311" i="1"/>
          </a:p>
          <a:p>
            <a:pPr lvl="1">
              <a:lnSpc>
                <a:spcPct val="90000"/>
              </a:lnSpc>
              <a:buFontTx/>
              <a:buNone/>
            </a:pPr>
            <a:r>
              <a:rPr lang="en-US" altLang="en-US" sz="2311" i="1"/>
              <a:t>Ref </a:t>
            </a:r>
            <a:r>
              <a:rPr lang="en-US" altLang="en-US" sz="2311"/>
              <a:t>Miller et al.,</a:t>
            </a:r>
            <a:r>
              <a:rPr lang="en-US" altLang="en-US" sz="2311" i="1"/>
              <a:t> J Clin Endocrinol Metab </a:t>
            </a:r>
            <a:r>
              <a:rPr lang="en-US" altLang="en-US" sz="2311"/>
              <a:t>2001;86:561-7.</a:t>
            </a:r>
          </a:p>
          <a:p>
            <a:pPr>
              <a:lnSpc>
                <a:spcPct val="90000"/>
              </a:lnSpc>
              <a:buFontTx/>
              <a:buNone/>
            </a:pPr>
            <a:endParaRPr lang="en-US" altLang="en-US" sz="2489" i="1"/>
          </a:p>
          <a:p>
            <a:pPr>
              <a:lnSpc>
                <a:spcPct val="90000"/>
              </a:lnSpc>
            </a:pPr>
            <a:endParaRPr lang="en-US" altLang="en-US" sz="2489" i="1"/>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BFFEC481-0A8B-6619-9AC5-81A8609B70E9}"/>
              </a:ext>
            </a:extLst>
          </p:cNvPr>
          <p:cNvSpPr>
            <a:spLocks noGrp="1" noChangeArrowheads="1"/>
          </p:cNvSpPr>
          <p:nvPr>
            <p:ph type="title"/>
          </p:nvPr>
        </p:nvSpPr>
        <p:spPr/>
        <p:txBody>
          <a:bodyPr/>
          <a:lstStyle/>
          <a:p>
            <a:r>
              <a:rPr lang="en-US" altLang="en-US" sz="3200" b="1" dirty="0">
                <a:solidFill>
                  <a:schemeClr val="accent6"/>
                </a:solidFill>
              </a:rPr>
              <a:t>Treatment  of Androgen Deficiency in Women with Hypopituitarism</a:t>
            </a:r>
          </a:p>
        </p:txBody>
      </p:sp>
      <p:sp>
        <p:nvSpPr>
          <p:cNvPr id="308227" name="Rectangle 3">
            <a:extLst>
              <a:ext uri="{FF2B5EF4-FFF2-40B4-BE49-F238E27FC236}">
                <a16:creationId xmlns:a16="http://schemas.microsoft.com/office/drawing/2014/main" id="{48CFC2BF-DE5D-9375-66B4-8E95C5241820}"/>
              </a:ext>
            </a:extLst>
          </p:cNvPr>
          <p:cNvSpPr>
            <a:spLocks noGrp="1" noChangeArrowheads="1"/>
          </p:cNvSpPr>
          <p:nvPr>
            <p:ph type="body" idx="1"/>
          </p:nvPr>
        </p:nvSpPr>
        <p:spPr>
          <a:xfrm>
            <a:off x="635001" y="2159000"/>
            <a:ext cx="7560733" cy="3657600"/>
          </a:xfrm>
        </p:spPr>
        <p:txBody>
          <a:bodyPr/>
          <a:lstStyle/>
          <a:p>
            <a:pPr>
              <a:lnSpc>
                <a:spcPct val="90000"/>
              </a:lnSpc>
            </a:pPr>
            <a:r>
              <a:rPr lang="en-US" altLang="en-US" sz="2489" dirty="0"/>
              <a:t>I recommend measuring bioavailable and total testosterone in women with hypopituitarism</a:t>
            </a:r>
          </a:p>
          <a:p>
            <a:pPr>
              <a:lnSpc>
                <a:spcPct val="90000"/>
              </a:lnSpc>
            </a:pPr>
            <a:r>
              <a:rPr lang="en-US" altLang="en-US" sz="2489" dirty="0"/>
              <a:t>If bioavailable testosterone is &lt; 2 ng/dL, I recommend testosterone cream from a compounding pharmacy</a:t>
            </a:r>
          </a:p>
          <a:p>
            <a:pPr>
              <a:lnSpc>
                <a:spcPct val="90000"/>
              </a:lnSpc>
            </a:pPr>
            <a:r>
              <a:rPr lang="en-US" altLang="en-US" sz="2489" dirty="0"/>
              <a:t>In younger women, I use 2.5 mg/mL, 1 mL daily </a:t>
            </a:r>
          </a:p>
          <a:p>
            <a:pPr>
              <a:lnSpc>
                <a:spcPct val="90000"/>
              </a:lnSpc>
            </a:pPr>
            <a:r>
              <a:rPr lang="en-US" altLang="en-US" sz="2489" dirty="0"/>
              <a:t>In older women, I use 1.25 mg/mL, 1 mL daily </a:t>
            </a:r>
          </a:p>
          <a:p>
            <a:pPr>
              <a:lnSpc>
                <a:spcPct val="90000"/>
              </a:lnSpc>
            </a:pPr>
            <a:r>
              <a:rPr lang="en-US" altLang="en-US" sz="2489" dirty="0"/>
              <a:t>Watch out for facial hair or acne or hair loss, but usually works well</a:t>
            </a:r>
          </a:p>
          <a:p>
            <a:pPr>
              <a:lnSpc>
                <a:spcPct val="90000"/>
              </a:lnSpc>
            </a:pPr>
            <a:r>
              <a:rPr lang="en-US" altLang="en-US" sz="2489" dirty="0" err="1"/>
              <a:t>Subcut</a:t>
            </a:r>
            <a:r>
              <a:rPr lang="en-US" altLang="en-US" sz="2489" dirty="0"/>
              <a:t> shots are possible but tricky as the dose has to be very low</a:t>
            </a:r>
          </a:p>
          <a:p>
            <a:pPr>
              <a:lnSpc>
                <a:spcPct val="90000"/>
              </a:lnSpc>
            </a:pPr>
            <a:r>
              <a:rPr lang="en-US" altLang="en-US" sz="2489" dirty="0"/>
              <a:t>Aim for a bioavailable testosterone 3-7 ng/dL</a:t>
            </a:r>
          </a:p>
          <a:p>
            <a:pPr>
              <a:lnSpc>
                <a:spcPct val="90000"/>
              </a:lnSpc>
            </a:pPr>
            <a:endParaRPr lang="en-US" altLang="en-US" sz="2489" dirty="0"/>
          </a:p>
          <a:p>
            <a:pPr>
              <a:lnSpc>
                <a:spcPct val="90000"/>
              </a:lnSpc>
            </a:pPr>
            <a:endParaRPr lang="en-US" altLang="en-US" sz="2489" dirty="0"/>
          </a:p>
          <a:p>
            <a:pPr marL="0" indent="0">
              <a:lnSpc>
                <a:spcPct val="90000"/>
              </a:lnSpc>
              <a:buNone/>
            </a:pPr>
            <a:endParaRPr lang="en-US" altLang="en-US" sz="2489" i="1" dirty="0"/>
          </a:p>
          <a:p>
            <a:pPr>
              <a:lnSpc>
                <a:spcPct val="90000"/>
              </a:lnSpc>
            </a:pPr>
            <a:endParaRPr lang="en-US" altLang="en-US" sz="2489" i="1" dirty="0"/>
          </a:p>
        </p:txBody>
      </p:sp>
    </p:spTree>
    <p:extLst>
      <p:ext uri="{BB962C8B-B14F-4D97-AF65-F5344CB8AC3E}">
        <p14:creationId xmlns:p14="http://schemas.microsoft.com/office/powerpoint/2010/main" val="42612814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BFFEC481-0A8B-6619-9AC5-81A8609B70E9}"/>
              </a:ext>
            </a:extLst>
          </p:cNvPr>
          <p:cNvSpPr>
            <a:spLocks noGrp="1" noChangeArrowheads="1"/>
          </p:cNvSpPr>
          <p:nvPr>
            <p:ph type="title"/>
          </p:nvPr>
        </p:nvSpPr>
        <p:spPr/>
        <p:txBody>
          <a:bodyPr/>
          <a:lstStyle/>
          <a:p>
            <a:r>
              <a:rPr lang="en-US" altLang="en-US" sz="3200" b="1" dirty="0">
                <a:solidFill>
                  <a:schemeClr val="accent6"/>
                </a:solidFill>
              </a:rPr>
              <a:t>DHEA in Women with Hypopituitarism</a:t>
            </a:r>
          </a:p>
        </p:txBody>
      </p:sp>
      <p:sp>
        <p:nvSpPr>
          <p:cNvPr id="308227" name="Rectangle 3">
            <a:extLst>
              <a:ext uri="{FF2B5EF4-FFF2-40B4-BE49-F238E27FC236}">
                <a16:creationId xmlns:a16="http://schemas.microsoft.com/office/drawing/2014/main" id="{48CFC2BF-DE5D-9375-66B4-8E95C5241820}"/>
              </a:ext>
            </a:extLst>
          </p:cNvPr>
          <p:cNvSpPr>
            <a:spLocks noGrp="1" noChangeArrowheads="1"/>
          </p:cNvSpPr>
          <p:nvPr>
            <p:ph type="body" idx="1"/>
          </p:nvPr>
        </p:nvSpPr>
        <p:spPr>
          <a:xfrm>
            <a:off x="635001" y="2159000"/>
            <a:ext cx="7560733" cy="3657600"/>
          </a:xfrm>
        </p:spPr>
        <p:txBody>
          <a:bodyPr/>
          <a:lstStyle/>
          <a:p>
            <a:pPr>
              <a:lnSpc>
                <a:spcPct val="90000"/>
              </a:lnSpc>
            </a:pPr>
            <a:r>
              <a:rPr lang="en-US" altLang="en-US" sz="2489" dirty="0"/>
              <a:t>Measure DHEAS, give DHEA</a:t>
            </a:r>
          </a:p>
          <a:p>
            <a:pPr>
              <a:lnSpc>
                <a:spcPct val="90000"/>
              </a:lnSpc>
            </a:pPr>
            <a:r>
              <a:rPr lang="en-US" altLang="en-US" sz="2489" dirty="0"/>
              <a:t>Adrenal androgen, often low in hypopituitarism.</a:t>
            </a:r>
          </a:p>
          <a:p>
            <a:pPr>
              <a:lnSpc>
                <a:spcPct val="90000"/>
              </a:lnSpc>
            </a:pPr>
            <a:r>
              <a:rPr lang="en-US" altLang="en-US" sz="2489" dirty="0"/>
              <a:t>DHEA dose 10-25 mg may help with energy</a:t>
            </a:r>
          </a:p>
          <a:p>
            <a:pPr>
              <a:lnSpc>
                <a:spcPct val="90000"/>
              </a:lnSpc>
            </a:pPr>
            <a:r>
              <a:rPr lang="en-US" altLang="en-US" sz="2489" dirty="0"/>
              <a:t>Side effects are oily skin and greasy hair</a:t>
            </a:r>
          </a:p>
          <a:p>
            <a:pPr>
              <a:lnSpc>
                <a:spcPct val="90000"/>
              </a:lnSpc>
            </a:pPr>
            <a:r>
              <a:rPr lang="en-US" altLang="en-US" sz="2489" dirty="0"/>
              <a:t>I find testosterone usually more helpful than DHEA</a:t>
            </a:r>
          </a:p>
          <a:p>
            <a:pPr>
              <a:lnSpc>
                <a:spcPct val="90000"/>
              </a:lnSpc>
            </a:pPr>
            <a:endParaRPr lang="en-US" altLang="en-US" sz="2489" dirty="0"/>
          </a:p>
          <a:p>
            <a:pPr>
              <a:lnSpc>
                <a:spcPct val="90000"/>
              </a:lnSpc>
            </a:pPr>
            <a:endParaRPr lang="en-US" altLang="en-US" sz="2489" dirty="0"/>
          </a:p>
          <a:p>
            <a:pPr marL="0" indent="0">
              <a:lnSpc>
                <a:spcPct val="90000"/>
              </a:lnSpc>
              <a:buNone/>
            </a:pPr>
            <a:endParaRPr lang="en-US" altLang="en-US" sz="2489" i="1" dirty="0"/>
          </a:p>
          <a:p>
            <a:pPr>
              <a:lnSpc>
                <a:spcPct val="90000"/>
              </a:lnSpc>
            </a:pPr>
            <a:endParaRPr lang="en-US" altLang="en-US" sz="2489" i="1" dirty="0"/>
          </a:p>
        </p:txBody>
      </p:sp>
    </p:spTree>
    <p:extLst>
      <p:ext uri="{BB962C8B-B14F-4D97-AF65-F5344CB8AC3E}">
        <p14:creationId xmlns:p14="http://schemas.microsoft.com/office/powerpoint/2010/main" val="26705471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BFFEC481-0A8B-6619-9AC5-81A8609B70E9}"/>
              </a:ext>
            </a:extLst>
          </p:cNvPr>
          <p:cNvSpPr>
            <a:spLocks noGrp="1" noChangeArrowheads="1"/>
          </p:cNvSpPr>
          <p:nvPr>
            <p:ph type="title"/>
          </p:nvPr>
        </p:nvSpPr>
        <p:spPr/>
        <p:txBody>
          <a:bodyPr/>
          <a:lstStyle/>
          <a:p>
            <a:pPr marR="0" lvl="0">
              <a:spcBef>
                <a:spcPts val="0"/>
              </a:spcBef>
              <a:spcAft>
                <a:spcPts val="0"/>
              </a:spcAft>
            </a:pPr>
            <a:r>
              <a:rPr lang="en-US" sz="3600" dirty="0">
                <a:solidFill>
                  <a:schemeClr val="accent6"/>
                </a:solidFill>
                <a:effectLst/>
                <a:ea typeface="Times New Roman" panose="02020603050405020304" pitchFamily="18" charset="0"/>
              </a:rPr>
              <a:t>Stimulants to treat pituitary apathy</a:t>
            </a:r>
            <a:endParaRPr lang="en-US" sz="3600" dirty="0">
              <a:solidFill>
                <a:schemeClr val="accent6"/>
              </a:solidFill>
              <a:effectLst/>
              <a:ea typeface="Aptos" panose="020B0004020202020204" pitchFamily="34" charset="0"/>
            </a:endParaRPr>
          </a:p>
        </p:txBody>
      </p:sp>
      <p:pic>
        <p:nvPicPr>
          <p:cNvPr id="4" name="Content Placeholder 3" descr="A screenshot of a computer&#10;&#10;Description automatically generated">
            <a:extLst>
              <a:ext uri="{FF2B5EF4-FFF2-40B4-BE49-F238E27FC236}">
                <a16:creationId xmlns:a16="http://schemas.microsoft.com/office/drawing/2014/main" id="{92373EE0-7035-BC3A-1BDF-C5D3C4C9E7B4}"/>
              </a:ext>
            </a:extLst>
          </p:cNvPr>
          <p:cNvPicPr>
            <a:picLocks noGrp="1" noChangeAspect="1"/>
          </p:cNvPicPr>
          <p:nvPr>
            <p:ph idx="1"/>
          </p:nvPr>
        </p:nvPicPr>
        <p:blipFill rotWithShape="1">
          <a:blip r:embed="rId3"/>
          <a:srcRect l="18955" t="12734" r="28748" b="7306"/>
          <a:stretch/>
        </p:blipFill>
        <p:spPr>
          <a:xfrm>
            <a:off x="1931831" y="1056068"/>
            <a:ext cx="5705341" cy="5665020"/>
          </a:xfrm>
        </p:spPr>
      </p:pic>
    </p:spTree>
    <p:extLst>
      <p:ext uri="{BB962C8B-B14F-4D97-AF65-F5344CB8AC3E}">
        <p14:creationId xmlns:p14="http://schemas.microsoft.com/office/powerpoint/2010/main" val="4133325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6D0C39AE-9786-E048-86B8-636BD9B50399}"/>
              </a:ext>
            </a:extLst>
          </p:cNvPr>
          <p:cNvSpPr>
            <a:spLocks noGrp="1" noChangeArrowheads="1"/>
          </p:cNvSpPr>
          <p:nvPr>
            <p:ph type="title"/>
          </p:nvPr>
        </p:nvSpPr>
        <p:spPr>
          <a:xfrm>
            <a:off x="1095022" y="606778"/>
            <a:ext cx="6908800" cy="1016000"/>
          </a:xfrm>
        </p:spPr>
        <p:txBody>
          <a:bodyPr/>
          <a:lstStyle/>
          <a:p>
            <a:pPr>
              <a:defRPr/>
            </a:pPr>
            <a:r>
              <a:rPr lang="en-US" sz="3600" dirty="0">
                <a:solidFill>
                  <a:schemeClr val="accent6"/>
                </a:solidFill>
                <a:cs typeface="+mj-cs"/>
              </a:rPr>
              <a:t>Stalk/Hypothalamic Causes of Hypopituitarism</a:t>
            </a:r>
          </a:p>
        </p:txBody>
      </p:sp>
      <p:sp>
        <p:nvSpPr>
          <p:cNvPr id="153603" name="Rectangle 3">
            <a:extLst>
              <a:ext uri="{FF2B5EF4-FFF2-40B4-BE49-F238E27FC236}">
                <a16:creationId xmlns:a16="http://schemas.microsoft.com/office/drawing/2014/main" id="{4341C86D-38F2-E84C-BDD8-049DF3222EB7}"/>
              </a:ext>
            </a:extLst>
          </p:cNvPr>
          <p:cNvSpPr>
            <a:spLocks noGrp="1" noChangeArrowheads="1"/>
          </p:cNvSpPr>
          <p:nvPr>
            <p:ph type="body" idx="1"/>
          </p:nvPr>
        </p:nvSpPr>
        <p:spPr>
          <a:xfrm>
            <a:off x="1095022" y="1780822"/>
            <a:ext cx="6908800" cy="3657600"/>
          </a:xfrm>
        </p:spPr>
        <p:txBody>
          <a:bodyPr/>
          <a:lstStyle/>
          <a:p>
            <a:pPr>
              <a:lnSpc>
                <a:spcPct val="90000"/>
              </a:lnSpc>
              <a:defRPr/>
            </a:pPr>
            <a:r>
              <a:rPr lang="en-US" sz="2133">
                <a:cs typeface="+mn-cs"/>
              </a:rPr>
              <a:t>Craniopharyngioma</a:t>
            </a:r>
          </a:p>
          <a:p>
            <a:pPr>
              <a:lnSpc>
                <a:spcPct val="90000"/>
              </a:lnSpc>
              <a:defRPr/>
            </a:pPr>
            <a:r>
              <a:rPr lang="en-US" sz="2133">
                <a:cs typeface="+mn-cs"/>
              </a:rPr>
              <a:t>CNS malignancy </a:t>
            </a:r>
          </a:p>
          <a:p>
            <a:pPr>
              <a:lnSpc>
                <a:spcPct val="90000"/>
              </a:lnSpc>
              <a:defRPr/>
            </a:pPr>
            <a:r>
              <a:rPr lang="en-US" sz="2133">
                <a:cs typeface="+mn-cs"/>
              </a:rPr>
              <a:t>Surgery/radiation</a:t>
            </a:r>
          </a:p>
          <a:p>
            <a:pPr>
              <a:lnSpc>
                <a:spcPct val="90000"/>
              </a:lnSpc>
              <a:defRPr/>
            </a:pPr>
            <a:r>
              <a:rPr lang="en-US" sz="2133">
                <a:cs typeface="+mn-cs"/>
              </a:rPr>
              <a:t>Head trauma/accidents</a:t>
            </a:r>
          </a:p>
          <a:p>
            <a:pPr>
              <a:lnSpc>
                <a:spcPct val="90000"/>
              </a:lnSpc>
              <a:defRPr/>
            </a:pPr>
            <a:r>
              <a:rPr lang="en-US" sz="2133">
                <a:cs typeface="+mn-cs"/>
              </a:rPr>
              <a:t>Infiltrative diseases (histiocytosis X, hemachromatosis, sarcoidosis)</a:t>
            </a:r>
          </a:p>
          <a:p>
            <a:pPr>
              <a:lnSpc>
                <a:spcPct val="90000"/>
              </a:lnSpc>
              <a:defRPr/>
            </a:pPr>
            <a:r>
              <a:rPr lang="en-US" sz="2133">
                <a:cs typeface="+mn-cs"/>
              </a:rPr>
              <a:t>Infection </a:t>
            </a:r>
          </a:p>
          <a:p>
            <a:pPr>
              <a:lnSpc>
                <a:spcPct val="90000"/>
              </a:lnSpc>
              <a:defRPr/>
            </a:pPr>
            <a:r>
              <a:rPr lang="en-US" sz="2133">
                <a:cs typeface="+mn-cs"/>
              </a:rPr>
              <a:t>Drugs (steroids, dopamine analogues, somatostatin analogues)</a:t>
            </a:r>
            <a:endParaRPr lang="en-US" sz="2489">
              <a:cs typeface="+mn-cs"/>
            </a:endParaRPr>
          </a:p>
          <a:p>
            <a:pPr>
              <a:lnSpc>
                <a:spcPct val="90000"/>
              </a:lnSpc>
              <a:defRPr/>
            </a:pPr>
            <a:endParaRPr lang="en-US" sz="2489">
              <a:cs typeface="+mn-cs"/>
            </a:endParaRPr>
          </a:p>
        </p:txBody>
      </p:sp>
    </p:spTree>
    <p:extLst>
      <p:ext uri="{BB962C8B-B14F-4D97-AF65-F5344CB8AC3E}">
        <p14:creationId xmlns:p14="http://schemas.microsoft.com/office/powerpoint/2010/main" val="40569994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BFFEC481-0A8B-6619-9AC5-81A8609B70E9}"/>
              </a:ext>
            </a:extLst>
          </p:cNvPr>
          <p:cNvSpPr>
            <a:spLocks noGrp="1" noChangeArrowheads="1"/>
          </p:cNvSpPr>
          <p:nvPr>
            <p:ph type="title"/>
          </p:nvPr>
        </p:nvSpPr>
        <p:spPr/>
        <p:txBody>
          <a:bodyPr/>
          <a:lstStyle/>
          <a:p>
            <a:r>
              <a:rPr lang="en-US" altLang="en-US" sz="3200" b="1" dirty="0">
                <a:solidFill>
                  <a:schemeClr val="accent6"/>
                </a:solidFill>
              </a:rPr>
              <a:t>Apathetic Depression in Hypopituitarism </a:t>
            </a:r>
          </a:p>
        </p:txBody>
      </p:sp>
      <p:sp>
        <p:nvSpPr>
          <p:cNvPr id="308227" name="Rectangle 3">
            <a:extLst>
              <a:ext uri="{FF2B5EF4-FFF2-40B4-BE49-F238E27FC236}">
                <a16:creationId xmlns:a16="http://schemas.microsoft.com/office/drawing/2014/main" id="{48CFC2BF-DE5D-9375-66B4-8E95C5241820}"/>
              </a:ext>
            </a:extLst>
          </p:cNvPr>
          <p:cNvSpPr>
            <a:spLocks noGrp="1" noChangeArrowheads="1"/>
          </p:cNvSpPr>
          <p:nvPr>
            <p:ph type="body" idx="1"/>
          </p:nvPr>
        </p:nvSpPr>
        <p:spPr>
          <a:xfrm>
            <a:off x="635001" y="2159000"/>
            <a:ext cx="7560733" cy="3657600"/>
          </a:xfrm>
        </p:spPr>
        <p:txBody>
          <a:bodyPr/>
          <a:lstStyle/>
          <a:p>
            <a:pPr>
              <a:lnSpc>
                <a:spcPct val="90000"/>
              </a:lnSpc>
            </a:pPr>
            <a:r>
              <a:rPr lang="en-US" altLang="en-US" sz="2489" dirty="0"/>
              <a:t>Apathy-no interest in life’s pleasures</a:t>
            </a:r>
          </a:p>
          <a:p>
            <a:pPr>
              <a:lnSpc>
                <a:spcPct val="90000"/>
              </a:lnSpc>
            </a:pPr>
            <a:r>
              <a:rPr lang="en-US" altLang="en-US" sz="2489" dirty="0"/>
              <a:t>Most </a:t>
            </a:r>
            <a:r>
              <a:rPr lang="en-US" altLang="en-US" sz="2489" dirty="0" err="1"/>
              <a:t>hypopit</a:t>
            </a:r>
            <a:r>
              <a:rPr lang="en-US" altLang="en-US" sz="2489" dirty="0"/>
              <a:t> patients have this</a:t>
            </a:r>
          </a:p>
          <a:p>
            <a:pPr>
              <a:lnSpc>
                <a:spcPct val="90000"/>
              </a:lnSpc>
            </a:pPr>
            <a:r>
              <a:rPr lang="en-US" altLang="en-US" sz="2489" dirty="0"/>
              <a:t>Football players with multiple concussions (Junior Seau?)</a:t>
            </a:r>
          </a:p>
          <a:p>
            <a:pPr>
              <a:lnSpc>
                <a:spcPct val="90000"/>
              </a:lnSpc>
            </a:pPr>
            <a:r>
              <a:rPr lang="en-US" altLang="en-US" sz="2489" dirty="0"/>
              <a:t>Responds to stimulants, not antidepressants</a:t>
            </a:r>
          </a:p>
          <a:p>
            <a:pPr>
              <a:lnSpc>
                <a:spcPct val="90000"/>
              </a:lnSpc>
            </a:pPr>
            <a:r>
              <a:rPr lang="en-US" altLang="en-US" sz="2489" dirty="0"/>
              <a:t>Dr. Friedman likes Ritalin LA 20 mg in AM</a:t>
            </a:r>
          </a:p>
          <a:p>
            <a:pPr>
              <a:lnSpc>
                <a:spcPct val="90000"/>
              </a:lnSpc>
            </a:pPr>
            <a:r>
              <a:rPr lang="en-US" altLang="en-US" sz="2489" dirty="0"/>
              <a:t>Helps with energy, focus, weight loss, ideal medicine</a:t>
            </a:r>
          </a:p>
          <a:p>
            <a:pPr>
              <a:lnSpc>
                <a:spcPct val="90000"/>
              </a:lnSpc>
            </a:pPr>
            <a:r>
              <a:rPr lang="en-US" altLang="en-US" sz="2489" dirty="0"/>
              <a:t>Side effects include hyper, insomnia, anxiety</a:t>
            </a:r>
          </a:p>
          <a:p>
            <a:pPr>
              <a:lnSpc>
                <a:spcPct val="90000"/>
              </a:lnSpc>
            </a:pPr>
            <a:r>
              <a:rPr lang="en-US" altLang="en-US" sz="2489" dirty="0"/>
              <a:t>Most </a:t>
            </a:r>
            <a:r>
              <a:rPr lang="en-US" altLang="en-US" sz="2489" dirty="0" err="1"/>
              <a:t>hypopit</a:t>
            </a:r>
            <a:r>
              <a:rPr lang="en-US" altLang="en-US" sz="2489" dirty="0"/>
              <a:t> patients should be on a stimulant</a:t>
            </a:r>
          </a:p>
          <a:p>
            <a:pPr>
              <a:lnSpc>
                <a:spcPct val="90000"/>
              </a:lnSpc>
            </a:pPr>
            <a:r>
              <a:rPr lang="en-US" altLang="en-US" sz="2489" dirty="0"/>
              <a:t>Works well with growth hormone and oxytocin</a:t>
            </a:r>
          </a:p>
          <a:p>
            <a:pPr>
              <a:lnSpc>
                <a:spcPct val="90000"/>
              </a:lnSpc>
            </a:pPr>
            <a:endParaRPr lang="en-US" altLang="en-US" sz="2489" dirty="0"/>
          </a:p>
          <a:p>
            <a:pPr>
              <a:lnSpc>
                <a:spcPct val="90000"/>
              </a:lnSpc>
            </a:pPr>
            <a:endParaRPr lang="en-US" altLang="en-US" sz="2489" dirty="0"/>
          </a:p>
          <a:p>
            <a:pPr marL="0" indent="0">
              <a:lnSpc>
                <a:spcPct val="90000"/>
              </a:lnSpc>
              <a:buNone/>
            </a:pPr>
            <a:endParaRPr lang="en-US" altLang="en-US" sz="2489" i="1" dirty="0"/>
          </a:p>
          <a:p>
            <a:pPr>
              <a:lnSpc>
                <a:spcPct val="90000"/>
              </a:lnSpc>
            </a:pPr>
            <a:endParaRPr lang="en-US" altLang="en-US" sz="2489" i="1" dirty="0"/>
          </a:p>
        </p:txBody>
      </p:sp>
    </p:spTree>
    <p:extLst>
      <p:ext uri="{BB962C8B-B14F-4D97-AF65-F5344CB8AC3E}">
        <p14:creationId xmlns:p14="http://schemas.microsoft.com/office/powerpoint/2010/main" val="17536456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DCF6927F-97C2-DE5D-A3C3-045C476A6525}"/>
              </a:ext>
            </a:extLst>
          </p:cNvPr>
          <p:cNvSpPr>
            <a:spLocks noGrp="1" noChangeArrowheads="1"/>
          </p:cNvSpPr>
          <p:nvPr>
            <p:ph type="title"/>
          </p:nvPr>
        </p:nvSpPr>
        <p:spPr>
          <a:xfrm>
            <a:off x="1097844" y="510822"/>
            <a:ext cx="6908800" cy="1016000"/>
          </a:xfrm>
        </p:spPr>
        <p:txBody>
          <a:bodyPr/>
          <a:lstStyle/>
          <a:p>
            <a:r>
              <a:rPr lang="en-US" altLang="en-US" sz="3556" dirty="0">
                <a:solidFill>
                  <a:schemeClr val="accent6"/>
                </a:solidFill>
              </a:rPr>
              <a:t>Hormonal Interactions</a:t>
            </a:r>
          </a:p>
        </p:txBody>
      </p:sp>
      <p:sp>
        <p:nvSpPr>
          <p:cNvPr id="178179" name="Rectangle 3">
            <a:extLst>
              <a:ext uri="{FF2B5EF4-FFF2-40B4-BE49-F238E27FC236}">
                <a16:creationId xmlns:a16="http://schemas.microsoft.com/office/drawing/2014/main" id="{F2C619B8-2E64-B6D9-05C5-B60347EA68ED}"/>
              </a:ext>
            </a:extLst>
          </p:cNvPr>
          <p:cNvSpPr>
            <a:spLocks noGrp="1" noChangeArrowheads="1"/>
          </p:cNvSpPr>
          <p:nvPr>
            <p:ph type="body" idx="1"/>
          </p:nvPr>
        </p:nvSpPr>
        <p:spPr>
          <a:xfrm>
            <a:off x="397934" y="1583267"/>
            <a:ext cx="8424333" cy="3657600"/>
          </a:xfrm>
        </p:spPr>
        <p:txBody>
          <a:bodyPr/>
          <a:lstStyle/>
          <a:p>
            <a:pPr>
              <a:lnSpc>
                <a:spcPct val="90000"/>
              </a:lnSpc>
            </a:pPr>
            <a:r>
              <a:rPr lang="en-US" altLang="en-US" sz="2311"/>
              <a:t>Treating a patient with adrenal insufficiency and hypothyroidism with thyroid hormone </a:t>
            </a:r>
          </a:p>
          <a:p>
            <a:pPr lvl="1">
              <a:lnSpc>
                <a:spcPct val="90000"/>
              </a:lnSpc>
            </a:pPr>
            <a:r>
              <a:rPr lang="en-US" altLang="en-US" sz="1956"/>
              <a:t>Increases the breakdown of cortisol</a:t>
            </a:r>
          </a:p>
          <a:p>
            <a:pPr lvl="1">
              <a:lnSpc>
                <a:spcPct val="90000"/>
              </a:lnSpc>
            </a:pPr>
            <a:r>
              <a:rPr lang="en-US" altLang="en-US" sz="1956"/>
              <a:t>May lead to an adrenal crisis</a:t>
            </a:r>
          </a:p>
          <a:p>
            <a:pPr>
              <a:lnSpc>
                <a:spcPct val="90000"/>
              </a:lnSpc>
            </a:pPr>
            <a:r>
              <a:rPr lang="en-US" altLang="en-US" sz="2311"/>
              <a:t>Thyroid hormone may also </a:t>
            </a:r>
          </a:p>
          <a:p>
            <a:pPr lvl="1">
              <a:lnSpc>
                <a:spcPct val="90000"/>
              </a:lnSpc>
            </a:pPr>
            <a:r>
              <a:rPr lang="en-US" altLang="en-US" sz="1956"/>
              <a:t>increase catabolism of other hormones (GH, testosterone)</a:t>
            </a:r>
          </a:p>
          <a:p>
            <a:pPr lvl="1">
              <a:lnSpc>
                <a:spcPct val="90000"/>
              </a:lnSpc>
            </a:pPr>
            <a:r>
              <a:rPr lang="en-US" altLang="en-US" sz="1956"/>
              <a:t>lead to increased requirements when thyroid dose is increased</a:t>
            </a:r>
          </a:p>
          <a:p>
            <a:pPr>
              <a:lnSpc>
                <a:spcPct val="90000"/>
              </a:lnSpc>
            </a:pPr>
            <a:r>
              <a:rPr lang="en-US" altLang="en-US" sz="2311"/>
              <a:t>Treating with GH may increase T4 to T3 conversion</a:t>
            </a:r>
          </a:p>
          <a:p>
            <a:pPr lvl="1">
              <a:lnSpc>
                <a:spcPct val="90000"/>
              </a:lnSpc>
            </a:pPr>
            <a:r>
              <a:rPr lang="en-US" altLang="en-US" sz="1956"/>
              <a:t>Dose of T3 (if on T3) may need to be reduced</a:t>
            </a:r>
          </a:p>
          <a:p>
            <a:pPr>
              <a:lnSpc>
                <a:spcPct val="90000"/>
              </a:lnSpc>
            </a:pPr>
            <a:r>
              <a:rPr lang="en-US" altLang="en-US" sz="2311"/>
              <a:t>GH may decrease TSH</a:t>
            </a:r>
          </a:p>
          <a:p>
            <a:pPr lvl="1">
              <a:lnSpc>
                <a:spcPct val="90000"/>
              </a:lnSpc>
            </a:pPr>
            <a:r>
              <a:rPr lang="en-US" altLang="en-US" sz="1956"/>
              <a:t>Treating with GH may unmask or exacerbate central hypothyroidism</a:t>
            </a:r>
          </a:p>
          <a:p>
            <a:pPr lvl="1">
              <a:lnSpc>
                <a:spcPct val="90000"/>
              </a:lnSpc>
            </a:pPr>
            <a:r>
              <a:rPr lang="en-US" altLang="en-US" sz="1956"/>
              <a:t>May need a higher dose of thyroid hormone once GH treatment is started</a:t>
            </a:r>
          </a:p>
          <a:p>
            <a:pPr>
              <a:lnSpc>
                <a:spcPct val="90000"/>
              </a:lnSpc>
              <a:buFontTx/>
              <a:buNone/>
            </a:pPr>
            <a:endParaRPr lang="en-US" altLang="en-US" sz="2311"/>
          </a:p>
          <a:p>
            <a:pPr>
              <a:lnSpc>
                <a:spcPct val="90000"/>
              </a:lnSpc>
              <a:buFontTx/>
              <a:buNone/>
            </a:pPr>
            <a:endParaRPr lang="en-US" altLang="en-US" sz="2489"/>
          </a:p>
        </p:txBody>
      </p:sp>
      <p:pic>
        <p:nvPicPr>
          <p:cNvPr id="178180" name="Picture 4">
            <a:extLst>
              <a:ext uri="{FF2B5EF4-FFF2-40B4-BE49-F238E27FC236}">
                <a16:creationId xmlns:a16="http://schemas.microsoft.com/office/drawing/2014/main" id="{88F41A52-A5BD-0F06-F535-5AC73BAC4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323" y="1965678"/>
            <a:ext cx="1982611" cy="12248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565097B6-9A2A-3F5E-463C-8C28C37D0EAB}"/>
              </a:ext>
            </a:extLst>
          </p:cNvPr>
          <p:cNvSpPr>
            <a:spLocks noGrp="1" noChangeArrowheads="1"/>
          </p:cNvSpPr>
          <p:nvPr>
            <p:ph type="title"/>
          </p:nvPr>
        </p:nvSpPr>
        <p:spPr>
          <a:xfrm>
            <a:off x="1072444" y="697089"/>
            <a:ext cx="6908800" cy="1016000"/>
          </a:xfrm>
        </p:spPr>
        <p:txBody>
          <a:bodyPr/>
          <a:lstStyle/>
          <a:p>
            <a:r>
              <a:rPr lang="en-US" altLang="en-US" dirty="0">
                <a:solidFill>
                  <a:schemeClr val="accent6"/>
                </a:solidFill>
              </a:rPr>
              <a:t>Hormonal Interactions </a:t>
            </a:r>
            <a:r>
              <a:rPr lang="en-US" altLang="en-US" i="1" dirty="0">
                <a:solidFill>
                  <a:schemeClr val="accent6"/>
                </a:solidFill>
              </a:rPr>
              <a:t>(2)</a:t>
            </a:r>
          </a:p>
        </p:txBody>
      </p:sp>
      <p:sp>
        <p:nvSpPr>
          <p:cNvPr id="186371" name="Rectangle 3">
            <a:extLst>
              <a:ext uri="{FF2B5EF4-FFF2-40B4-BE49-F238E27FC236}">
                <a16:creationId xmlns:a16="http://schemas.microsoft.com/office/drawing/2014/main" id="{CD497886-FE83-B31E-A6AE-E6E6659B5FD1}"/>
              </a:ext>
            </a:extLst>
          </p:cNvPr>
          <p:cNvSpPr>
            <a:spLocks noGrp="1" noChangeArrowheads="1"/>
          </p:cNvSpPr>
          <p:nvPr>
            <p:ph type="body" idx="1"/>
          </p:nvPr>
        </p:nvSpPr>
        <p:spPr>
          <a:xfrm>
            <a:off x="711200" y="1828800"/>
            <a:ext cx="7806267" cy="3657600"/>
          </a:xfrm>
        </p:spPr>
        <p:txBody>
          <a:bodyPr/>
          <a:lstStyle/>
          <a:p>
            <a:pPr>
              <a:lnSpc>
                <a:spcPct val="80000"/>
              </a:lnSpc>
            </a:pPr>
            <a:r>
              <a:rPr lang="en-US" altLang="en-US" sz="2311"/>
              <a:t>Oral, but not transdermal estrogens, increase the need for L-thyroxine in women with hypothyroidism (Arafah, BM, NEJM, 344:1743)</a:t>
            </a:r>
          </a:p>
          <a:p>
            <a:pPr>
              <a:lnSpc>
                <a:spcPct val="80000"/>
              </a:lnSpc>
            </a:pPr>
            <a:r>
              <a:rPr lang="en-US" altLang="en-US" sz="2311"/>
              <a:t>Oral, but not transdermal estrogens, increase the need for GH replacement</a:t>
            </a:r>
          </a:p>
          <a:p>
            <a:pPr>
              <a:lnSpc>
                <a:spcPct val="80000"/>
              </a:lnSpc>
            </a:pPr>
            <a:r>
              <a:rPr lang="en-US" altLang="en-US" sz="2311"/>
              <a:t>Stopping oral estrogens leads to an elevated IGF-1 (hand swelling)</a:t>
            </a:r>
          </a:p>
          <a:p>
            <a:pPr>
              <a:lnSpc>
                <a:spcPct val="80000"/>
              </a:lnSpc>
            </a:pPr>
            <a:r>
              <a:rPr lang="en-US" altLang="en-US" sz="2311"/>
              <a:t>Patients on GH replacement should probably not be on oral estrogens</a:t>
            </a:r>
          </a:p>
          <a:p>
            <a:pPr>
              <a:lnSpc>
                <a:spcPct val="80000"/>
              </a:lnSpc>
            </a:pPr>
            <a:r>
              <a:rPr lang="en-US" altLang="en-US" sz="2311"/>
              <a:t>Treating adrenal insufficiency may unmask </a:t>
            </a:r>
            <a:r>
              <a:rPr lang="en-US" altLang="en-US" sz="2311" i="1"/>
              <a:t>Diabetes Insipidus</a:t>
            </a:r>
          </a:p>
          <a:p>
            <a:pPr>
              <a:lnSpc>
                <a:spcPct val="80000"/>
              </a:lnSpc>
              <a:buFontTx/>
              <a:buNone/>
            </a:pPr>
            <a:endParaRPr lang="en-US" altLang="en-US" sz="2311" i="1"/>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23CF19AB-F182-F258-2A10-52FBAA563688}"/>
              </a:ext>
            </a:extLst>
          </p:cNvPr>
          <p:cNvSpPr>
            <a:spLocks noGrp="1" noChangeArrowheads="1"/>
          </p:cNvSpPr>
          <p:nvPr>
            <p:ph type="title"/>
          </p:nvPr>
        </p:nvSpPr>
        <p:spPr>
          <a:xfrm>
            <a:off x="1061156" y="516467"/>
            <a:ext cx="6908800" cy="1016000"/>
          </a:xfrm>
        </p:spPr>
        <p:txBody>
          <a:bodyPr/>
          <a:lstStyle/>
          <a:p>
            <a:r>
              <a:rPr lang="en-US" altLang="en-US" dirty="0">
                <a:solidFill>
                  <a:schemeClr val="accent6"/>
                </a:solidFill>
              </a:rPr>
              <a:t>Hormonal Interactions </a:t>
            </a:r>
            <a:r>
              <a:rPr lang="en-US" altLang="en-US" i="1" dirty="0">
                <a:solidFill>
                  <a:schemeClr val="accent6"/>
                </a:solidFill>
              </a:rPr>
              <a:t>(3)</a:t>
            </a:r>
          </a:p>
        </p:txBody>
      </p:sp>
      <p:sp>
        <p:nvSpPr>
          <p:cNvPr id="187395" name="Rectangle 3">
            <a:extLst>
              <a:ext uri="{FF2B5EF4-FFF2-40B4-BE49-F238E27FC236}">
                <a16:creationId xmlns:a16="http://schemas.microsoft.com/office/drawing/2014/main" id="{FFCB36A0-0BC0-C005-ECED-52D6E0038751}"/>
              </a:ext>
            </a:extLst>
          </p:cNvPr>
          <p:cNvSpPr>
            <a:spLocks noGrp="1" noChangeArrowheads="1"/>
          </p:cNvSpPr>
          <p:nvPr>
            <p:ph type="body" idx="1"/>
          </p:nvPr>
        </p:nvSpPr>
        <p:spPr>
          <a:xfrm>
            <a:off x="539045" y="1363133"/>
            <a:ext cx="7899400" cy="3657600"/>
          </a:xfrm>
        </p:spPr>
        <p:txBody>
          <a:bodyPr/>
          <a:lstStyle/>
          <a:p>
            <a:pPr>
              <a:lnSpc>
                <a:spcPct val="90000"/>
              </a:lnSpc>
            </a:pPr>
            <a:r>
              <a:rPr lang="en-US" altLang="en-US" sz="2311" dirty="0"/>
              <a:t>Increased GH/ IGF-I leads to lower levels of cortisol (11</a:t>
            </a:r>
            <a:r>
              <a:rPr lang="en-US" altLang="en-US" sz="2311" dirty="0">
                <a:latin typeface="Symbol" pitchFamily="2" charset="2"/>
                <a:sym typeface="Symbol" pitchFamily="2" charset="2"/>
              </a:rPr>
              <a:t></a:t>
            </a:r>
            <a:r>
              <a:rPr lang="en-US" altLang="en-US" sz="2311" dirty="0"/>
              <a:t>-HSD1)</a:t>
            </a:r>
          </a:p>
          <a:p>
            <a:pPr lvl="1">
              <a:lnSpc>
                <a:spcPct val="90000"/>
              </a:lnSpc>
            </a:pPr>
            <a:r>
              <a:rPr lang="en-US" altLang="en-US" sz="2133" dirty="0"/>
              <a:t>Thus, treating a patient with hypopituitarism with GH will  decrease cortisol levels</a:t>
            </a:r>
          </a:p>
          <a:p>
            <a:pPr>
              <a:lnSpc>
                <a:spcPct val="90000"/>
              </a:lnSpc>
            </a:pPr>
            <a:r>
              <a:rPr lang="en-US" altLang="en-US" sz="2311" dirty="0"/>
              <a:t>We had one patient that was over-replaced on glucocorticoids, under-replaced on thyroid hormone and not treated with GH</a:t>
            </a:r>
          </a:p>
          <a:p>
            <a:pPr lvl="1">
              <a:lnSpc>
                <a:spcPct val="90000"/>
              </a:lnSpc>
            </a:pPr>
            <a:r>
              <a:rPr lang="en-US" altLang="en-US" sz="2133" dirty="0"/>
              <a:t>We started GH, decreased her glucocorticoids </a:t>
            </a:r>
          </a:p>
          <a:p>
            <a:pPr lvl="2">
              <a:lnSpc>
                <a:spcPct val="90000"/>
              </a:lnSpc>
              <a:buFontTx/>
              <a:buNone/>
            </a:pPr>
            <a:r>
              <a:rPr lang="en-US" altLang="en-US" dirty="0"/>
              <a:t>and increased her L-thyroxine</a:t>
            </a:r>
          </a:p>
          <a:p>
            <a:pPr lvl="1">
              <a:lnSpc>
                <a:spcPct val="90000"/>
              </a:lnSpc>
            </a:pPr>
            <a:r>
              <a:rPr lang="en-US" altLang="en-US" sz="2133" dirty="0"/>
              <a:t>she went into adrenal crisis</a:t>
            </a:r>
          </a:p>
          <a:p>
            <a:pPr>
              <a:lnSpc>
                <a:spcPct val="90000"/>
              </a:lnSpc>
            </a:pPr>
            <a:r>
              <a:rPr lang="en-US" altLang="en-US" sz="2311" i="1" dirty="0"/>
              <a:t>Make changes slowly</a:t>
            </a:r>
          </a:p>
          <a:p>
            <a:pPr>
              <a:lnSpc>
                <a:spcPct val="90000"/>
              </a:lnSpc>
            </a:pPr>
            <a:r>
              <a:rPr lang="en-US" altLang="en-US" sz="2311" i="1" dirty="0"/>
              <a:t>Monitor frequently</a:t>
            </a:r>
          </a:p>
          <a:p>
            <a:pPr>
              <a:lnSpc>
                <a:spcPct val="90000"/>
              </a:lnSpc>
            </a:pPr>
            <a:r>
              <a:rPr lang="en-US" altLang="en-US" sz="2311" i="1" dirty="0"/>
              <a:t>See a specialist</a:t>
            </a:r>
          </a:p>
        </p:txBody>
      </p:sp>
      <p:pic>
        <p:nvPicPr>
          <p:cNvPr id="187396" name="Picture 4">
            <a:extLst>
              <a:ext uri="{FF2B5EF4-FFF2-40B4-BE49-F238E27FC236}">
                <a16:creationId xmlns:a16="http://schemas.microsoft.com/office/drawing/2014/main" id="{E6ED360F-91EA-A447-244F-FCCBF1177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756" y="3554590"/>
            <a:ext cx="1192389" cy="1954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06A1CFB7-4AD3-76B6-B57F-C875C3955CE9}"/>
              </a:ext>
            </a:extLst>
          </p:cNvPr>
          <p:cNvSpPr>
            <a:spLocks noGrp="1" noChangeArrowheads="1"/>
          </p:cNvSpPr>
          <p:nvPr>
            <p:ph type="title"/>
          </p:nvPr>
        </p:nvSpPr>
        <p:spPr>
          <a:xfrm>
            <a:off x="1128889" y="663222"/>
            <a:ext cx="6908800" cy="1016000"/>
          </a:xfrm>
        </p:spPr>
        <p:txBody>
          <a:bodyPr/>
          <a:lstStyle/>
          <a:p>
            <a:r>
              <a:rPr lang="en-US" altLang="en-US" dirty="0">
                <a:solidFill>
                  <a:schemeClr val="accent6"/>
                </a:solidFill>
              </a:rPr>
              <a:t>What</a:t>
            </a:r>
            <a:r>
              <a:rPr lang="en-US" altLang="en-US" dirty="0">
                <a:solidFill>
                  <a:schemeClr val="accent6"/>
                </a:solidFill>
                <a:latin typeface="Arial" panose="020B0604020202020204" pitchFamily="34" charset="0"/>
              </a:rPr>
              <a:t>’</a:t>
            </a:r>
            <a:r>
              <a:rPr lang="en-US" altLang="ja-JP" dirty="0">
                <a:solidFill>
                  <a:schemeClr val="accent6"/>
                </a:solidFill>
              </a:rPr>
              <a:t>s the problem?</a:t>
            </a:r>
            <a:endParaRPr lang="en-US" altLang="en-US" dirty="0">
              <a:solidFill>
                <a:schemeClr val="accent6"/>
              </a:solidFill>
            </a:endParaRPr>
          </a:p>
        </p:txBody>
      </p:sp>
      <p:sp>
        <p:nvSpPr>
          <p:cNvPr id="191491" name="Rectangle 3">
            <a:extLst>
              <a:ext uri="{FF2B5EF4-FFF2-40B4-BE49-F238E27FC236}">
                <a16:creationId xmlns:a16="http://schemas.microsoft.com/office/drawing/2014/main" id="{36285A94-5CDB-6775-94CD-ED1B22D08CAA}"/>
              </a:ext>
            </a:extLst>
          </p:cNvPr>
          <p:cNvSpPr>
            <a:spLocks noGrp="1" noChangeArrowheads="1"/>
          </p:cNvSpPr>
          <p:nvPr>
            <p:ph type="body" idx="1"/>
          </p:nvPr>
        </p:nvSpPr>
        <p:spPr>
          <a:xfrm>
            <a:off x="1095022" y="1701800"/>
            <a:ext cx="6908800" cy="3657600"/>
          </a:xfrm>
        </p:spPr>
        <p:txBody>
          <a:bodyPr/>
          <a:lstStyle/>
          <a:p>
            <a:pPr>
              <a:lnSpc>
                <a:spcPct val="90000"/>
              </a:lnSpc>
              <a:defRPr/>
            </a:pPr>
            <a:r>
              <a:rPr lang="en-US" sz="2489" dirty="0">
                <a:cs typeface="+mn-cs"/>
              </a:rPr>
              <a:t>Most patients are on:</a:t>
            </a:r>
          </a:p>
          <a:p>
            <a:pPr>
              <a:lnSpc>
                <a:spcPct val="90000"/>
              </a:lnSpc>
              <a:defRPr/>
            </a:pPr>
            <a:r>
              <a:rPr lang="en-US" sz="2489" dirty="0">
                <a:cs typeface="+mn-cs"/>
              </a:rPr>
              <a:t>Too much cortisol</a:t>
            </a:r>
          </a:p>
          <a:p>
            <a:pPr>
              <a:lnSpc>
                <a:spcPct val="90000"/>
              </a:lnSpc>
              <a:defRPr/>
            </a:pPr>
            <a:r>
              <a:rPr lang="en-US" sz="2489" dirty="0">
                <a:cs typeface="+mn-cs"/>
              </a:rPr>
              <a:t>Not enough thyroid medication</a:t>
            </a:r>
          </a:p>
          <a:p>
            <a:pPr>
              <a:lnSpc>
                <a:spcPct val="90000"/>
              </a:lnSpc>
              <a:defRPr/>
            </a:pPr>
            <a:r>
              <a:rPr lang="en-US" sz="2489" dirty="0">
                <a:cs typeface="+mn-cs"/>
              </a:rPr>
              <a:t>Not enough growth hormone</a:t>
            </a:r>
          </a:p>
          <a:p>
            <a:pPr>
              <a:lnSpc>
                <a:spcPct val="90000"/>
              </a:lnSpc>
              <a:defRPr/>
            </a:pPr>
            <a:r>
              <a:rPr lang="en-US" sz="2489" dirty="0">
                <a:cs typeface="+mn-cs"/>
              </a:rPr>
              <a:t>Not on testosterone</a:t>
            </a:r>
          </a:p>
          <a:p>
            <a:pPr>
              <a:lnSpc>
                <a:spcPct val="90000"/>
              </a:lnSpc>
              <a:defRPr/>
            </a:pPr>
            <a:r>
              <a:rPr lang="en-US" sz="2489" dirty="0">
                <a:cs typeface="+mn-cs"/>
              </a:rPr>
              <a:t>Not on stimulants</a:t>
            </a:r>
          </a:p>
          <a:p>
            <a:pPr>
              <a:lnSpc>
                <a:spcPct val="90000"/>
              </a:lnSpc>
              <a:defRPr/>
            </a:pPr>
            <a:r>
              <a:rPr lang="en-US" sz="2489" dirty="0">
                <a:cs typeface="+mn-cs"/>
              </a:rPr>
              <a:t>Not on oxytocin</a:t>
            </a:r>
          </a:p>
          <a:p>
            <a:pPr>
              <a:lnSpc>
                <a:spcPct val="90000"/>
              </a:lnSpc>
              <a:defRPr/>
            </a:pPr>
            <a:r>
              <a:rPr lang="en-US" sz="2489" dirty="0">
                <a:cs typeface="+mn-cs"/>
              </a:rPr>
              <a:t>Leads to </a:t>
            </a:r>
            <a:r>
              <a:rPr lang="en-US" sz="2489" u="sng" dirty="0">
                <a:cs typeface="+mn-cs"/>
              </a:rPr>
              <a:t>fatigue</a:t>
            </a:r>
            <a:r>
              <a:rPr lang="en-US" sz="2489" dirty="0">
                <a:cs typeface="+mn-cs"/>
              </a:rPr>
              <a:t>, </a:t>
            </a:r>
            <a:r>
              <a:rPr lang="en-US" sz="2489" u="sng" dirty="0">
                <a:cs typeface="+mn-cs"/>
              </a:rPr>
              <a:t>weight gain</a:t>
            </a:r>
            <a:r>
              <a:rPr lang="en-US" sz="2489" dirty="0">
                <a:cs typeface="+mn-cs"/>
              </a:rPr>
              <a:t> and </a:t>
            </a:r>
            <a:r>
              <a:rPr lang="en-US" sz="2489" u="sng" dirty="0">
                <a:cs typeface="+mn-cs"/>
              </a:rPr>
              <a:t>depression</a:t>
            </a:r>
            <a:r>
              <a:rPr lang="en-US" sz="2489" dirty="0">
                <a:cs typeface="+mn-cs"/>
              </a:rPr>
              <a:t>.</a:t>
            </a:r>
          </a:p>
          <a:p>
            <a:pPr>
              <a:lnSpc>
                <a:spcPct val="90000"/>
              </a:lnSpc>
              <a:defRPr/>
            </a:pPr>
            <a:r>
              <a:rPr lang="en-US" sz="2489" dirty="0">
                <a:cs typeface="+mn-cs"/>
              </a:rPr>
              <a:t>Get your doses adjusted!</a:t>
            </a:r>
          </a:p>
          <a:p>
            <a:pPr>
              <a:lnSpc>
                <a:spcPct val="90000"/>
              </a:lnSpc>
              <a:defRPr/>
            </a:pPr>
            <a:r>
              <a:rPr lang="en-US" sz="2489" dirty="0">
                <a:cs typeface="+mn-cs"/>
              </a:rPr>
              <a:t>See an expert!</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120B5EDF-2C7D-2025-2C9D-A6EC4319367E}"/>
              </a:ext>
            </a:extLst>
          </p:cNvPr>
          <p:cNvSpPr>
            <a:spLocks noGrp="1" noChangeArrowheads="1"/>
          </p:cNvSpPr>
          <p:nvPr>
            <p:ph type="title"/>
          </p:nvPr>
        </p:nvSpPr>
        <p:spPr>
          <a:xfrm>
            <a:off x="878305" y="1622499"/>
            <a:ext cx="2430380" cy="3613003"/>
          </a:xfrm>
        </p:spPr>
        <p:txBody>
          <a:bodyPr>
            <a:normAutofit/>
          </a:bodyPr>
          <a:lstStyle/>
          <a:p>
            <a:pPr>
              <a:lnSpc>
                <a:spcPct val="90000"/>
              </a:lnSpc>
              <a:defRPr/>
            </a:pPr>
            <a:r>
              <a:rPr lang="en-US" sz="3644" dirty="0">
                <a:solidFill>
                  <a:srgbClr val="C00000"/>
                </a:solidFill>
                <a:cs typeface="+mj-cs"/>
              </a:rPr>
              <a:t>Who runs the best pituitary patient conference?</a:t>
            </a:r>
          </a:p>
        </p:txBody>
      </p:sp>
      <p:sp>
        <p:nvSpPr>
          <p:cNvPr id="194563" name="Rectangle 3">
            <a:extLst>
              <a:ext uri="{FF2B5EF4-FFF2-40B4-BE49-F238E27FC236}">
                <a16:creationId xmlns:a16="http://schemas.microsoft.com/office/drawing/2014/main" id="{A504259C-BC80-0C17-66A8-3D92BC03ADB8}"/>
              </a:ext>
            </a:extLst>
          </p:cNvPr>
          <p:cNvSpPr>
            <a:spLocks noGrp="1" noChangeArrowheads="1"/>
          </p:cNvSpPr>
          <p:nvPr>
            <p:ph type="body" idx="1"/>
          </p:nvPr>
        </p:nvSpPr>
        <p:spPr>
          <a:xfrm>
            <a:off x="4027615" y="1737474"/>
            <a:ext cx="4152298" cy="3498028"/>
          </a:xfrm>
        </p:spPr>
        <p:txBody>
          <a:bodyPr>
            <a:normAutofit/>
          </a:bodyPr>
          <a:lstStyle/>
          <a:p>
            <a:pPr>
              <a:defRPr/>
            </a:pPr>
            <a:r>
              <a:rPr lang="en-US" dirty="0">
                <a:cs typeface="+mn-cs"/>
              </a:rPr>
              <a:t>The Magic Foundation </a:t>
            </a:r>
          </a:p>
          <a:p>
            <a:pPr>
              <a:defRPr/>
            </a:pPr>
            <a:r>
              <a:rPr lang="en-US" dirty="0">
                <a:cs typeface="+mn-cs"/>
              </a:rPr>
              <a:t>Thanks to Dianne </a:t>
            </a:r>
            <a:r>
              <a:rPr lang="en-US" dirty="0" err="1">
                <a:cs typeface="+mn-cs"/>
              </a:rPr>
              <a:t>Kremidas</a:t>
            </a:r>
            <a:r>
              <a:rPr lang="en-US" dirty="0">
                <a:cs typeface="+mn-cs"/>
              </a:rPr>
              <a:t> for putting on a great conference</a:t>
            </a:r>
          </a:p>
          <a:p>
            <a:pPr>
              <a:buFontTx/>
              <a:buNone/>
              <a:defRPr/>
            </a:pPr>
            <a:endParaRPr lang="en-US" dirty="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C87D7B2-A9C2-A22C-9C11-60103A868058}"/>
              </a:ext>
            </a:extLst>
          </p:cNvPr>
          <p:cNvSpPr>
            <a:spLocks noGrp="1" noChangeArrowheads="1"/>
          </p:cNvSpPr>
          <p:nvPr>
            <p:ph type="title"/>
          </p:nvPr>
        </p:nvSpPr>
        <p:spPr>
          <a:xfrm>
            <a:off x="440267" y="584200"/>
            <a:ext cx="6908800" cy="1016000"/>
          </a:xfrm>
        </p:spPr>
        <p:txBody>
          <a:bodyPr/>
          <a:lstStyle/>
          <a:p>
            <a:pPr>
              <a:defRPr/>
            </a:pPr>
            <a:r>
              <a:rPr lang="en-US" altLang="en-US" sz="3200" dirty="0">
                <a:solidFill>
                  <a:srgbClr val="FFC000"/>
                </a:solidFill>
              </a:rPr>
              <a:t>See an expert</a:t>
            </a:r>
            <a:br>
              <a:rPr lang="en-US" altLang="en-US" sz="3200" dirty="0">
                <a:solidFill>
                  <a:srgbClr val="FFC000"/>
                </a:solidFill>
              </a:rPr>
            </a:br>
            <a:r>
              <a:rPr lang="en-US" altLang="en-US" sz="3200" dirty="0">
                <a:solidFill>
                  <a:srgbClr val="FFC000"/>
                </a:solidFill>
              </a:rPr>
              <a:t>Listen again</a:t>
            </a:r>
            <a:endParaRPr lang="en-US" sz="3200" dirty="0">
              <a:solidFill>
                <a:srgbClr val="FFC000"/>
              </a:solidFill>
              <a:cs typeface="+mj-cs"/>
            </a:endParaRPr>
          </a:p>
        </p:txBody>
      </p:sp>
      <p:sp>
        <p:nvSpPr>
          <p:cNvPr id="5" name="Rectangle 3">
            <a:extLst>
              <a:ext uri="{FF2B5EF4-FFF2-40B4-BE49-F238E27FC236}">
                <a16:creationId xmlns:a16="http://schemas.microsoft.com/office/drawing/2014/main" id="{E1ABD65C-A4A6-3A7E-5D43-41C98EBFEACA}"/>
              </a:ext>
            </a:extLst>
          </p:cNvPr>
          <p:cNvSpPr txBox="1">
            <a:spLocks noChangeArrowheads="1"/>
          </p:cNvSpPr>
          <p:nvPr/>
        </p:nvSpPr>
        <p:spPr bwMode="auto">
          <a:xfrm>
            <a:off x="1049867" y="1961444"/>
            <a:ext cx="7243234" cy="3657600"/>
          </a:xfrm>
          <a:prstGeom prst="rect">
            <a:avLst/>
          </a:prstGeom>
          <a:noFill/>
          <a:ln>
            <a:noFill/>
          </a:ln>
          <a:effectLst/>
        </p:spPr>
        <p:txBody>
          <a:bodyPr lIns="80434" tIns="39511" rIns="80434" bIns="39511"/>
          <a:lstStyle>
            <a:lvl1pPr marL="342900" indent="-342900" algn="l" rtl="0" eaLnBrk="0" fontAlgn="base" hangingPunct="0">
              <a:spcBef>
                <a:spcPct val="20000"/>
              </a:spcBef>
              <a:spcAft>
                <a:spcPct val="0"/>
              </a:spcAft>
              <a:buClr>
                <a:schemeClr val="tx1"/>
              </a:buClr>
              <a:buSzPct val="10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9pPr>
          </a:lstStyle>
          <a:p>
            <a:pPr>
              <a:defRPr/>
            </a:pPr>
            <a:r>
              <a:rPr lang="en-US" sz="2000" dirty="0">
                <a:solidFill>
                  <a:srgbClr val="FF0000"/>
                </a:solidFill>
                <a:uFill>
                  <a:solidFill>
                    <a:schemeClr val="tx1"/>
                  </a:solidFill>
                </a:uFill>
                <a:cs typeface="+mn-cs"/>
              </a:rPr>
              <a:t>Talk will be posted at </a:t>
            </a:r>
            <a:r>
              <a:rPr lang="en-US" sz="2000" dirty="0">
                <a:solidFill>
                  <a:srgbClr val="FF0000"/>
                </a:solidFill>
                <a:uFill>
                  <a:solidFill>
                    <a:schemeClr val="tx1"/>
                  </a:solidFill>
                </a:uFill>
                <a:cs typeface="+mn-cs"/>
                <a:hlinkClick r:id="rId2">
                  <a:extLst>
                    <a:ext uri="{A12FA001-AC4F-418D-AE19-62706E023703}">
                      <ahyp:hlinkClr xmlns:ahyp="http://schemas.microsoft.com/office/drawing/2018/hyperlinkcolor" val="tx"/>
                    </a:ext>
                  </a:extLst>
                </a:hlinkClick>
              </a:rPr>
              <a:t>www.goodhormonehealth.com</a:t>
            </a:r>
            <a:r>
              <a:rPr lang="en-US" sz="2000" dirty="0">
                <a:solidFill>
                  <a:srgbClr val="FF0000"/>
                </a:solidFill>
                <a:uFill>
                  <a:solidFill>
                    <a:schemeClr val="tx1"/>
                  </a:solidFill>
                </a:uFill>
                <a:cs typeface="+mn-cs"/>
              </a:rPr>
              <a:t> in a few days</a:t>
            </a:r>
          </a:p>
          <a:p>
            <a:pPr marL="0">
              <a:spcBef>
                <a:spcPts val="0"/>
              </a:spcBef>
              <a:spcAft>
                <a:spcPts val="0"/>
              </a:spcAft>
            </a:pPr>
            <a:r>
              <a:rPr lang="en-US" sz="2000" u="sng" dirty="0">
                <a:solidFill>
                  <a:srgbClr val="FF0000"/>
                </a:solidFill>
                <a:latin typeface="Times New Roman" panose="02020603050405020304" pitchFamily="18" charset="0"/>
                <a:cs typeface="Times New Roman" panose="02020603050405020304" pitchFamily="18" charset="0"/>
                <a:hlinkClick r:id="rId3" tooltip="https://www.goodhormonehealth.com/webinars/">
                  <a:extLst>
                    <a:ext uri="{A12FA001-AC4F-418D-AE19-62706E023703}">
                      <ahyp:hlinkClr xmlns:ahyp="http://schemas.microsoft.com/office/drawing/2018/hyperlinkcolor" val="tx"/>
                    </a:ext>
                  </a:extLst>
                </a:hlinkClick>
              </a:rPr>
              <a:t>https://www.goodhormonehealth.com/webinars/</a:t>
            </a:r>
            <a:endParaRPr lang="en-US" sz="2000" dirty="0">
              <a:solidFill>
                <a:srgbClr val="FF0000"/>
              </a:solidFill>
              <a:latin typeface="Times New Roman" panose="02020603050405020304" pitchFamily="18" charset="0"/>
              <a:cs typeface="Times New Roman" panose="02020603050405020304" pitchFamily="18" charset="0"/>
            </a:endParaRPr>
          </a:p>
          <a:p>
            <a:pPr marL="0">
              <a:spcBef>
                <a:spcPts val="0"/>
              </a:spcBef>
              <a:spcAft>
                <a:spcPts val="0"/>
              </a:spcAft>
            </a:pPr>
            <a:r>
              <a:rPr lang="en-US" sz="2000" u="sng" dirty="0">
                <a:solidFill>
                  <a:srgbClr val="FF0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https://www.youtube.com/channel/UCC02VSVWL11qk1HUuT4ksoA</a:t>
            </a:r>
            <a:endParaRPr lang="en-US" sz="2000" u="sng" dirty="0">
              <a:solidFill>
                <a:srgbClr val="FF0000"/>
              </a:solidFill>
              <a:latin typeface="Times New Roman" panose="02020603050405020304" pitchFamily="18" charset="0"/>
              <a:cs typeface="Times New Roman" panose="02020603050405020304" pitchFamily="18" charset="0"/>
            </a:endParaRPr>
          </a:p>
          <a:p>
            <a:pPr marL="0">
              <a:spcBef>
                <a:spcPts val="0"/>
              </a:spcBef>
              <a:spcAft>
                <a:spcPts val="0"/>
              </a:spcAft>
            </a:pPr>
            <a:r>
              <a:rPr lang="en-US" sz="2000" u="sng" dirty="0">
                <a:solidFill>
                  <a:srgbClr val="FF0000"/>
                </a:solidFill>
                <a:latin typeface="Times New Roman" panose="02020603050405020304" pitchFamily="18" charset="0"/>
                <a:cs typeface="Times New Roman" panose="02020603050405020304" pitchFamily="18" charset="0"/>
                <a:hlinkClick r:id="rId5" tooltip="https://www.facebook.com/goodhormonehealth/">
                  <a:extLst>
                    <a:ext uri="{A12FA001-AC4F-418D-AE19-62706E023703}">
                      <ahyp:hlinkClr xmlns:ahyp="http://schemas.microsoft.com/office/drawing/2018/hyperlinkcolor" val="tx"/>
                    </a:ext>
                  </a:extLst>
                </a:hlinkClick>
              </a:rPr>
              <a:t>https://www.facebook.com/goodhormonehealth/</a:t>
            </a:r>
            <a:r>
              <a:rPr lang="en-US" sz="2000" dirty="0">
                <a:solidFill>
                  <a:srgbClr val="FF0000"/>
                </a:solidFill>
                <a:highlight>
                  <a:srgbClr val="FFFFFF"/>
                </a:highlight>
                <a:latin typeface="Times New Roman" panose="02020603050405020304" pitchFamily="18" charset="0"/>
                <a:cs typeface="Times New Roman" panose="02020603050405020304" pitchFamily="18" charset="0"/>
              </a:rPr>
              <a:t> </a:t>
            </a:r>
            <a:r>
              <a:rPr lang="en-US" sz="2000" b="1" dirty="0">
                <a:solidFill>
                  <a:srgbClr val="FF0000"/>
                </a:solidFill>
                <a:highlight>
                  <a:srgbClr val="FFFFFF"/>
                </a:highlight>
                <a:latin typeface="Times New Roman" panose="02020603050405020304" pitchFamily="18" charset="0"/>
                <a:cs typeface="Times New Roman" panose="02020603050405020304" pitchFamily="18" charset="0"/>
              </a:rPr>
              <a:t> </a:t>
            </a:r>
            <a:endParaRPr lang="en-US" sz="2000" dirty="0">
              <a:solidFill>
                <a:srgbClr val="FF0000"/>
              </a:solidFill>
              <a:uFill>
                <a:solidFill>
                  <a:schemeClr val="tx1"/>
                </a:solidFill>
              </a:uFill>
              <a:cs typeface="+mn-cs"/>
            </a:endParaRPr>
          </a:p>
          <a:p>
            <a:pPr>
              <a:defRPr/>
            </a:pPr>
            <a:r>
              <a:rPr lang="en-US" sz="2000" dirty="0">
                <a:solidFill>
                  <a:srgbClr val="FF0000"/>
                </a:solidFill>
                <a:uFill>
                  <a:solidFill>
                    <a:schemeClr val="tx1"/>
                  </a:solidFill>
                </a:uFill>
                <a:cs typeface="+mn-cs"/>
              </a:rPr>
              <a:t>Schedule an appointment on </a:t>
            </a:r>
            <a:r>
              <a:rPr lang="en-US" sz="2000" dirty="0">
                <a:solidFill>
                  <a:srgbClr val="FF0000"/>
                </a:solidFill>
                <a:uFill>
                  <a:solidFill>
                    <a:schemeClr val="tx1"/>
                  </a:solidFill>
                </a:uFill>
                <a:hlinkClick r:id="rId2">
                  <a:extLst>
                    <a:ext uri="{A12FA001-AC4F-418D-AE19-62706E023703}">
                      <ahyp:hlinkClr xmlns:ahyp="http://schemas.microsoft.com/office/drawing/2018/hyperlinkcolor" val="tx"/>
                    </a:ext>
                  </a:extLst>
                </a:hlinkClick>
              </a:rPr>
              <a:t>www.goodhormonehealth.com</a:t>
            </a:r>
            <a:r>
              <a:rPr lang="en-US" sz="2000" dirty="0">
                <a:solidFill>
                  <a:srgbClr val="FF0000"/>
                </a:solidFill>
                <a:uFill>
                  <a:solidFill>
                    <a:schemeClr val="tx1"/>
                  </a:solidFill>
                </a:uFill>
              </a:rPr>
              <a:t> </a:t>
            </a:r>
            <a:endParaRPr lang="en-US" sz="2000" dirty="0">
              <a:solidFill>
                <a:srgbClr val="FF0000"/>
              </a:solidFill>
              <a:uFill>
                <a:solidFill>
                  <a:schemeClr val="tx1"/>
                </a:solidFill>
              </a:uFill>
              <a:cs typeface="+mn-cs"/>
            </a:endParaRPr>
          </a:p>
          <a:p>
            <a:pPr>
              <a:defRPr/>
            </a:pPr>
            <a:r>
              <a:rPr lang="en-US" sz="2000" u="sng" dirty="0">
                <a:solidFill>
                  <a:srgbClr val="FF0000"/>
                </a:solidFill>
                <a:cs typeface="+mn-cs"/>
              </a:rPr>
              <a:t>Please email us at </a:t>
            </a:r>
            <a:r>
              <a:rPr lang="en-US" sz="2000" u="sng" dirty="0">
                <a:solidFill>
                  <a:srgbClr val="FF0000"/>
                </a:solidFill>
                <a:cs typeface="+mn-cs"/>
                <a:hlinkClick r:id="rId6">
                  <a:extLst>
                    <a:ext uri="{A12FA001-AC4F-418D-AE19-62706E023703}">
                      <ahyp:hlinkClr xmlns:ahyp="http://schemas.microsoft.com/office/drawing/2018/hyperlinkcolor" val="tx"/>
                    </a:ext>
                  </a:extLst>
                </a:hlinkClick>
              </a:rPr>
              <a:t>mail@goodhormonehealth.com</a:t>
            </a:r>
            <a:endParaRPr lang="en-US" sz="2000" u="sng" dirty="0">
              <a:solidFill>
                <a:srgbClr val="FF0000"/>
              </a:solidFill>
              <a:cs typeface="+mn-cs"/>
            </a:endParaRPr>
          </a:p>
          <a:p>
            <a:pPr>
              <a:defRPr/>
            </a:pPr>
            <a:r>
              <a:rPr lang="en-US" sz="2000" u="sng" dirty="0">
                <a:solidFill>
                  <a:srgbClr val="FF0000"/>
                </a:solidFill>
                <a:cs typeface="+mn-cs"/>
              </a:rPr>
              <a:t>It will also be on Dr. Friedman’s podcast channel-</a:t>
            </a:r>
            <a:r>
              <a:rPr lang="en-US" sz="2000" dirty="0">
                <a:solidFill>
                  <a:srgbClr val="FF0000"/>
                </a:solidFill>
              </a:rPr>
              <a:t> available on </a:t>
            </a:r>
            <a:r>
              <a:rPr lang="en-US" sz="2000" dirty="0" err="1">
                <a:solidFill>
                  <a:srgbClr val="FF0000"/>
                </a:solidFill>
              </a:rPr>
              <a:t>spotify</a:t>
            </a:r>
            <a:r>
              <a:rPr lang="en-US" sz="2000" dirty="0">
                <a:solidFill>
                  <a:srgbClr val="FF0000"/>
                </a:solidFill>
              </a:rPr>
              <a:t>, apple podcasts, </a:t>
            </a:r>
            <a:r>
              <a:rPr lang="en-US" sz="2000" dirty="0" err="1">
                <a:solidFill>
                  <a:srgbClr val="FF0000"/>
                </a:solidFill>
              </a:rPr>
              <a:t>iheartradio</a:t>
            </a:r>
            <a:r>
              <a:rPr lang="en-US" sz="2000" dirty="0">
                <a:solidFill>
                  <a:srgbClr val="FF0000"/>
                </a:solidFill>
              </a:rPr>
              <a:t>, </a:t>
            </a:r>
            <a:r>
              <a:rPr lang="en-US" sz="2000" dirty="0" err="1">
                <a:solidFill>
                  <a:srgbClr val="FF0000"/>
                </a:solidFill>
              </a:rPr>
              <a:t>podcastidex</a:t>
            </a:r>
            <a:r>
              <a:rPr lang="en-US" sz="2000" dirty="0">
                <a:solidFill>
                  <a:srgbClr val="FF0000"/>
                </a:solidFill>
              </a:rPr>
              <a:t>, and amazon music</a:t>
            </a:r>
          </a:p>
          <a:p>
            <a:pPr>
              <a:defRPr/>
            </a:pPr>
            <a:endParaRPr lang="en-US" sz="2133" u="sng" dirty="0">
              <a:solidFill>
                <a:srgbClr val="FAFD00"/>
              </a:solidFill>
              <a:cs typeface="+mn-c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B983FE80-B3C6-6B4E-9274-04001600E9A0}"/>
              </a:ext>
            </a:extLst>
          </p:cNvPr>
          <p:cNvSpPr>
            <a:spLocks noGrp="1" noChangeArrowheads="1"/>
          </p:cNvSpPr>
          <p:nvPr>
            <p:ph type="title"/>
          </p:nvPr>
        </p:nvSpPr>
        <p:spPr>
          <a:xfrm>
            <a:off x="1085850" y="1028700"/>
            <a:ext cx="5829300" cy="857250"/>
          </a:xfrm>
        </p:spPr>
        <p:txBody>
          <a:bodyPr/>
          <a:lstStyle/>
          <a:p>
            <a:pPr>
              <a:defRPr/>
            </a:pPr>
            <a:r>
              <a:rPr lang="en-US" altLang="en-US" sz="2700" dirty="0">
                <a:solidFill>
                  <a:srgbClr val="FF0000"/>
                </a:solidFill>
                <a:latin typeface="Goudy Old Style" charset="0"/>
              </a:rPr>
              <a:t>Questions? </a:t>
            </a:r>
            <a:endParaRPr lang="en-US" sz="2700" dirty="0"/>
          </a:p>
        </p:txBody>
      </p:sp>
    </p:spTree>
    <p:extLst>
      <p:ext uri="{BB962C8B-B14F-4D97-AF65-F5344CB8AC3E}">
        <p14:creationId xmlns:p14="http://schemas.microsoft.com/office/powerpoint/2010/main" val="2910136309"/>
      </p:ext>
    </p:extLst>
  </p:cSld>
  <p:clrMapOvr>
    <a:masterClrMapping/>
  </p:clrMapOvr>
</p:sld>
</file>

<file path=ppt/theme/theme1.xml><?xml version="1.0" encoding="utf-8"?>
<a:theme xmlns:a="http://schemas.openxmlformats.org/drawingml/2006/main" name="Dr.Da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kwell">
      <a:majorFont>
        <a:latin typeface="Goudy Old Style"/>
        <a:ea typeface=""/>
        <a:cs typeface=""/>
        <a:font script="Jpan" typeface="ＭＳ 明朝"/>
      </a:majorFont>
      <a:minorFont>
        <a:latin typeface="Goudy Old Style"/>
        <a:ea typeface=""/>
        <a:cs typeface=""/>
        <a:font script="Jpan" typeface="ＭＳ 明朝"/>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Dr.Dae.thmx</Template>
  <TotalTime>6872</TotalTime>
  <Words>6886</Words>
  <Application>Microsoft Macintosh PowerPoint</Application>
  <PresentationFormat>On-screen Show (4:3)</PresentationFormat>
  <Paragraphs>701</Paragraphs>
  <Slides>97</Slides>
  <Notes>90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97</vt:i4>
      </vt:variant>
    </vt:vector>
  </HeadingPairs>
  <TitlesOfParts>
    <vt:vector size="106" baseType="lpstr">
      <vt:lpstr>ＭＳ Ｐゴシック</vt:lpstr>
      <vt:lpstr>Aptos</vt:lpstr>
      <vt:lpstr>Arial</vt:lpstr>
      <vt:lpstr>BlinkMacSystemFont</vt:lpstr>
      <vt:lpstr>Calibri</vt:lpstr>
      <vt:lpstr>Goudy Old Style</vt:lpstr>
      <vt:lpstr>Symbol</vt:lpstr>
      <vt:lpstr>Times New Roman</vt:lpstr>
      <vt:lpstr>Dr.Dae</vt:lpstr>
      <vt:lpstr>Theodore C. Friedman, M.D., Ph.D.  (the Wiz)  Professor of Medicine-UCLA Chairman, Department of Internal Medicine Charles R. Drew University Dr. Friedman’s Endocrinology Clinic Optimal Replacement for Hypopituitarism  Adult division of the 30th Annual Magic Foundation Convention  Chicago  July 12, 2024  </vt:lpstr>
      <vt:lpstr>Outline</vt:lpstr>
      <vt:lpstr>Pituitary Hormone Replacement What’s the Big Deal?</vt:lpstr>
      <vt:lpstr>What’s the Big Deal, Doc? (cont.)</vt:lpstr>
      <vt:lpstr>Hormonal Axes</vt:lpstr>
      <vt:lpstr>Order of Hormone Deficiencies</vt:lpstr>
      <vt:lpstr>Causes of Hypopituitarism</vt:lpstr>
      <vt:lpstr>Pituitary Causes of Hypopituitarism</vt:lpstr>
      <vt:lpstr>Stalk/Hypothalamic Causes of Hypopituitarism</vt:lpstr>
      <vt:lpstr>Microadenomas and hypopituitarism (Yuen et al, 2008)</vt:lpstr>
      <vt:lpstr>Microadenomas and hypopituitarism</vt:lpstr>
      <vt:lpstr>Traumatic Brain Injury</vt:lpstr>
      <vt:lpstr>Traumatic Brain Injury</vt:lpstr>
      <vt:lpstr>Sheehan’s syndrome</vt:lpstr>
      <vt:lpstr>Sheehan’s syndrome</vt:lpstr>
      <vt:lpstr>Sheehan’s syndrome</vt:lpstr>
      <vt:lpstr>Glucocorticoid Insufficiency  </vt:lpstr>
      <vt:lpstr>Glucocorticoid Insufficiency Diagnosis</vt:lpstr>
      <vt:lpstr>Standard  (1 hr) Cosyntropin Test</vt:lpstr>
      <vt:lpstr>ITT/ metyrapone Tests</vt:lpstr>
      <vt:lpstr>Daily Cortisol Production Rate In Man</vt:lpstr>
      <vt:lpstr>Reminder</vt:lpstr>
      <vt:lpstr>Cortisol, the right and wrong way to give</vt:lpstr>
      <vt:lpstr>Cortisol, the right and wrong way to give (2)</vt:lpstr>
      <vt:lpstr>PowerPoint Presentation</vt:lpstr>
      <vt:lpstr>Glucocorticoid Replacement  (If Adrenal Crisis coming on)</vt:lpstr>
      <vt:lpstr>Subcutaneous Cortisol</vt:lpstr>
      <vt:lpstr>Monitoring Glucocorticoid Replacement</vt:lpstr>
      <vt:lpstr>PowerPoint Presentation</vt:lpstr>
      <vt:lpstr>Adrenal Fatigue-Fiction</vt:lpstr>
      <vt:lpstr>Adrenal Fatigue-Fact</vt:lpstr>
      <vt:lpstr>Central Hypothyroidism</vt:lpstr>
      <vt:lpstr>Central Hypothyroidism-Treatment</vt:lpstr>
      <vt:lpstr>Central Hypothyroidism Treatment</vt:lpstr>
      <vt:lpstr>Central Hypothyroidism-Treatment-Desiccated Thyroid</vt:lpstr>
      <vt:lpstr>Hypothyroidism Treatment-Desiccated Thyroid- JCEM article</vt:lpstr>
      <vt:lpstr>Hypothyroidism Treatment-Desiccated Thyroid- JCEM article</vt:lpstr>
      <vt:lpstr>Hypothyroidism Treatment-Desiccated Thyroid- JCEM article</vt:lpstr>
      <vt:lpstr>Hypothyroidism Treatment-Desiccated Thyroid- JCEM article</vt:lpstr>
      <vt:lpstr>Hypothyroidism Treatment-Desiccated Thyroid- JCEM article</vt:lpstr>
      <vt:lpstr>Hypothyroidism Treatment-Desiccated Thyroid- my comments</vt:lpstr>
      <vt:lpstr>Hypothyroidism Treatment-Desiccated Thyroid- my comments</vt:lpstr>
      <vt:lpstr>Hypothyroidism Treatment-Desiccated Thyroid- my comments</vt:lpstr>
      <vt:lpstr>Shakir 2022 JCEM</vt:lpstr>
      <vt:lpstr>Methods</vt:lpstr>
      <vt:lpstr>Results</vt:lpstr>
      <vt:lpstr>Hoang gave a Product talk at the 2021 Endocrine Society </vt:lpstr>
      <vt:lpstr>Hoang’s comments</vt:lpstr>
      <vt:lpstr>Dr. Friedman’s comments</vt:lpstr>
      <vt:lpstr>Central Hypothyroidism-L-T4/L-T3 treatment</vt:lpstr>
      <vt:lpstr>Central Hypothyroidism-selenium</vt:lpstr>
      <vt:lpstr>Growth hormone, not just for kids </vt:lpstr>
      <vt:lpstr>Growth Hormone Deficiency</vt:lpstr>
      <vt:lpstr>Growth Hormone Deficiency</vt:lpstr>
      <vt:lpstr>Growth Hormone Deficiency</vt:lpstr>
      <vt:lpstr>Growth Hormone Deficiency-Diagnosis</vt:lpstr>
      <vt:lpstr>Growth Hormone Deficiency-Diagnosis</vt:lpstr>
      <vt:lpstr>IGF-1 is only a screening test</vt:lpstr>
      <vt:lpstr>Current AGHD Testing</vt:lpstr>
      <vt:lpstr>Glucagon and Macrilen Stimulation Tests</vt:lpstr>
      <vt:lpstr>Mild Growth Hormone Deficiency Versus Mild Cortisol Deficiency - Which One Should You Treat?</vt:lpstr>
      <vt:lpstr>Adult Growth Hormone Treatment-My Approach</vt:lpstr>
      <vt:lpstr>Oral Estrogen/birth control pills</vt:lpstr>
      <vt:lpstr>Treatment of Growth Hormone Deficiency</vt:lpstr>
      <vt:lpstr>Long-Acting Growth Hormone Analogues</vt:lpstr>
      <vt:lpstr>Long-Acting Growth Hormone Analogues</vt:lpstr>
      <vt:lpstr>Diabetes Insipidus (now called Arginine Vasopressin Deficiency)</vt:lpstr>
      <vt:lpstr>Diabetes Insipidus (2)</vt:lpstr>
      <vt:lpstr>Diabetes Insipidus (cont.)</vt:lpstr>
      <vt:lpstr>Oxytocin: the love hormone </vt:lpstr>
      <vt:lpstr>Oxytocin</vt:lpstr>
      <vt:lpstr>Abnormalities Of Gonadotropes (women)</vt:lpstr>
      <vt:lpstr>What To Do If You Have Gonadotropin Dysfunction?</vt:lpstr>
      <vt:lpstr>Estrogen Replacement in Women</vt:lpstr>
      <vt:lpstr>Estrogen Replacement in Women  (cont.)</vt:lpstr>
      <vt:lpstr>Oral Estrogen Replacement,  But Not Other Routes</vt:lpstr>
      <vt:lpstr>Oral Estrogen Replacement,  But Not Other Routes (2)</vt:lpstr>
      <vt:lpstr>Reminder, the common medicine you should never take if on growth hormone </vt:lpstr>
      <vt:lpstr>What Type of Estrogen is Best?</vt:lpstr>
      <vt:lpstr>Should You Take Estrogen/Progesterone to Induce A Period?</vt:lpstr>
      <vt:lpstr>Testosterone, not just for men </vt:lpstr>
      <vt:lpstr>The Physiologic Role Of Testosterone In Women Remains Poorly Understood</vt:lpstr>
      <vt:lpstr>Potential Benefits of Androgen Supplementation in Women</vt:lpstr>
      <vt:lpstr>Potential Adverse Effects Associated with Testosterone Supplementation</vt:lpstr>
      <vt:lpstr>Testosterone in Women with Hypopituitarism </vt:lpstr>
      <vt:lpstr>Severe Androgen Deficiency in Women with Hypopituitarism</vt:lpstr>
      <vt:lpstr>Treatment  of Androgen Deficiency in Women with Hypopituitarism</vt:lpstr>
      <vt:lpstr>DHEA in Women with Hypopituitarism</vt:lpstr>
      <vt:lpstr>Stimulants to treat pituitary apathy</vt:lpstr>
      <vt:lpstr>Apathetic Depression in Hypopituitarism </vt:lpstr>
      <vt:lpstr>Hormonal Interactions</vt:lpstr>
      <vt:lpstr>Hormonal Interactions (2)</vt:lpstr>
      <vt:lpstr>Hormonal Interactions (3)</vt:lpstr>
      <vt:lpstr>What’s the problem?</vt:lpstr>
      <vt:lpstr>Who runs the best pituitary patient conference?</vt:lpstr>
      <vt:lpstr>See an expert Listen again</vt:lpstr>
      <vt:lpstr>Questions? </vt:lpstr>
    </vt:vector>
  </TitlesOfParts>
  <Company>healthydaes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Daemon Jones</dc:creator>
  <cp:lastModifiedBy>Theodore Friedman</cp:lastModifiedBy>
  <cp:revision>123</cp:revision>
  <dcterms:created xsi:type="dcterms:W3CDTF">2009-10-15T18:55:35Z</dcterms:created>
  <dcterms:modified xsi:type="dcterms:W3CDTF">2024-07-09T03:23:47Z</dcterms:modified>
</cp:coreProperties>
</file>